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10" r:id="rId2"/>
    <p:sldMasterId id="2147483757" r:id="rId3"/>
  </p:sldMasterIdLst>
  <p:notesMasterIdLst>
    <p:notesMasterId r:id="rId54"/>
  </p:notesMasterIdLst>
  <p:handoutMasterIdLst>
    <p:handoutMasterId r:id="rId55"/>
  </p:handoutMasterIdLst>
  <p:sldIdLst>
    <p:sldId id="704" r:id="rId4"/>
    <p:sldId id="638" r:id="rId5"/>
    <p:sldId id="749" r:id="rId6"/>
    <p:sldId id="753" r:id="rId7"/>
    <p:sldId id="688" r:id="rId8"/>
    <p:sldId id="745" r:id="rId9"/>
    <p:sldId id="752" r:id="rId10"/>
    <p:sldId id="721" r:id="rId11"/>
    <p:sldId id="853" r:id="rId12"/>
    <p:sldId id="726" r:id="rId13"/>
    <p:sldId id="729" r:id="rId14"/>
    <p:sldId id="742" r:id="rId15"/>
    <p:sldId id="744" r:id="rId16"/>
    <p:sldId id="651" r:id="rId17"/>
    <p:sldId id="755" r:id="rId18"/>
    <p:sldId id="761" r:id="rId19"/>
    <p:sldId id="762" r:id="rId20"/>
    <p:sldId id="841" r:id="rId21"/>
    <p:sldId id="764" r:id="rId22"/>
    <p:sldId id="765" r:id="rId23"/>
    <p:sldId id="760" r:id="rId24"/>
    <p:sldId id="794" r:id="rId25"/>
    <p:sldId id="716" r:id="rId26"/>
    <p:sldId id="795" r:id="rId27"/>
    <p:sldId id="796" r:id="rId28"/>
    <p:sldId id="804" r:id="rId29"/>
    <p:sldId id="799" r:id="rId30"/>
    <p:sldId id="802" r:id="rId31"/>
    <p:sldId id="805" r:id="rId32"/>
    <p:sldId id="807" r:id="rId33"/>
    <p:sldId id="850" r:id="rId34"/>
    <p:sldId id="811" r:id="rId35"/>
    <p:sldId id="813" r:id="rId36"/>
    <p:sldId id="815" r:id="rId37"/>
    <p:sldId id="770" r:id="rId38"/>
    <p:sldId id="772" r:id="rId39"/>
    <p:sldId id="717" r:id="rId40"/>
    <p:sldId id="781" r:id="rId41"/>
    <p:sldId id="779" r:id="rId42"/>
    <p:sldId id="782" r:id="rId43"/>
    <p:sldId id="778" r:id="rId44"/>
    <p:sldId id="775" r:id="rId45"/>
    <p:sldId id="848" r:id="rId46"/>
    <p:sldId id="819" r:id="rId47"/>
    <p:sldId id="821" r:id="rId48"/>
    <p:sldId id="870" r:id="rId49"/>
    <p:sldId id="825" r:id="rId50"/>
    <p:sldId id="844" r:id="rId51"/>
    <p:sldId id="867" r:id="rId52"/>
    <p:sldId id="851" r:id="rId53"/>
  </p:sldIdLst>
  <p:sldSz cx="12192000" cy="6858000"/>
  <p:notesSz cx="6794500" cy="9931400"/>
  <p:embeddedFontLst>
    <p:embeddedFont>
      <p:font typeface="Impact" panose="020B0806030902050204" pitchFamily="34" charset="0"/>
      <p:regular r:id="rId56"/>
    </p:embeddedFont>
    <p:embeddedFont>
      <p:font typeface="Ink Free" panose="03080402000500000000" pitchFamily="66" charset="0"/>
      <p:regular r:id="rId57"/>
    </p:embeddedFont>
    <p:embeddedFont>
      <p:font typeface="Museo Sans 100" panose="02000000000000000000" pitchFamily="50" charset="0"/>
      <p:regular r:id="rId58"/>
      <p:italic r:id="rId59"/>
    </p:embeddedFont>
    <p:embeddedFont>
      <p:font typeface="Museo Sans 300" panose="02000000000000000000" pitchFamily="50" charset="0"/>
      <p:regular r:id="rId60"/>
      <p:italic r:id="rId61"/>
    </p:embeddedFont>
    <p:embeddedFont>
      <p:font typeface="Museo Sans 500" panose="02000000000000000000" pitchFamily="50" charset="0"/>
      <p:regular r:id="rId62"/>
      <p:italic r:id="rId63"/>
    </p:embeddedFont>
    <p:embeddedFont>
      <p:font typeface="Museo Sans 700" panose="02000000000000000000" pitchFamily="50" charset="0"/>
      <p:bold r:id="rId64"/>
      <p:boldItalic r:id="rId65"/>
    </p:embeddedFont>
    <p:embeddedFont>
      <p:font typeface="PMingLiU" panose="02020500000000000000" pitchFamily="18" charset="-120"/>
      <p:regular r:id="rId66"/>
    </p:embeddedFont>
    <p:embeddedFont>
      <p:font typeface="Segoe UI Black" panose="020B0A02040204020203" pitchFamily="34" charset="0"/>
      <p:bold r:id="rId67"/>
      <p:boldItalic r:id="rId68"/>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schnitt ohne Titel" id="{E683E4DD-6736-41AF-8FE1-1AE6A07B52B1}">
          <p14:sldIdLst>
            <p14:sldId id="704"/>
          </p14:sldIdLst>
        </p14:section>
        <p14:section name="Abschnitt ohne Titel" id="{647EA46F-11AA-4F27-89D6-A4D09ED088C8}">
          <p14:sldIdLst>
            <p14:sldId id="638"/>
          </p14:sldIdLst>
        </p14:section>
        <p14:section name="Abschnitt ohne Titel" id="{CA84275C-52FC-4394-AE89-6D3004A000C7}">
          <p14:sldIdLst>
            <p14:sldId id="749"/>
            <p14:sldId id="753"/>
          </p14:sldIdLst>
        </p14:section>
        <p14:section name="Abschnitt ohne Titel" id="{ED5A0D97-405A-4A1F-A49D-BFC06A06A71C}">
          <p14:sldIdLst>
            <p14:sldId id="688"/>
            <p14:sldId id="745"/>
          </p14:sldIdLst>
        </p14:section>
        <p14:section name="Abschnitt ohne Titel" id="{FC2C71C3-F29D-4B50-B4F1-82DC3DCE9227}">
          <p14:sldIdLst>
            <p14:sldId id="752"/>
            <p14:sldId id="721"/>
            <p14:sldId id="853"/>
            <p14:sldId id="726"/>
            <p14:sldId id="729"/>
            <p14:sldId id="742"/>
            <p14:sldId id="744"/>
            <p14:sldId id="651"/>
            <p14:sldId id="755"/>
            <p14:sldId id="761"/>
            <p14:sldId id="762"/>
            <p14:sldId id="841"/>
            <p14:sldId id="764"/>
            <p14:sldId id="765"/>
          </p14:sldIdLst>
        </p14:section>
        <p14:section name="Abschnitt ohne Titel" id="{26029DE0-8D8B-45DC-8833-3EF645D184AF}">
          <p14:sldIdLst>
            <p14:sldId id="760"/>
            <p14:sldId id="794"/>
            <p14:sldId id="716"/>
            <p14:sldId id="795"/>
            <p14:sldId id="796"/>
            <p14:sldId id="804"/>
            <p14:sldId id="799"/>
            <p14:sldId id="802"/>
            <p14:sldId id="805"/>
            <p14:sldId id="807"/>
            <p14:sldId id="850"/>
            <p14:sldId id="811"/>
            <p14:sldId id="813"/>
            <p14:sldId id="815"/>
          </p14:sldIdLst>
        </p14:section>
        <p14:section name="Abschnitt ohne Titel" id="{7F957372-4614-4E0C-84DB-6AFD48E07B0A}">
          <p14:sldIdLst>
            <p14:sldId id="770"/>
            <p14:sldId id="772"/>
            <p14:sldId id="717"/>
            <p14:sldId id="781"/>
            <p14:sldId id="779"/>
            <p14:sldId id="782"/>
            <p14:sldId id="778"/>
            <p14:sldId id="775"/>
            <p14:sldId id="848"/>
            <p14:sldId id="819"/>
            <p14:sldId id="821"/>
            <p14:sldId id="870"/>
            <p14:sldId id="825"/>
            <p14:sldId id="844"/>
            <p14:sldId id="867"/>
            <p14:sldId id="851"/>
          </p14:sldIdLst>
        </p14:section>
        <p14:section name="Abschnitt ohne Titel" id="{B46E8830-DDE9-46EE-96F1-2F9B0BFB036D}">
          <p14:sldIdLst/>
        </p14:section>
        <p14:section name="Abschnitt ohne Titel" id="{90339603-2D3D-4BCB-B321-4A1D2F506348}">
          <p14:sldIdLst/>
        </p14:section>
      </p14:sectionLst>
    </p:ext>
    <p:ext uri="{EFAFB233-063F-42B5-8137-9DF3F51BA10A}">
      <p15:sldGuideLst xmlns:p15="http://schemas.microsoft.com/office/powerpoint/2012/main">
        <p15:guide id="1" orient="horz" pos="1253" userDrawn="1">
          <p15:clr>
            <a:srgbClr val="A4A3A4"/>
          </p15:clr>
        </p15:guide>
        <p15:guide id="2" pos="45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rina Micheels" initials="KM" lastIdx="14" clrIdx="0">
    <p:extLst>
      <p:ext uri="{19B8F6BF-5375-455C-9EA6-DF929625EA0E}">
        <p15:presenceInfo xmlns:p15="http://schemas.microsoft.com/office/powerpoint/2012/main" userId="S-1-5-21-3878017340-129447791-669811787-4347" providerId="AD"/>
      </p:ext>
    </p:extLst>
  </p:cmAuthor>
  <p:cmAuthor id="2" name="Britta Matzat" initials="BM" lastIdx="2" clrIdx="1">
    <p:extLst>
      <p:ext uri="{19B8F6BF-5375-455C-9EA6-DF929625EA0E}">
        <p15:presenceInfo xmlns:p15="http://schemas.microsoft.com/office/powerpoint/2012/main" userId="S-1-5-21-3878017340-129447791-669811787-64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BEF"/>
    <a:srgbClr val="F83EA7"/>
    <a:srgbClr val="009DAE"/>
    <a:srgbClr val="A8AD4B"/>
    <a:srgbClr val="FF4AB5"/>
    <a:srgbClr val="CBAE2D"/>
    <a:srgbClr val="604C89"/>
    <a:srgbClr val="E96A12"/>
    <a:srgbClr val="CE1A2A"/>
    <a:srgbClr val="8D16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94" autoAdjust="0"/>
    <p:restoredTop sz="96557" autoAdjust="0"/>
  </p:normalViewPr>
  <p:slideViewPr>
    <p:cSldViewPr>
      <p:cViewPr varScale="1">
        <p:scale>
          <a:sx n="111" d="100"/>
          <a:sy n="111" d="100"/>
        </p:scale>
        <p:origin x="522" y="102"/>
      </p:cViewPr>
      <p:guideLst>
        <p:guide orient="horz" pos="1253"/>
        <p:guide pos="453"/>
      </p:guideLst>
    </p:cSldViewPr>
  </p:slideViewPr>
  <p:outlineViewPr>
    <p:cViewPr>
      <p:scale>
        <a:sx n="33" d="100"/>
        <a:sy n="33" d="100"/>
      </p:scale>
      <p:origin x="0" y="-2252"/>
    </p:cViewPr>
  </p:outlin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88" d="100"/>
          <a:sy n="88" d="100"/>
        </p:scale>
        <p:origin x="367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8.fntdata"/><Relationship Id="rId68"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2.xml"/><Relationship Id="rId61" Type="http://schemas.openxmlformats.org/officeDocument/2006/relationships/font" Target="fonts/font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47D6325-E34C-4DCC-95A0-9C3E09331CBE}"/>
              </a:ext>
            </a:extLst>
          </p:cNvPr>
          <p:cNvSpPr>
            <a:spLocks noGrp="1"/>
          </p:cNvSpPr>
          <p:nvPr>
            <p:ph type="hdr" sz="quarter"/>
          </p:nvPr>
        </p:nvSpPr>
        <p:spPr>
          <a:xfrm>
            <a:off x="1" y="0"/>
            <a:ext cx="2944283" cy="498295"/>
          </a:xfrm>
          <a:prstGeom prst="rect">
            <a:avLst/>
          </a:prstGeom>
        </p:spPr>
        <p:txBody>
          <a:bodyPr vert="horz" lIns="95562" tIns="47781" rIns="95562" bIns="47781" rtlCol="0"/>
          <a:lstStyle>
            <a:lvl1pPr algn="l">
              <a:defRPr sz="1300"/>
            </a:lvl1pPr>
          </a:lstStyle>
          <a:p>
            <a:endParaRPr lang="de-DE"/>
          </a:p>
        </p:txBody>
      </p:sp>
      <p:sp>
        <p:nvSpPr>
          <p:cNvPr id="3" name="Datumsplatzhalter 2">
            <a:extLst>
              <a:ext uri="{FF2B5EF4-FFF2-40B4-BE49-F238E27FC236}">
                <a16:creationId xmlns:a16="http://schemas.microsoft.com/office/drawing/2014/main" id="{872ECACF-A7BF-4E62-8B8D-D1F36E0D1658}"/>
              </a:ext>
            </a:extLst>
          </p:cNvPr>
          <p:cNvSpPr>
            <a:spLocks noGrp="1"/>
          </p:cNvSpPr>
          <p:nvPr>
            <p:ph type="dt" sz="quarter" idx="1"/>
          </p:nvPr>
        </p:nvSpPr>
        <p:spPr>
          <a:xfrm>
            <a:off x="3848645" y="0"/>
            <a:ext cx="2944283" cy="498295"/>
          </a:xfrm>
          <a:prstGeom prst="rect">
            <a:avLst/>
          </a:prstGeom>
        </p:spPr>
        <p:txBody>
          <a:bodyPr vert="horz" lIns="95562" tIns="47781" rIns="95562" bIns="47781" rtlCol="0"/>
          <a:lstStyle>
            <a:lvl1pPr algn="r">
              <a:defRPr sz="1300"/>
            </a:lvl1pPr>
          </a:lstStyle>
          <a:p>
            <a:fld id="{2872629F-4266-4779-B3FB-8EAE16139E7A}" type="datetimeFigureOut">
              <a:rPr lang="de-DE" smtClean="0"/>
              <a:t>29.01.2024</a:t>
            </a:fld>
            <a:endParaRPr lang="de-DE"/>
          </a:p>
        </p:txBody>
      </p:sp>
      <p:sp>
        <p:nvSpPr>
          <p:cNvPr id="4" name="Fußzeilenplatzhalter 3">
            <a:extLst>
              <a:ext uri="{FF2B5EF4-FFF2-40B4-BE49-F238E27FC236}">
                <a16:creationId xmlns:a16="http://schemas.microsoft.com/office/drawing/2014/main" id="{6663BEE6-F8CF-47D2-9D55-9C8EE2A25CFF}"/>
              </a:ext>
            </a:extLst>
          </p:cNvPr>
          <p:cNvSpPr>
            <a:spLocks noGrp="1"/>
          </p:cNvSpPr>
          <p:nvPr>
            <p:ph type="ftr" sz="quarter" idx="2"/>
          </p:nvPr>
        </p:nvSpPr>
        <p:spPr>
          <a:xfrm>
            <a:off x="1" y="9433109"/>
            <a:ext cx="2944283" cy="498294"/>
          </a:xfrm>
          <a:prstGeom prst="rect">
            <a:avLst/>
          </a:prstGeom>
        </p:spPr>
        <p:txBody>
          <a:bodyPr vert="horz" lIns="95562" tIns="47781" rIns="95562" bIns="47781"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1EEE15D7-3160-4AD9-8256-1D93B03DAFFA}"/>
              </a:ext>
            </a:extLst>
          </p:cNvPr>
          <p:cNvSpPr>
            <a:spLocks noGrp="1"/>
          </p:cNvSpPr>
          <p:nvPr>
            <p:ph type="sldNum" sz="quarter" idx="3"/>
          </p:nvPr>
        </p:nvSpPr>
        <p:spPr>
          <a:xfrm>
            <a:off x="3848645" y="9433109"/>
            <a:ext cx="2944283" cy="498294"/>
          </a:xfrm>
          <a:prstGeom prst="rect">
            <a:avLst/>
          </a:prstGeom>
        </p:spPr>
        <p:txBody>
          <a:bodyPr vert="horz" lIns="95562" tIns="47781" rIns="95562" bIns="47781" rtlCol="0" anchor="b"/>
          <a:lstStyle>
            <a:lvl1pPr algn="r">
              <a:defRPr sz="1300"/>
            </a:lvl1pPr>
          </a:lstStyle>
          <a:p>
            <a:fld id="{42F16EBF-6D6F-4130-9246-025D9BC8E80B}" type="slidenum">
              <a:rPr lang="de-DE" smtClean="0"/>
              <a:t>‹Nr.›</a:t>
            </a:fld>
            <a:endParaRPr lang="de-DE"/>
          </a:p>
        </p:txBody>
      </p:sp>
    </p:spTree>
    <p:extLst>
      <p:ext uri="{BB962C8B-B14F-4D97-AF65-F5344CB8AC3E}">
        <p14:creationId xmlns:p14="http://schemas.microsoft.com/office/powerpoint/2010/main" val="1246721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4283" cy="498295"/>
          </a:xfrm>
          <a:prstGeom prst="rect">
            <a:avLst/>
          </a:prstGeom>
        </p:spPr>
        <p:txBody>
          <a:bodyPr vert="horz" lIns="95562" tIns="47781" rIns="95562" bIns="47781" rtlCol="0"/>
          <a:lstStyle>
            <a:lvl1pPr algn="l">
              <a:defRPr sz="1300"/>
            </a:lvl1pPr>
          </a:lstStyle>
          <a:p>
            <a:endParaRPr lang="de-DE"/>
          </a:p>
        </p:txBody>
      </p:sp>
      <p:sp>
        <p:nvSpPr>
          <p:cNvPr id="3" name="Datumsplatzhalter 2"/>
          <p:cNvSpPr>
            <a:spLocks noGrp="1"/>
          </p:cNvSpPr>
          <p:nvPr>
            <p:ph type="dt" idx="1"/>
          </p:nvPr>
        </p:nvSpPr>
        <p:spPr>
          <a:xfrm>
            <a:off x="3848645" y="0"/>
            <a:ext cx="2944283" cy="498295"/>
          </a:xfrm>
          <a:prstGeom prst="rect">
            <a:avLst/>
          </a:prstGeom>
        </p:spPr>
        <p:txBody>
          <a:bodyPr vert="horz" lIns="95562" tIns="47781" rIns="95562" bIns="47781" rtlCol="0"/>
          <a:lstStyle>
            <a:lvl1pPr algn="r">
              <a:defRPr sz="1300"/>
            </a:lvl1pPr>
          </a:lstStyle>
          <a:p>
            <a:fld id="{D21410B9-822A-4D47-8CFF-4C35D85E034D}" type="datetimeFigureOut">
              <a:rPr lang="de-DE" smtClean="0"/>
              <a:t>29.01.2024</a:t>
            </a:fld>
            <a:endParaRPr lang="de-DE"/>
          </a:p>
        </p:txBody>
      </p:sp>
      <p:sp>
        <p:nvSpPr>
          <p:cNvPr id="4" name="Folienbildplatzhalt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5562" tIns="47781" rIns="95562" bIns="47781" rtlCol="0" anchor="ctr"/>
          <a:lstStyle/>
          <a:p>
            <a:endParaRPr lang="de-DE"/>
          </a:p>
        </p:txBody>
      </p:sp>
      <p:sp>
        <p:nvSpPr>
          <p:cNvPr id="5" name="Notizenplatzhalter 4"/>
          <p:cNvSpPr>
            <a:spLocks noGrp="1"/>
          </p:cNvSpPr>
          <p:nvPr>
            <p:ph type="body" sz="quarter" idx="3"/>
          </p:nvPr>
        </p:nvSpPr>
        <p:spPr>
          <a:xfrm>
            <a:off x="679450" y="4779486"/>
            <a:ext cx="5435600" cy="3910489"/>
          </a:xfrm>
          <a:prstGeom prst="rect">
            <a:avLst/>
          </a:prstGeom>
        </p:spPr>
        <p:txBody>
          <a:bodyPr vert="horz" lIns="95562" tIns="47781" rIns="95562" bIns="47781"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1" y="9433109"/>
            <a:ext cx="2944283" cy="498294"/>
          </a:xfrm>
          <a:prstGeom prst="rect">
            <a:avLst/>
          </a:prstGeom>
        </p:spPr>
        <p:txBody>
          <a:bodyPr vert="horz" lIns="95562" tIns="47781" rIns="95562" bIns="47781" rtlCol="0" anchor="b"/>
          <a:lstStyle>
            <a:lvl1pPr algn="l">
              <a:defRPr sz="1300"/>
            </a:lvl1pPr>
          </a:lstStyle>
          <a:p>
            <a:endParaRPr lang="de-DE"/>
          </a:p>
        </p:txBody>
      </p:sp>
      <p:sp>
        <p:nvSpPr>
          <p:cNvPr id="7" name="Foliennummernplatzhalter 6"/>
          <p:cNvSpPr>
            <a:spLocks noGrp="1"/>
          </p:cNvSpPr>
          <p:nvPr>
            <p:ph type="sldNum" sz="quarter" idx="5"/>
          </p:nvPr>
        </p:nvSpPr>
        <p:spPr>
          <a:xfrm>
            <a:off x="3848645" y="9433109"/>
            <a:ext cx="2944283" cy="498294"/>
          </a:xfrm>
          <a:prstGeom prst="rect">
            <a:avLst/>
          </a:prstGeom>
        </p:spPr>
        <p:txBody>
          <a:bodyPr vert="horz" lIns="95562" tIns="47781" rIns="95562" bIns="47781" rtlCol="0" anchor="b"/>
          <a:lstStyle>
            <a:lvl1pPr algn="r">
              <a:defRPr sz="1300"/>
            </a:lvl1pPr>
          </a:lstStyle>
          <a:p>
            <a:fld id="{0BE056DD-5357-4C73-92BD-AF98BB67DF39}" type="slidenum">
              <a:rPr lang="de-DE" smtClean="0"/>
              <a:t>‹Nr.›</a:t>
            </a:fld>
            <a:endParaRPr lang="de-DE"/>
          </a:p>
        </p:txBody>
      </p:sp>
    </p:spTree>
    <p:extLst>
      <p:ext uri="{BB962C8B-B14F-4D97-AF65-F5344CB8AC3E}">
        <p14:creationId xmlns:p14="http://schemas.microsoft.com/office/powerpoint/2010/main" val="4051208044"/>
      </p:ext>
    </p:extLst>
  </p:cSld>
  <p:clrMap bg1="lt1" tx1="dk1" bg2="lt2" tx2="dk2" accent1="accent1" accent2="accent2" accent3="accent3" accent4="accent4" accent5="accent5" accent6="accent6" hlink="hlink" folHlink="folHlink"/>
  <p:notesStyle>
    <a:lvl1pPr marL="180975"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61950"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36575" indent="-174625"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717550"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eekman1802.com/products/potato-pee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en.wikipedia.org/wiki/Fungal_infection" TargetMode="External"/><Relationship Id="rId3" Type="http://schemas.openxmlformats.org/officeDocument/2006/relationships/hyperlink" Target="https://www.dezeen.com/2021/02/22/charlotte-mccurdy-phillip-lim-algae-sequin-dress-onexone/" TargetMode="External"/><Relationship Id="rId7" Type="http://schemas.openxmlformats.org/officeDocument/2006/relationships/hyperlink" Target="https://en.wikipedia.org/wiki/Pandemic"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en.wikipedia.org/wiki/The_Last_of_Us" TargetMode="External"/><Relationship Id="rId11" Type="http://schemas.openxmlformats.org/officeDocument/2006/relationships/hyperlink" Target="https://en.wikipedia.org/wiki/Ellie_(The_Last_of_Us)" TargetMode="External"/><Relationship Id="rId5" Type="http://schemas.openxmlformats.org/officeDocument/2006/relationships/hyperlink" Target="https://www.dezeen.com/tag/algae/" TargetMode="External"/><Relationship Id="rId10" Type="http://schemas.openxmlformats.org/officeDocument/2006/relationships/hyperlink" Target="https://en.wikipedia.org/wiki/Joel_(The_Last_of_Us)" TargetMode="External"/><Relationship Id="rId4" Type="http://schemas.openxmlformats.org/officeDocument/2006/relationships/hyperlink" Target="https://www.dezeen.com/design/fashion/" TargetMode="External"/><Relationship Id="rId9" Type="http://schemas.openxmlformats.org/officeDocument/2006/relationships/hyperlink" Target="https://en.wikipedia.org/wiki/Zombie_apocalypse"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instagram.com/hsnrgb/"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a:buNone/>
            </a:pPr>
            <a:endParaRPr lang="de-DE" sz="1200" kern="1200">
              <a:solidFill>
                <a:schemeClr val="tx1"/>
              </a:solidFill>
              <a:effectLst/>
              <a:latin typeface="+mn-lt"/>
              <a:ea typeface="+mn-ea"/>
              <a:cs typeface="+mn-cs"/>
            </a:endParaRPr>
          </a:p>
          <a:p>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1</a:t>
            </a:fld>
            <a:endParaRPr lang="de-DE"/>
          </a:p>
        </p:txBody>
      </p:sp>
    </p:spTree>
    <p:extLst>
      <p:ext uri="{BB962C8B-B14F-4D97-AF65-F5344CB8AC3E}">
        <p14:creationId xmlns:p14="http://schemas.microsoft.com/office/powerpoint/2010/main" val="129355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1000" b="1" dirty="0">
              <a:solidFill>
                <a:schemeClr val="tx1"/>
              </a:solidFill>
            </a:endParaRPr>
          </a:p>
          <a:p>
            <a:pPr marL="0" indent="0" fontAlgn="base">
              <a:buNone/>
            </a:pPr>
            <a:r>
              <a:rPr lang="en-US" sz="1000" b="1" dirty="0">
                <a:solidFill>
                  <a:schemeClr val="tx1"/>
                </a:solidFill>
              </a:rPr>
              <a:t>Cultural ‘Pause’</a:t>
            </a:r>
          </a:p>
          <a:p>
            <a:pPr marL="0" indent="0" fontAlgn="base">
              <a:buNone/>
            </a:pPr>
            <a:r>
              <a:rPr lang="en-US" sz="1000" dirty="0">
                <a:solidFill>
                  <a:schemeClr val="tx1"/>
                </a:solidFill>
              </a:rPr>
              <a:t>Overwhelmed by options, stimulation and stressors online and offline, more consumers are choosing to “opt out” of trends and news cycles. They prefer to retreat inward and block out the noise. </a:t>
            </a:r>
          </a:p>
          <a:p>
            <a:pPr marL="0" indent="0" fontAlgn="base">
              <a:buNone/>
            </a:pPr>
            <a:endParaRPr lang="en-US" sz="1000" dirty="0">
              <a:solidFill>
                <a:schemeClr val="tx1"/>
              </a:solidFill>
            </a:endParaRPr>
          </a:p>
          <a:p>
            <a:pPr marL="0" indent="0" fontAlgn="base">
              <a:buNone/>
            </a:pPr>
            <a:r>
              <a:rPr lang="en-US" sz="1000" b="1" dirty="0">
                <a:solidFill>
                  <a:schemeClr val="tx1"/>
                </a:solidFill>
              </a:rPr>
              <a:t>Safe Spaces</a:t>
            </a:r>
          </a:p>
          <a:p>
            <a:pPr marL="0" indent="0" fontAlgn="base">
              <a:buNone/>
            </a:pPr>
            <a:r>
              <a:rPr lang="en-US" sz="1000" dirty="0">
                <a:solidFill>
                  <a:schemeClr val="tx1"/>
                </a:solidFill>
              </a:rPr>
              <a:t>Consequently, they </a:t>
            </a:r>
            <a:r>
              <a:rPr lang="en-US" sz="1000" dirty="0" err="1">
                <a:solidFill>
                  <a:schemeClr val="tx1"/>
                </a:solidFill>
              </a:rPr>
              <a:t>favour</a:t>
            </a:r>
            <a:r>
              <a:rPr lang="en-US" sz="1000" dirty="0">
                <a:solidFill>
                  <a:schemeClr val="tx1"/>
                </a:solidFill>
              </a:rPr>
              <a:t> places and interiors which are uncluttered and simple allowing a mindful reset. Those spaces </a:t>
            </a:r>
            <a:r>
              <a:rPr lang="en-US" sz="1000" kern="1200" dirty="0">
                <a:solidFill>
                  <a:schemeClr val="tx1"/>
                </a:solidFill>
                <a:latin typeface="+mn-lt"/>
                <a:ea typeface="+mn-ea"/>
                <a:cs typeface="+mn-cs"/>
              </a:rPr>
              <a:t>celebrate the beauty of minimalism and a sense of luxury around simplicity. </a:t>
            </a:r>
          </a:p>
          <a:p>
            <a:pPr marL="0" indent="0" fontAlgn="base">
              <a:buNone/>
            </a:pPr>
            <a:r>
              <a:rPr lang="en-US" sz="1000" dirty="0">
                <a:solidFill>
                  <a:schemeClr val="tx1"/>
                </a:solidFill>
              </a:rPr>
              <a:t>Brands can also be safe spaces if they validate our truest form of self and encourage vulnerability (its ok not to be ok!).</a:t>
            </a:r>
          </a:p>
          <a:p>
            <a:pPr marL="0" indent="0" algn="l">
              <a:lnSpc>
                <a:spcPct val="125000"/>
              </a:lnSpc>
              <a:buNone/>
            </a:pPr>
            <a:endParaRPr lang="de-DE" sz="1000" dirty="0">
              <a:solidFill>
                <a:schemeClr val="tx1"/>
              </a:solidFill>
            </a:endParaRPr>
          </a:p>
          <a:p>
            <a:pPr marL="0" indent="0" fontAlgn="base">
              <a:buNone/>
            </a:pPr>
            <a:r>
              <a:rPr lang="en-US" sz="1000" b="1" dirty="0">
                <a:solidFill>
                  <a:schemeClr val="tx1"/>
                </a:solidFill>
              </a:rPr>
              <a:t>Unfiltered and Real</a:t>
            </a:r>
            <a:endParaRPr lang="en-US" sz="1000" dirty="0">
              <a:solidFill>
                <a:schemeClr val="tx1"/>
              </a:solidFill>
            </a:endParaRPr>
          </a:p>
          <a:p>
            <a:pPr marL="0" indent="0" fontAlgn="base">
              <a:buNone/>
            </a:pPr>
            <a:r>
              <a:rPr lang="en-US" sz="1000" dirty="0">
                <a:solidFill>
                  <a:schemeClr val="tx1"/>
                </a:solidFill>
              </a:rPr>
              <a:t>People prefer realistic, unfiltered experiences and encounters they can trust in. Those give reassurance and security.</a:t>
            </a:r>
          </a:p>
          <a:p>
            <a:pPr marL="0" indent="0" fontAlgn="base">
              <a:buNone/>
            </a:pPr>
            <a:br>
              <a:rPr lang="en-US" sz="1000" dirty="0">
                <a:solidFill>
                  <a:schemeClr val="tx1"/>
                </a:solidFill>
              </a:rPr>
            </a:br>
            <a:r>
              <a:rPr lang="en-US" sz="1000" b="1" dirty="0">
                <a:solidFill>
                  <a:schemeClr val="tx1"/>
                </a:solidFill>
              </a:rPr>
              <a:t>Personal Indulgence</a:t>
            </a:r>
          </a:p>
          <a:p>
            <a:pPr marL="0" indent="0" fontAlgn="base">
              <a:buNone/>
            </a:pPr>
            <a:r>
              <a:rPr lang="en-US" sz="1000" dirty="0">
                <a:solidFill>
                  <a:schemeClr val="tx1"/>
                </a:solidFill>
              </a:rPr>
              <a:t>Emotional and physical dosages of self-pampering activities are essential as they provide carefree moments and self-affirmation for those worried and insecure consumers. Those activities can be small, discreet and subtle. (by the way: nearly half of singles report spending for self-indulgence, compared to a quarter of non-singles).</a:t>
            </a:r>
          </a:p>
        </p:txBody>
      </p:sp>
      <p:sp>
        <p:nvSpPr>
          <p:cNvPr id="4" name="Foliennummernplatzhalter 3"/>
          <p:cNvSpPr>
            <a:spLocks noGrp="1"/>
          </p:cNvSpPr>
          <p:nvPr>
            <p:ph type="sldNum" sz="quarter" idx="5"/>
          </p:nvPr>
        </p:nvSpPr>
        <p:spPr/>
        <p:txBody>
          <a:bodyPr/>
          <a:lstStyle/>
          <a:p>
            <a:fld id="{0BE056DD-5357-4C73-92BD-AF98BB67DF39}" type="slidenum">
              <a:rPr lang="de-DE" smtClean="0"/>
              <a:t>10</a:t>
            </a:fld>
            <a:endParaRPr lang="de-DE"/>
          </a:p>
        </p:txBody>
      </p:sp>
    </p:spTree>
    <p:extLst>
      <p:ext uri="{BB962C8B-B14F-4D97-AF65-F5344CB8AC3E}">
        <p14:creationId xmlns:p14="http://schemas.microsoft.com/office/powerpoint/2010/main" val="3593673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[Anchor Colors are the emotional drivers that will captivate consumers and drive newness for future assortments. These colors are incredibly versatile and relevant to all markets. They can be combined as a duo with any other color in the New-Haven trend color range 2025.]</a:t>
            </a:r>
          </a:p>
          <a:p>
            <a:pPr marL="0" indent="0" fontAlgn="base">
              <a:buNone/>
            </a:pPr>
            <a:endParaRPr lang="en-US" sz="1000">
              <a:solidFill>
                <a:schemeClr val="tx1"/>
              </a:solidFill>
            </a:endParaRPr>
          </a:p>
          <a:p>
            <a:pPr marL="0" indent="0" fontAlgn="base">
              <a:buNone/>
            </a:pPr>
            <a:endParaRPr lang="en-US" sz="2000"/>
          </a:p>
          <a:p>
            <a:pPr marL="0" indent="0" fontAlgn="base">
              <a:buNone/>
            </a:pPr>
            <a:endParaRPr lang="en-US" sz="2000"/>
          </a:p>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11</a:t>
            </a:fld>
            <a:endParaRPr lang="de-DE"/>
          </a:p>
        </p:txBody>
      </p:sp>
    </p:spTree>
    <p:extLst>
      <p:ext uri="{BB962C8B-B14F-4D97-AF65-F5344CB8AC3E}">
        <p14:creationId xmlns:p14="http://schemas.microsoft.com/office/powerpoint/2010/main" val="3665216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A TREND CONCEPT THAT CELEBRATES THE BEAUTY AND POWER OF MINIMALISM. SIMPLICITY COINCIDES WITH DECENT LUXURY AND SMALL DAILY DOSAGES OF MINDFULNESS.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latin typeface="+mn-lt"/>
            </a:endParaRPr>
          </a:p>
          <a:p>
            <a:pPr marL="0" indent="0" fontAlgn="base">
              <a:buNone/>
            </a:pPr>
            <a:r>
              <a:rPr lang="en-US" sz="1000" b="1">
                <a:solidFill>
                  <a:schemeClr val="tx1"/>
                </a:solidFill>
                <a:latin typeface="+mn-lt"/>
              </a:rPr>
              <a:t>BEAUTY</a:t>
            </a:r>
          </a:p>
          <a:p>
            <a:pPr marL="0" indent="0">
              <a:buNone/>
            </a:pPr>
            <a:r>
              <a:rPr lang="en-US" sz="1000" b="1">
                <a:solidFill>
                  <a:schemeClr val="tx1"/>
                </a:solidFill>
                <a:latin typeface="+mn-lt"/>
              </a:rPr>
              <a:t>… celebrates protective and simple routines that restore, protect and accept the skin we are in.</a:t>
            </a:r>
          </a:p>
          <a:p>
            <a:pPr marL="0" indent="0">
              <a:buNone/>
            </a:pPr>
            <a:endParaRPr lang="en-US" sz="1000" b="1">
              <a:solidFill>
                <a:schemeClr val="tx1"/>
              </a:solidFill>
              <a:latin typeface="+mn-lt"/>
            </a:endParaRPr>
          </a:p>
          <a:p>
            <a:pPr marL="180975" indent="-180975"/>
            <a:r>
              <a:rPr lang="en-US" sz="1000" b="0">
                <a:solidFill>
                  <a:schemeClr val="tx1"/>
                </a:solidFill>
                <a:latin typeface="+mn-lt"/>
              </a:rPr>
              <a:t>Natural &amp; Untreated</a:t>
            </a:r>
          </a:p>
          <a:p>
            <a:pPr marL="0" indent="0">
              <a:buNone/>
            </a:pPr>
            <a:r>
              <a:rPr lang="en-US" sz="1000" b="0">
                <a:solidFill>
                  <a:schemeClr val="tx1"/>
                </a:solidFill>
                <a:latin typeface="+mn-lt"/>
              </a:rPr>
              <a:t>The movement towards more diversity is changing the way we look at beauty: individuality is desirable and supposed flaws are special - especially interesting! Brands that recognise this are valued beauty partners of "True Haven" consumers</a:t>
            </a:r>
          </a:p>
          <a:p>
            <a:pPr marL="0" indent="0">
              <a:buNone/>
            </a:pPr>
            <a:endParaRPr lang="en-US" sz="1000">
              <a:solidFill>
                <a:schemeClr val="tx1"/>
              </a:solidFill>
              <a:latin typeface="+mn-lt"/>
            </a:endParaRPr>
          </a:p>
          <a:p>
            <a:pPr marL="180975" marR="0" lvl="0" indent="-180975" algn="l" defTabSz="914400" rtl="0" eaLnBrk="1" fontAlgn="auto" latinLnBrk="0" hangingPunct="1">
              <a:lnSpc>
                <a:spcPct val="100000"/>
              </a:lnSpc>
              <a:spcBef>
                <a:spcPts val="0"/>
              </a:spcBef>
              <a:spcAft>
                <a:spcPts val="0"/>
              </a:spcAft>
              <a:buClrTx/>
              <a:buSzTx/>
              <a:tabLst/>
              <a:defRPr/>
            </a:pPr>
            <a:r>
              <a:rPr lang="en-US" sz="1000">
                <a:solidFill>
                  <a:schemeClr val="tx1"/>
                </a:solidFill>
                <a:latin typeface="+mn-lt"/>
              </a:rPr>
              <a:t>Sensitive solutions with weightless textures that provide soothing + smoothing.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u="sng">
                <a:solidFill>
                  <a:schemeClr val="tx1"/>
                </a:solidFill>
                <a:latin typeface="+mn-lt"/>
              </a:rPr>
              <a:t>Example: </a:t>
            </a:r>
            <a:r>
              <a:rPr lang="en-US" sz="1000" b="0" i="1" u="sng">
                <a:solidFill>
                  <a:schemeClr val="tx1"/>
                </a:solidFill>
                <a:latin typeface="+mn-lt"/>
              </a:rPr>
              <a:t>Calming Scalp Serum from Crown Affair (US/$58) </a:t>
            </a:r>
          </a:p>
          <a:p>
            <a:pPr marL="0" indent="0">
              <a:buNone/>
            </a:pPr>
            <a:r>
              <a:rPr lang="en-US" sz="1000" i="1">
                <a:solidFill>
                  <a:schemeClr val="tx1"/>
                </a:solidFill>
                <a:latin typeface="+mn-lt"/>
              </a:rPr>
              <a:t>- Restores the skin’s barrier to protect, to balance and deliver instant soothing comfort</a:t>
            </a:r>
          </a:p>
          <a:p>
            <a:pPr marL="0" indent="0">
              <a:buNone/>
            </a:pPr>
            <a:r>
              <a:rPr lang="en-US" sz="1000" i="1">
                <a:solidFill>
                  <a:schemeClr val="tx1"/>
                </a:solidFill>
                <a:latin typeface="+mn-lt"/>
              </a:rPr>
              <a:t>- Mild, gentle and lightweight</a:t>
            </a:r>
          </a:p>
          <a:p>
            <a:pPr marL="0" indent="0">
              <a:buNone/>
            </a:pPr>
            <a:r>
              <a:rPr lang="en-US" sz="1000" i="1">
                <a:solidFill>
                  <a:schemeClr val="tx1"/>
                </a:solidFill>
                <a:latin typeface="+mn-lt"/>
              </a:rPr>
              <a:t>- Easy hair care ritual, even on the go</a:t>
            </a:r>
          </a:p>
          <a:p>
            <a:pPr marL="0" indent="0">
              <a:buNone/>
            </a:pPr>
            <a:r>
              <a:rPr lang="en-US" sz="1000" i="1">
                <a:solidFill>
                  <a:schemeClr val="tx1"/>
                </a:solidFill>
                <a:latin typeface="+mn-lt"/>
              </a:rPr>
              <a:t>- Key ingredients: Aloe Vera, Tea Tree, Hyaluronic Acid</a:t>
            </a:r>
            <a:br>
              <a:rPr lang="de-DE" sz="1000" b="1">
                <a:solidFill>
                  <a:schemeClr val="tx1"/>
                </a:solidFill>
                <a:latin typeface="+mn-lt"/>
              </a:rPr>
            </a:br>
            <a:endParaRPr lang="de-DE" sz="1000" b="1">
              <a:solidFill>
                <a:schemeClr val="tx1"/>
              </a:solidFill>
              <a:latin typeface="+mn-lt"/>
            </a:endParaRPr>
          </a:p>
          <a:p>
            <a:pPr marL="180975" indent="-180975"/>
            <a:r>
              <a:rPr lang="de-DE" sz="1000" b="0">
                <a:solidFill>
                  <a:schemeClr val="tx1"/>
                </a:solidFill>
                <a:latin typeface="+mn-lt"/>
              </a:rPr>
              <a:t>Traditional and basic active ingredients eg:</a:t>
            </a:r>
          </a:p>
          <a:p>
            <a:pPr marL="0" indent="0" fontAlgn="base">
              <a:buNone/>
            </a:pPr>
            <a:r>
              <a:rPr lang="de-DE" sz="1000" b="0" i="1" u="none">
                <a:solidFill>
                  <a:schemeClr val="tx1"/>
                </a:solidFill>
                <a:latin typeface="+mn-lt"/>
                <a:hlinkClick r:id="rId3">
                  <a:extLst>
                    <a:ext uri="{A12FA001-AC4F-418D-AE19-62706E023703}">
                      <ahyp:hlinkClr xmlns:ahyp="http://schemas.microsoft.com/office/drawing/2018/hyperlinkcolor" val="tx"/>
                    </a:ext>
                  </a:extLst>
                </a:hlinkClick>
              </a:rPr>
              <a:t>Example: Potato Peel Rapid Resurfacing Milk Facial </a:t>
            </a:r>
            <a:r>
              <a:rPr lang="de-DE" sz="1000" b="0" i="1" u="none">
                <a:solidFill>
                  <a:schemeClr val="tx1"/>
                </a:solidFill>
                <a:latin typeface="+mn-lt"/>
              </a:rPr>
              <a:t>($49</a:t>
            </a:r>
            <a:r>
              <a:rPr lang="de-DE" sz="1000" b="0" i="1" u="sng">
                <a:solidFill>
                  <a:schemeClr val="tx1"/>
                </a:solidFill>
                <a:latin typeface="+mn-lt"/>
              </a:rPr>
              <a:t>) from Beekman 1802:</a:t>
            </a:r>
          </a:p>
          <a:p>
            <a:pPr marL="0" indent="0" fontAlgn="base">
              <a:buNone/>
            </a:pPr>
            <a:r>
              <a:rPr lang="en-US" sz="1000" b="0" i="1" kern="1200">
                <a:solidFill>
                  <a:schemeClr val="tx1"/>
                </a:solidFill>
                <a:effectLst/>
                <a:latin typeface="+mn-lt"/>
                <a:ea typeface="+mn-ea"/>
                <a:cs typeface="+mn-cs"/>
              </a:rPr>
              <a:t>- gentle facial peel clinically proven to smooth skin texture, minimize dark spots &amp; reveal youthful skin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 potato is a natural source of hyaluronic acid which is an excellent agent to replenish skin moisture and hydrate your skin from within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 Beekman 1802 is made for sensitive skin (and sensitive people). Effective clean formulations that work with your skin, not against it.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 Beekman: there is beauty in kindness!</a:t>
            </a:r>
          </a:p>
          <a:p>
            <a:pPr marL="0" indent="0" fontAlgn="base">
              <a:buNone/>
            </a:pPr>
            <a:endParaRPr lang="en-US" sz="1000" b="1">
              <a:solidFill>
                <a:schemeClr val="tx1"/>
              </a:solidFill>
              <a:latin typeface="+mn-lt"/>
            </a:endParaRPr>
          </a:p>
          <a:p>
            <a:pPr marL="0" indent="0" fontAlgn="base">
              <a:buNone/>
            </a:pPr>
            <a:endParaRPr lang="en-US" sz="1000" b="1">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latin typeface="+mn-lt"/>
            </a:endParaRPr>
          </a:p>
          <a:p>
            <a:pPr marL="0" indent="0" algn="l" fontAlgn="base">
              <a:buNone/>
            </a:pPr>
            <a:r>
              <a:rPr lang="en-US" sz="1000" b="1">
                <a:solidFill>
                  <a:schemeClr val="tx1"/>
                </a:solidFill>
                <a:latin typeface="+mn-lt"/>
              </a:rPr>
              <a:t>INTERIOR &amp; DESIGN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1">
                <a:solidFill>
                  <a:schemeClr val="tx1"/>
                </a:solidFill>
                <a:latin typeface="+mn-lt"/>
              </a:rPr>
              <a:t>…offer a mindful reset where our wellbeing is at the core!</a:t>
            </a:r>
          </a:p>
          <a:p>
            <a:pPr marL="0" indent="0" algn="l" fontAlgn="base">
              <a:buNone/>
            </a:pPr>
            <a:endParaRPr lang="en-US" sz="1000" b="1" kern="1200">
              <a:solidFill>
                <a:schemeClr val="tx1"/>
              </a:solidFill>
              <a:latin typeface="+mn-lt"/>
              <a:ea typeface="+mn-ea"/>
              <a:cs typeface="+mn-cs"/>
            </a:endParaRPr>
          </a:p>
          <a:p>
            <a:pPr marL="0" indent="0" algn="l">
              <a:buNone/>
            </a:pPr>
            <a:r>
              <a:rPr lang="en-US" sz="1000">
                <a:solidFill>
                  <a:schemeClr val="tx1"/>
                </a:solidFill>
                <a:latin typeface="+mn-lt"/>
              </a:rPr>
              <a:t>Clean lines, essential elements and uncluttered spaces provide a sense of serenity, allowing the eye to focus on few carefully curated objects of refined craftmanship. </a:t>
            </a:r>
          </a:p>
          <a:p>
            <a:pPr marL="0" indent="0" algn="l">
              <a:buNone/>
            </a:pPr>
            <a:endParaRPr lang="en-US"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Gentle curves and carefully applied tone-in-tone textures provide visual interest without stimulating a sensory overload.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Small doses of softer materials invite to touch and experience tender tactility. </a:t>
            </a:r>
          </a:p>
          <a:p>
            <a:pPr marL="0" indent="0" algn="l">
              <a:buNone/>
            </a:pPr>
            <a:endParaRPr lang="en-US" sz="1000">
              <a:solidFill>
                <a:schemeClr val="tx1"/>
              </a:solidFill>
              <a:latin typeface="+mn-lt"/>
            </a:endParaRPr>
          </a:p>
          <a:p>
            <a:pPr marL="0" indent="0" algn="l">
              <a:buNone/>
            </a:pPr>
            <a:r>
              <a:rPr lang="en-US" sz="1000" i="1" u="sng">
                <a:solidFill>
                  <a:schemeClr val="tx1"/>
                </a:solidFill>
                <a:latin typeface="+mn-lt"/>
              </a:rPr>
              <a:t>Example: </a:t>
            </a:r>
            <a:r>
              <a:rPr lang="en-US" sz="1000" i="1">
                <a:solidFill>
                  <a:schemeClr val="tx1"/>
                </a:solidFill>
                <a:latin typeface="+mn-lt"/>
              </a:rPr>
              <a:t>Stool from Mexican designer Fernando Laposse (London) featured at “Art Community Frankfurt” as part of exhibiton 2023/2024. Laposse is using agave fibre here to set traditional agricultural materials in a new context.</a:t>
            </a:r>
          </a:p>
          <a:p>
            <a:pPr marL="0" indent="0" algn="l">
              <a:buNone/>
            </a:pPr>
            <a:endParaRPr lang="en-US" sz="1000" i="1">
              <a:solidFill>
                <a:schemeClr val="tx1"/>
              </a:solidFill>
              <a:latin typeface="+mn-lt"/>
            </a:endParaRPr>
          </a:p>
          <a:p>
            <a:pPr marL="0" indent="0" algn="l">
              <a:buNone/>
            </a:pPr>
            <a:endParaRPr lang="en-US" sz="1000" i="1">
              <a:solidFill>
                <a:schemeClr val="tx1"/>
              </a:solidFill>
              <a:latin typeface="+mn-lt"/>
            </a:endParaRPr>
          </a:p>
          <a:p>
            <a:pPr marL="0" indent="0" algn="l">
              <a:buNone/>
            </a:pPr>
            <a:endParaRPr lang="en-US" sz="1000" i="1">
              <a:solidFill>
                <a:schemeClr val="tx1"/>
              </a:solidFill>
              <a:latin typeface="+mn-lt"/>
            </a:endParaRPr>
          </a:p>
          <a:p>
            <a:pPr marL="0" indent="0" algn="l">
              <a:buNone/>
            </a:pPr>
            <a:r>
              <a:rPr lang="en-US" sz="1000" b="1" kern="1200">
                <a:solidFill>
                  <a:schemeClr val="tx1"/>
                </a:solidFill>
                <a:latin typeface="+mn-lt"/>
                <a:ea typeface="+mn-ea"/>
                <a:cs typeface="+mn-cs"/>
              </a:rPr>
              <a:t>FASHION</a:t>
            </a:r>
          </a:p>
          <a:p>
            <a:pPr marL="0" indent="0" algn="l">
              <a:buNone/>
            </a:pPr>
            <a:r>
              <a:rPr lang="en-US" sz="1000" kern="1200">
                <a:solidFill>
                  <a:schemeClr val="tx1"/>
                </a:solidFill>
                <a:latin typeface="+mn-lt"/>
                <a:ea typeface="+mn-ea"/>
                <a:cs typeface="+mn-cs"/>
              </a:rPr>
              <a:t>Fatigue around the fast change of aesthetics and our noisy trend culture is manifesting in a desire for timeless staples that last and for a more quiet form of luxury.</a:t>
            </a:r>
          </a:p>
          <a:p>
            <a:pPr marL="0" indent="0" algn="l">
              <a:buNone/>
            </a:pPr>
            <a:endParaRPr lang="en-US" sz="100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u="sng" kern="1200">
                <a:solidFill>
                  <a:schemeClr val="tx1"/>
                </a:solidFill>
                <a:latin typeface="+mn-lt"/>
                <a:ea typeface="+mn-ea"/>
                <a:cs typeface="+mn-cs"/>
              </a:rPr>
              <a:t>Example: </a:t>
            </a:r>
            <a:r>
              <a:rPr lang="en-US" sz="1000" i="1" kern="1200">
                <a:solidFill>
                  <a:schemeClr val="tx1"/>
                </a:solidFill>
                <a:latin typeface="+mn-lt"/>
                <a:ea typeface="+mn-ea"/>
                <a:cs typeface="+mn-cs"/>
              </a:rPr>
              <a:t>“</a:t>
            </a:r>
            <a:r>
              <a:rPr lang="de-DE" sz="1000" i="1">
                <a:solidFill>
                  <a:schemeClr val="tx1"/>
                </a:solidFill>
                <a:latin typeface="+mn-lt"/>
              </a:rPr>
              <a:t>Quiet Luxury“ featured in Magazine „Harpers Bazar“ in 2023 (picture: blouse from Seidensticker)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a:solidFill>
                  <a:schemeClr val="tx1"/>
                </a:solidFill>
                <a:latin typeface="+mn-lt"/>
              </a:rPr>
              <a:t>"</a:t>
            </a:r>
            <a:r>
              <a:rPr lang="en-US" sz="1000" b="0" i="1" kern="1200">
                <a:solidFill>
                  <a:schemeClr val="tx1"/>
                </a:solidFill>
                <a:effectLst/>
                <a:latin typeface="+mn-lt"/>
                <a:ea typeface="+mn-ea"/>
                <a:cs typeface="+mn-cs"/>
              </a:rPr>
              <a:t>Quiet Luxury is the aesthetic of secret wealth. </a:t>
            </a:r>
            <a:r>
              <a:rPr lang="en-US" sz="1000" i="1">
                <a:solidFill>
                  <a:schemeClr val="tx1"/>
                </a:solidFill>
                <a:latin typeface="+mn-lt"/>
              </a:rPr>
              <a:t>Neutral colours, simple silhouettes whose sophistication is only in the details. Status is not signalled with a logo or monogram, but subtly with the highest quality, flawless workmanship and exquisite materials.“</a:t>
            </a:r>
          </a:p>
          <a:p>
            <a:pPr marL="0" indent="0" algn="l">
              <a:buNone/>
            </a:pPr>
            <a:endParaRPr lang="en-US" sz="1000" kern="1200">
              <a:solidFill>
                <a:schemeClr val="tx1"/>
              </a:solidFill>
              <a:latin typeface="+mn-lt"/>
              <a:ea typeface="+mn-ea"/>
              <a:cs typeface="+mn-cs"/>
            </a:endParaRPr>
          </a:p>
          <a:p>
            <a:pPr marL="0" indent="0" algn="l">
              <a:buNone/>
            </a:pPr>
            <a:r>
              <a:rPr lang="en-US" sz="1000" kern="1200">
                <a:solidFill>
                  <a:schemeClr val="tx1"/>
                </a:solidFill>
                <a:latin typeface="+mn-lt"/>
                <a:ea typeface="+mn-ea"/>
                <a:cs typeface="+mn-cs"/>
              </a:rPr>
              <a:t>Feel-Good-Clothing, comfy materials and utility fits are a basic need. </a:t>
            </a:r>
          </a:p>
          <a:p>
            <a:pPr marL="0" indent="0" algn="l">
              <a:buNone/>
            </a:pPr>
            <a:endParaRPr lang="en-US" sz="1000" kern="1200">
              <a:solidFill>
                <a:schemeClr val="tx1"/>
              </a:solidFill>
              <a:latin typeface="+mn-lt"/>
              <a:ea typeface="+mn-ea"/>
              <a:cs typeface="+mn-cs"/>
            </a:endParaRPr>
          </a:p>
          <a:p>
            <a:pPr marL="0" indent="0" algn="l">
              <a:buNone/>
            </a:pPr>
            <a:r>
              <a:rPr lang="en-US" sz="1000" kern="1200">
                <a:solidFill>
                  <a:schemeClr val="tx1"/>
                </a:solidFill>
                <a:latin typeface="+mn-lt"/>
                <a:ea typeface="+mn-ea"/>
                <a:cs typeface="+mn-cs"/>
              </a:rPr>
              <a:t>A fallback to traditional values might be assured by nostalgic and romantic details which are carefully placed.  </a:t>
            </a:r>
            <a:endParaRPr lang="de-DE" sz="1000" kern="1200">
              <a:solidFill>
                <a:schemeClr val="tx1"/>
              </a:solidFill>
              <a:latin typeface="+mn-lt"/>
              <a:ea typeface="+mn-ea"/>
              <a:cs typeface="+mn-cs"/>
            </a:endParaRPr>
          </a:p>
          <a:p>
            <a:pPr marL="0" indent="0" algn="l">
              <a:buNone/>
            </a:pPr>
            <a:endParaRPr lang="en-US" sz="1000" i="1">
              <a:solidFill>
                <a:schemeClr val="tx1"/>
              </a:solidFill>
              <a:latin typeface="+mn-lt"/>
            </a:endParaRPr>
          </a:p>
          <a:p>
            <a:pPr marL="0" indent="0" algn="l">
              <a:buNone/>
            </a:pPr>
            <a:endParaRPr lang="en-US" sz="1000" i="1">
              <a:solidFill>
                <a:schemeClr val="tx1"/>
              </a:solidFill>
              <a:latin typeface="+mn-lt"/>
            </a:endParaRPr>
          </a:p>
          <a:p>
            <a:pPr marL="0" indent="0" fontAlgn="base">
              <a:buNone/>
            </a:pPr>
            <a:endParaRPr lang="en-US" sz="1000">
              <a:solidFill>
                <a:schemeClr val="tx1"/>
              </a:solidFill>
              <a:latin typeface="+mn-lt"/>
            </a:endParaRPr>
          </a:p>
          <a:p>
            <a:pPr marL="0" indent="0" fontAlgn="base">
              <a:buNone/>
            </a:pPr>
            <a:r>
              <a:rPr lang="en-US" sz="1000" b="1" u="sng">
                <a:solidFill>
                  <a:schemeClr val="tx1"/>
                </a:solidFill>
                <a:latin typeface="+mn-lt"/>
              </a:rPr>
              <a:t>RITUALS &amp; SPACES</a:t>
            </a:r>
          </a:p>
          <a:p>
            <a:pPr marL="0" indent="0" fontAlgn="base">
              <a:buNone/>
            </a:pPr>
            <a:r>
              <a:rPr lang="en-US" sz="1000" b="1">
                <a:solidFill>
                  <a:schemeClr val="tx1"/>
                </a:solidFill>
                <a:latin typeface="+mn-lt"/>
              </a:rPr>
              <a:t>…provide a minimal yet inviting retreat from the daily stressors of life.</a:t>
            </a:r>
          </a:p>
          <a:p>
            <a:pPr marL="0" indent="0" fontAlgn="base">
              <a:buNone/>
            </a:pPr>
            <a:endParaRPr lang="en-US" sz="1000" b="1">
              <a:solidFill>
                <a:schemeClr val="tx1"/>
              </a:solidFill>
              <a:latin typeface="+mn-lt"/>
            </a:endParaRPr>
          </a:p>
          <a:p>
            <a:pPr marL="180975" marR="0" lvl="0" indent="-180975" algn="l" defTabSz="914400" rtl="0" eaLnBrk="1" fontAlgn="base" latinLnBrk="0" hangingPunct="1">
              <a:lnSpc>
                <a:spcPct val="100000"/>
              </a:lnSpc>
              <a:spcBef>
                <a:spcPts val="0"/>
              </a:spcBef>
              <a:spcAft>
                <a:spcPts val="0"/>
              </a:spcAft>
              <a:buClrTx/>
              <a:buSzTx/>
              <a:tabLst/>
              <a:defRPr/>
            </a:pPr>
            <a:r>
              <a:rPr lang="en-US" sz="1000" b="0">
                <a:solidFill>
                  <a:schemeClr val="tx1"/>
                </a:solidFill>
                <a:latin typeface="+mn-lt"/>
              </a:rPr>
              <a:t>Relaxation Corners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…in our home remind us to relax and to let our spirit take a pause from time to time to enjoy conscious me-time. Fostering mindfulness and self-care.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latin typeface="+mn-lt"/>
            </a:endParaRPr>
          </a:p>
          <a:p>
            <a:pPr marL="180975" marR="0" lvl="0" indent="-180975" algn="l" defTabSz="914400" rtl="0" eaLnBrk="1" fontAlgn="base" latinLnBrk="0" hangingPunct="1">
              <a:lnSpc>
                <a:spcPct val="100000"/>
              </a:lnSpc>
              <a:spcBef>
                <a:spcPts val="0"/>
              </a:spcBef>
              <a:spcAft>
                <a:spcPts val="0"/>
              </a:spcAft>
              <a:buClrTx/>
              <a:buSzTx/>
              <a:tabLst/>
              <a:defRPr/>
            </a:pPr>
            <a:r>
              <a:rPr lang="en-US" sz="1000">
                <a:solidFill>
                  <a:schemeClr val="tx1"/>
                </a:solidFill>
                <a:latin typeface="+mn-lt"/>
              </a:rPr>
              <a:t>Calm Computing</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…allows connection with the outer world without noise or vibration. More subtle solutions to manage notifications without acoustic warnings or vibrations.</a:t>
            </a:r>
          </a:p>
          <a:p>
            <a:pPr marL="0" marR="0" lvl="0" indent="0" algn="l" defTabSz="914400" rtl="0" eaLnBrk="1" fontAlgn="base" latinLnBrk="0" hangingPunct="1">
              <a:lnSpc>
                <a:spcPct val="100000"/>
              </a:lnSpc>
              <a:spcBef>
                <a:spcPts val="0"/>
              </a:spcBef>
              <a:spcAft>
                <a:spcPts val="0"/>
              </a:spcAft>
              <a:buClrTx/>
              <a:buSzTx/>
              <a:buNone/>
              <a:tabLst/>
              <a:defRPr/>
            </a:pPr>
            <a:endParaRPr lang="en-US" sz="100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u="sng" kern="1200">
                <a:solidFill>
                  <a:schemeClr val="tx1"/>
                </a:solidFill>
                <a:effectLst/>
                <a:latin typeface="+mn-lt"/>
                <a:ea typeface="+mn-ea"/>
                <a:cs typeface="+mn-cs"/>
              </a:rPr>
              <a:t>Example: Google Calm Technology “Little Signals” (in development)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i="1" kern="1200">
                <a:solidFill>
                  <a:schemeClr val="tx1"/>
                </a:solidFill>
                <a:effectLst/>
                <a:latin typeface="+mn-lt"/>
                <a:ea typeface="+mn-ea"/>
                <a:cs typeface="+mn-cs"/>
              </a:rPr>
              <a:t>six objects: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1" kern="1200" baseline="0">
              <a:solidFill>
                <a:schemeClr val="tx1"/>
              </a:solidFill>
              <a:effectLst/>
              <a:latin typeface="+mn-lt"/>
              <a:ea typeface="+mn-ea"/>
              <a:cs typeface="+mn-cs"/>
              <a:sym typeface="Wingdings" panose="05000000000000000000" pitchFamily="2" charset="2"/>
            </a:endParaRPr>
          </a:p>
          <a:p>
            <a:r>
              <a:rPr lang="en-US" sz="1000" b="1" i="1" kern="1200">
                <a:solidFill>
                  <a:schemeClr val="tx1"/>
                </a:solidFill>
                <a:effectLst/>
                <a:latin typeface="+mn-lt"/>
                <a:ea typeface="+mn-ea"/>
                <a:cs typeface="+mn-cs"/>
              </a:rPr>
              <a:t>Button: </a:t>
            </a:r>
            <a:r>
              <a:rPr lang="en-US" sz="1000" b="0" i="1" kern="1200">
                <a:solidFill>
                  <a:schemeClr val="tx1"/>
                </a:solidFill>
                <a:effectLst/>
                <a:latin typeface="+mn-lt"/>
                <a:ea typeface="+mn-ea"/>
                <a:cs typeface="+mn-cs"/>
              </a:rPr>
              <a:t>the upper part rotates and is push down, like a button, at a smooth rhythm.</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Tap: </a:t>
            </a:r>
            <a:r>
              <a:rPr lang="en-US" sz="1000" b="0" i="1" kern="1200">
                <a:solidFill>
                  <a:schemeClr val="tx1"/>
                </a:solidFill>
                <a:effectLst/>
                <a:latin typeface="+mn-lt"/>
                <a:ea typeface="+mn-ea"/>
                <a:cs typeface="+mn-cs"/>
              </a:rPr>
              <a:t>small knocking sounds are created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Movement: </a:t>
            </a:r>
            <a:r>
              <a:rPr lang="en-US" sz="1000" b="0" i="1" kern="1200">
                <a:solidFill>
                  <a:schemeClr val="tx1"/>
                </a:solidFill>
                <a:effectLst/>
                <a:latin typeface="+mn-lt"/>
                <a:ea typeface="+mn-ea"/>
                <a:cs typeface="+mn-cs"/>
              </a:rPr>
              <a:t>seven small cylinders that rise and fall rhythmically</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Shadow: </a:t>
            </a:r>
            <a:r>
              <a:rPr lang="en-US" sz="1000" b="0" i="1" kern="1200">
                <a:solidFill>
                  <a:schemeClr val="tx1"/>
                </a:solidFill>
                <a:effectLst/>
                <a:latin typeface="+mn-lt"/>
                <a:ea typeface="+mn-ea"/>
                <a:cs typeface="+mn-cs"/>
              </a:rPr>
              <a:t>generates small shadows around the object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Rhythm: </a:t>
            </a:r>
            <a:r>
              <a:rPr lang="en-US" sz="1000" b="0" i="1" kern="1200">
                <a:solidFill>
                  <a:schemeClr val="tx1"/>
                </a:solidFill>
                <a:effectLst/>
                <a:latin typeface="+mn-lt"/>
                <a:ea typeface="+mn-ea"/>
                <a:cs typeface="+mn-cs"/>
              </a:rPr>
              <a:t>This gadget works like a wave, separating the upper part from the lower part.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Air: </a:t>
            </a:r>
            <a:r>
              <a:rPr lang="en-US" sz="1000" b="0" i="1" kern="1200">
                <a:solidFill>
                  <a:schemeClr val="tx1"/>
                </a:solidFill>
                <a:effectLst/>
                <a:latin typeface="+mn-lt"/>
                <a:ea typeface="+mn-ea"/>
                <a:cs typeface="+mn-cs"/>
              </a:rPr>
              <a:t>emits a current of air to attract attention. Place it, for example, next to a plant and when you see its leaves move, you will know that a notification is coming.</a:t>
            </a:r>
          </a:p>
          <a:p>
            <a:pPr marL="0" marR="0" lvl="0" indent="0" algn="l" defTabSz="914400" rtl="0" eaLnBrk="1" fontAlgn="base" latinLnBrk="0" hangingPunct="1">
              <a:lnSpc>
                <a:spcPct val="100000"/>
              </a:lnSpc>
              <a:spcBef>
                <a:spcPts val="0"/>
              </a:spcBef>
              <a:spcAft>
                <a:spcPts val="0"/>
              </a:spcAft>
              <a:buClrTx/>
              <a:buSzTx/>
              <a:buNone/>
              <a:tabLst/>
              <a:defRPr/>
            </a:pPr>
            <a:endParaRPr lang="en-US"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None/>
              <a:tabLst/>
              <a:defRPr/>
            </a:pPr>
            <a:endParaRPr lang="en-US" sz="1000">
              <a:solidFill>
                <a:schemeClr val="tx1"/>
              </a:solidFill>
              <a:latin typeface="+mn-lt"/>
            </a:endParaRPr>
          </a:p>
          <a:p>
            <a:pPr marL="180975" marR="0" lvl="0" indent="-180975" algn="l" defTabSz="914400" rtl="0" eaLnBrk="1" fontAlgn="base" latinLnBrk="0" hangingPunct="1">
              <a:lnSpc>
                <a:spcPct val="100000"/>
              </a:lnSpc>
              <a:spcBef>
                <a:spcPts val="0"/>
              </a:spcBef>
              <a:spcAft>
                <a:spcPts val="0"/>
              </a:spcAft>
              <a:buClrTx/>
              <a:buSzTx/>
              <a:tabLst/>
              <a:defRPr/>
            </a:pPr>
            <a:r>
              <a:rPr lang="en-US" sz="1000">
                <a:solidFill>
                  <a:schemeClr val="tx1"/>
                </a:solidFill>
                <a:latin typeface="+mn-lt"/>
              </a:rPr>
              <a:t>Mindful wearables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…represent small encouragements and little cheer-ups to face difficult moments which challenge us to master stress. Everpresent affirmations for mental strength and small doses of happiness.</a:t>
            </a:r>
            <a:endParaRPr lang="de-DE"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None/>
              <a:tabLst/>
              <a:defRPr/>
            </a:pPr>
            <a:endParaRPr lang="en-US" sz="1000">
              <a:solidFill>
                <a:schemeClr val="tx1"/>
              </a:solidFill>
              <a:latin typeface="+mn-lt"/>
            </a:endParaRPr>
          </a:p>
          <a:p>
            <a:pPr marL="180975" marR="0" lvl="0" indent="-180975" algn="l" defTabSz="914400" rtl="0" eaLnBrk="1" fontAlgn="base" latinLnBrk="0" hangingPunct="1">
              <a:lnSpc>
                <a:spcPct val="100000"/>
              </a:lnSpc>
              <a:spcBef>
                <a:spcPts val="0"/>
              </a:spcBef>
              <a:spcAft>
                <a:spcPts val="0"/>
              </a:spcAft>
              <a:buClrTx/>
              <a:buSzTx/>
              <a:tabLst/>
              <a:defRPr/>
            </a:pPr>
            <a:r>
              <a:rPr lang="en-US" sz="1000">
                <a:solidFill>
                  <a:schemeClr val="tx1"/>
                </a:solidFill>
                <a:latin typeface="+mn-lt"/>
              </a:rPr>
              <a:t>Hide-Aways</a:t>
            </a:r>
          </a:p>
          <a:p>
            <a:pPr marL="0" marR="0" lvl="0" indent="0" algn="l" defTabSz="914400" rtl="0" eaLnBrk="1" fontAlgn="base" latinLnBrk="0" hangingPunct="1">
              <a:lnSpc>
                <a:spcPct val="100000"/>
              </a:lnSpc>
              <a:spcBef>
                <a:spcPts val="0"/>
              </a:spcBef>
              <a:spcAft>
                <a:spcPts val="0"/>
              </a:spcAft>
              <a:buClrTx/>
              <a:buSzTx/>
              <a:buNone/>
              <a:tabLst/>
              <a:defRPr/>
            </a:pPr>
            <a:r>
              <a:rPr lang="en-US" sz="1000">
                <a:solidFill>
                  <a:schemeClr val="tx1"/>
                </a:solidFill>
                <a:latin typeface="+mn-lt"/>
              </a:rPr>
              <a:t>…offer a new form of luxury: very reduced contemporary architecture in natural idyllic settings allows to disconnect from the world and to connect with nature and ourselves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latin typeface="+mn-lt"/>
            </a:endParaRPr>
          </a:p>
          <a:p>
            <a:pPr marL="0" indent="0" fontAlgn="base">
              <a:buNone/>
            </a:pPr>
            <a:endParaRPr lang="en-US" sz="1000" b="1">
              <a:solidFill>
                <a:schemeClr val="tx1"/>
              </a:solidFill>
              <a:latin typeface="+mn-lt"/>
            </a:endParaRPr>
          </a:p>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12</a:t>
            </a:fld>
            <a:endParaRPr lang="de-DE"/>
          </a:p>
        </p:txBody>
      </p:sp>
    </p:spTree>
    <p:extLst>
      <p:ext uri="{BB962C8B-B14F-4D97-AF65-F5344CB8AC3E}">
        <p14:creationId xmlns:p14="http://schemas.microsoft.com/office/powerpoint/2010/main" val="3571600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13</a:t>
            </a:fld>
            <a:endParaRPr lang="de-DE"/>
          </a:p>
        </p:txBody>
      </p:sp>
    </p:spTree>
    <p:extLst>
      <p:ext uri="{BB962C8B-B14F-4D97-AF65-F5344CB8AC3E}">
        <p14:creationId xmlns:p14="http://schemas.microsoft.com/office/powerpoint/2010/main" val="2519456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aseline="0">
                <a:solidFill>
                  <a:schemeClr val="tx1"/>
                </a:solidFill>
                <a:sym typeface="Wingdings" panose="05000000000000000000" pitchFamily="2" charset="2"/>
              </a:rPr>
              <a:t>Nothing charging!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baseline="0">
                <a:solidFill>
                  <a:schemeClr val="tx1"/>
                </a:solidFill>
                <a:sym typeface="Wingdings" panose="05000000000000000000" pitchFamily="2" charset="2"/>
              </a:rPr>
              <a:t>White versions of proven/successful ingredients communicate more calm, cleanliness and lightness: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baseline="0">
              <a:solidFill>
                <a:schemeClr val="tx1"/>
              </a:solidFill>
              <a:sym typeface="Wingdings" panose="05000000000000000000" pitchFamily="2" charset="2"/>
            </a:endParaRPr>
          </a:p>
          <a:p>
            <a:pPr marL="180975" marR="0" lvl="0" indent="-180975" algn="l" defTabSz="914400" rtl="0" eaLnBrk="1" fontAlgn="auto" latinLnBrk="0" hangingPunct="1">
              <a:lnSpc>
                <a:spcPct val="100000"/>
              </a:lnSpc>
              <a:spcBef>
                <a:spcPts val="0"/>
              </a:spcBef>
              <a:spcAft>
                <a:spcPts val="0"/>
              </a:spcAft>
              <a:buClrTx/>
              <a:buSzTx/>
              <a:tabLst/>
              <a:defRPr/>
            </a:pPr>
            <a:r>
              <a:rPr lang="en-US" sz="1000" b="1" baseline="0">
                <a:solidFill>
                  <a:schemeClr val="tx1"/>
                </a:solidFill>
                <a:sym typeface="Wingdings" panose="05000000000000000000" pitchFamily="2" charset="2"/>
              </a:rPr>
              <a:t>White Peach</a:t>
            </a:r>
          </a:p>
          <a:p>
            <a:pPr marL="180975" marR="0" lvl="0" indent="-180975" algn="l" defTabSz="914400" rtl="0" eaLnBrk="1" fontAlgn="auto" latinLnBrk="0" hangingPunct="1">
              <a:lnSpc>
                <a:spcPct val="100000"/>
              </a:lnSpc>
              <a:spcBef>
                <a:spcPts val="0"/>
              </a:spcBef>
              <a:spcAft>
                <a:spcPts val="0"/>
              </a:spcAft>
              <a:buClrTx/>
              <a:buSzTx/>
              <a:tabLst/>
              <a:defRPr/>
            </a:pPr>
            <a:r>
              <a:rPr lang="en-US" sz="1000" b="1" baseline="0">
                <a:solidFill>
                  <a:schemeClr val="tx1"/>
                </a:solidFill>
                <a:sym typeface="Wingdings" panose="05000000000000000000" pitchFamily="2" charset="2"/>
              </a:rPr>
              <a:t>White Lavender</a:t>
            </a:r>
          </a:p>
          <a:p>
            <a:pPr marL="180975" marR="0" lvl="0" indent="-180975" algn="l" defTabSz="914400" rtl="0" eaLnBrk="1" fontAlgn="auto" latinLnBrk="0" hangingPunct="1">
              <a:lnSpc>
                <a:spcPct val="100000"/>
              </a:lnSpc>
              <a:spcBef>
                <a:spcPts val="0"/>
              </a:spcBef>
              <a:spcAft>
                <a:spcPts val="0"/>
              </a:spcAft>
              <a:buClrTx/>
              <a:buSzTx/>
              <a:tabLst/>
              <a:defRPr/>
            </a:pPr>
            <a:r>
              <a:rPr lang="en-US" sz="1000" b="1" baseline="0">
                <a:solidFill>
                  <a:schemeClr val="tx1"/>
                </a:solidFill>
                <a:sym typeface="Wingdings" panose="05000000000000000000" pitchFamily="2" charset="2"/>
              </a:rPr>
              <a:t>White Lemon Cannabis: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olidFill>
                  <a:schemeClr val="tx1"/>
                </a:solidFill>
                <a:sym typeface="Wingdings" panose="05000000000000000000" pitchFamily="2" charset="2"/>
              </a:rPr>
              <a:t>It is known for its energizing and uplifting effects. It may be useful for those seeking relief from stress, anxiety, or depression. In terms of taste and aroma, White Lemon is known for its lemony and fruity notes with hints of earth and spice. Its aroma is mild and pleasant, making it a popular choice for those who prefer a less spicy variety (of cannabis).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baseline="0">
                <a:solidFill>
                  <a:schemeClr val="tx1"/>
                </a:solidFill>
                <a:sym typeface="Wingdings" panose="05000000000000000000" pitchFamily="2" charset="2"/>
              </a:rPr>
              <a:t>Cannabis in skin care: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olidFill>
                  <a:schemeClr val="tx1"/>
                </a:solidFill>
                <a:sym typeface="Wingdings" panose="05000000000000000000" pitchFamily="2" charset="2"/>
              </a:rPr>
              <a:t>CBD (cannabidiol) reduces the reactivity of skin cells by telling them how to calm themselves. This helps against redness, rough skin and a dull complexion.White Lavender &amp; White Peach:White versions of proven/successful ingredients communicate more calm, cleanliness and lightness</a:t>
            </a:r>
            <a:endParaRPr lang="de-DE"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baseline="0">
                <a:solidFill>
                  <a:schemeClr val="tx1"/>
                </a:solidFill>
                <a:sym typeface="Wingdings" panose="05000000000000000000" pitchFamily="2" charset="2"/>
              </a:rPr>
              <a:t>Sea Foam: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In ancient times, sea foam was used for gentle face and body cleansing. The extract of sea foam is very high in magnesium, an anti-stress mineral, and rich in silicon, the beauty mineral. It remineralizes and strengthens the skin and provides a clear and refreshed complexion.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baseline="0">
                <a:solidFill>
                  <a:schemeClr val="tx1"/>
                </a:solidFill>
                <a:effectLst/>
                <a:latin typeface="+mn-lt"/>
                <a:ea typeface="+mn-ea"/>
                <a:cs typeface="+mn-cs"/>
                <a:sym typeface="Wingdings" panose="05000000000000000000" pitchFamily="2" charset="2"/>
              </a:rPr>
              <a:t>Associates easiness, refreshment and cleanliness (supports everlasting trend of ocean concepts).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olidFill>
                  <a:schemeClr val="tx1"/>
                </a:solidFill>
                <a:sym typeface="Wingdings" panose="05000000000000000000" pitchFamily="2" charset="2"/>
              </a:rPr>
              <a:t>A nice ingredient blend for “True Haven” is the combination of these white or lighter ingredients with those that we perceive as warm and solid (e.g. </a:t>
            </a:r>
            <a:r>
              <a:rPr lang="en-US" sz="1000" b="1" baseline="0">
                <a:solidFill>
                  <a:schemeClr val="tx1"/>
                </a:solidFill>
                <a:sym typeface="Wingdings" panose="05000000000000000000" pitchFamily="2" charset="2"/>
              </a:rPr>
              <a:t>vanilla and walnut</a:t>
            </a:r>
            <a:r>
              <a:rPr lang="en-US" sz="1000" baseline="0">
                <a:solidFill>
                  <a:schemeClr val="tx1"/>
                </a:solidFill>
                <a:sym typeface="Wingdings" panose="05000000000000000000" pitchFamily="2" charset="2"/>
              </a:rPr>
              <a:t>) or with tried and tested “home remedies” such as </a:t>
            </a:r>
            <a:r>
              <a:rPr lang="en-US" sz="1000" b="1" baseline="0">
                <a:solidFill>
                  <a:schemeClr val="tx1"/>
                </a:solidFill>
                <a:sym typeface="Wingdings" panose="05000000000000000000" pitchFamily="2" charset="2"/>
              </a:rPr>
              <a:t>linen and linseed (vintage trend)</a:t>
            </a:r>
            <a:r>
              <a:rPr lang="en-US" sz="1000" baseline="0">
                <a:solidFill>
                  <a:schemeClr val="tx1"/>
                </a:solidFill>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olidFill>
                  <a:schemeClr val="tx1"/>
                </a:solidFill>
                <a:sym typeface="Wingdings" panose="05000000000000000000" pitchFamily="2" charset="2"/>
              </a:rPr>
              <a:t>Creamy, soft fruit butter </a:t>
            </a:r>
            <a:r>
              <a:rPr lang="en-US" sz="1000" b="1" baseline="0">
                <a:solidFill>
                  <a:schemeClr val="tx1"/>
                </a:solidFill>
                <a:sym typeface="Wingdings" panose="05000000000000000000" pitchFamily="2" charset="2"/>
              </a:rPr>
              <a:t>(e.g. shea butter) </a:t>
            </a:r>
            <a:r>
              <a:rPr lang="en-US" sz="1000" baseline="0">
                <a:solidFill>
                  <a:schemeClr val="tx1"/>
                </a:solidFill>
                <a:sym typeface="Wingdings" panose="05000000000000000000" pitchFamily="2" charset="2"/>
              </a:rPr>
              <a:t>complements the product formulation with pampering and soothing care.</a:t>
            </a:r>
            <a:endParaRPr lang="de-DE" sz="1000" baseline="0">
              <a:solidFill>
                <a:schemeClr val="tx1"/>
              </a:solidFill>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14</a:t>
            </a:fld>
            <a:endParaRPr lang="de-DE"/>
          </a:p>
        </p:txBody>
      </p:sp>
    </p:spTree>
    <p:extLst>
      <p:ext uri="{BB962C8B-B14F-4D97-AF65-F5344CB8AC3E}">
        <p14:creationId xmlns:p14="http://schemas.microsoft.com/office/powerpoint/2010/main" val="4192863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4009769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684880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844695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332724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974251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2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885222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1567682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752983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22</a:t>
            </a:fld>
            <a:endParaRPr lang="de-DE"/>
          </a:p>
        </p:txBody>
      </p:sp>
    </p:spTree>
    <p:extLst>
      <p:ext uri="{BB962C8B-B14F-4D97-AF65-F5344CB8AC3E}">
        <p14:creationId xmlns:p14="http://schemas.microsoft.com/office/powerpoint/2010/main" val="3832739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23</a:t>
            </a:fld>
            <a:endParaRPr lang="de-DE"/>
          </a:p>
        </p:txBody>
      </p:sp>
    </p:spTree>
    <p:extLst>
      <p:ext uri="{BB962C8B-B14F-4D97-AF65-F5344CB8AC3E}">
        <p14:creationId xmlns:p14="http://schemas.microsoft.com/office/powerpoint/2010/main" val="4174380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de-DE" sz="1000" b="1">
              <a:solidFill>
                <a:schemeClr val="tx1"/>
              </a:solidFill>
            </a:endParaRPr>
          </a:p>
          <a:p>
            <a:pPr marL="0" indent="0" fontAlgn="base">
              <a:buNone/>
            </a:pPr>
            <a:r>
              <a:rPr lang="en-US" sz="1000" b="1">
                <a:solidFill>
                  <a:schemeClr val="tx1"/>
                </a:solidFill>
              </a:rPr>
              <a:t>Next-gen Nature</a:t>
            </a:r>
          </a:p>
          <a:p>
            <a:pPr marL="0" indent="0" fontAlgn="base">
              <a:buNone/>
            </a:pPr>
            <a:r>
              <a:rPr lang="en-US" sz="1000">
                <a:solidFill>
                  <a:schemeClr val="tx1"/>
                </a:solidFill>
              </a:rPr>
              <a:t>We begin to understand that there are hardly completely green or organic solutions from the field for all and everything and that resources are not endless exploitable. We are becoming more and more familiar with hybrid solutions consisting of nature plus synthetics as a result of new biotechnologies.</a:t>
            </a:r>
          </a:p>
          <a:p>
            <a:pPr fontAlgn="base"/>
            <a:endParaRPr lang="en-US" sz="1000">
              <a:solidFill>
                <a:schemeClr val="tx1"/>
              </a:solidFill>
            </a:endParaRPr>
          </a:p>
          <a:p>
            <a:pPr fontAlgn="base"/>
            <a:endParaRPr lang="en-US" sz="1000" b="1">
              <a:solidFill>
                <a:schemeClr val="tx1"/>
              </a:solidFill>
            </a:endParaRPr>
          </a:p>
          <a:p>
            <a:pPr marL="0" indent="0" fontAlgn="base">
              <a:buNone/>
            </a:pPr>
            <a:r>
              <a:rPr lang="en-US" sz="1000" b="1">
                <a:solidFill>
                  <a:schemeClr val="tx1"/>
                </a:solidFill>
              </a:rPr>
              <a:t>Eco Science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A heightened interest in science induced by the pandemic has the public curious to understand the natural world more fully, both its pitfalls and possibilities.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Also escalating concerns around the environment and climate change are inspiring a heightened curiosity of the natural world and a science-driven exploration into its dark and unknown corners.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As a consequence, we enter a new era of approaches and technologies to better understand, protect, and sustainably interact with nature.</a:t>
            </a:r>
            <a:r>
              <a:rPr lang="en-US" sz="1000">
                <a:solidFill>
                  <a:schemeClr val="tx1"/>
                </a:solidFill>
              </a:rPr>
              <a:t> </a:t>
            </a: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fontAlgn="base"/>
            <a:endParaRPr lang="en-US" sz="1000">
              <a:solidFill>
                <a:schemeClr val="tx1"/>
              </a:solidFill>
            </a:endParaRPr>
          </a:p>
          <a:p>
            <a:pPr marL="0" indent="0" fontAlgn="base">
              <a:buNone/>
            </a:pPr>
            <a:r>
              <a:rPr lang="en-US" sz="1000" b="1">
                <a:solidFill>
                  <a:schemeClr val="tx1"/>
                </a:solidFill>
              </a:rPr>
              <a:t>Faunistic Inclusion</a:t>
            </a:r>
          </a:p>
          <a:p>
            <a:pPr marL="0" indent="0" fontAlgn="base">
              <a:buNone/>
            </a:pPr>
            <a:r>
              <a:rPr lang="en-US" sz="1000">
                <a:solidFill>
                  <a:schemeClr val="tx1"/>
                </a:solidFill>
              </a:rPr>
              <a:t>Greater acceptance of different lifestyles and diversity also includes fauna. We develop a great curiosity and fascination for the fantastic, the strange, the yet to be discovered – especially and a new attraction for insects and reptiles - their special colours, patterns and shapes. </a:t>
            </a:r>
          </a:p>
          <a:p>
            <a:pPr marL="0" indent="0" fontAlgn="base">
              <a:buNone/>
            </a:pPr>
            <a:endParaRPr lang="en-US" sz="100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The topic of bionics or bio-mimicry (imitation of nature) is also of interest here.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https://carnegiemnh.org/biomimicry-is-real-world-inspiration/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It not only influences the development of new materials but also design and fashion.</a:t>
            </a:r>
          </a:p>
          <a:p>
            <a:pPr marL="0" indent="0" fontAlgn="base">
              <a:buNone/>
            </a:pPr>
            <a:endParaRPr lang="en-US" sz="1000">
              <a:solidFill>
                <a:schemeClr val="tx1"/>
              </a:solidFill>
            </a:endParaRPr>
          </a:p>
          <a:p>
            <a:pPr marL="0" indent="0" fontAlgn="base">
              <a:buNone/>
            </a:pPr>
            <a:endParaRPr lang="en-US" sz="1000">
              <a:solidFill>
                <a:schemeClr val="tx1"/>
              </a:solidFill>
            </a:endParaRPr>
          </a:p>
          <a:p>
            <a:pPr marL="0" indent="0" fontAlgn="base">
              <a:buNone/>
            </a:pPr>
            <a:r>
              <a:rPr lang="en-US" sz="1000" b="1">
                <a:solidFill>
                  <a:schemeClr val="tx1"/>
                </a:solidFill>
              </a:rPr>
              <a:t>Expansive creativity</a:t>
            </a:r>
          </a:p>
          <a:p>
            <a:pPr marL="0" indent="0" fontAlgn="base">
              <a:buNone/>
            </a:pPr>
            <a:r>
              <a:rPr lang="en-US" sz="1000" b="0">
                <a:solidFill>
                  <a:schemeClr val="tx1"/>
                </a:solidFill>
              </a:rPr>
              <a:t>...brings together our enjoyment of nature, our desire for creativity and our curiosity about the capabilities of AI. This combination allows the creation of new fantastic dream worlds that stimulate our senses through colours and shapes of (seemingly) natural phenomena of yet undiscovered planets.</a:t>
            </a:r>
          </a:p>
          <a:p>
            <a:pPr marL="0" indent="0" fontAlgn="base">
              <a:buNone/>
            </a:pPr>
            <a:endParaRPr lang="en-US" sz="1000" b="1">
              <a:solidFill>
                <a:schemeClr val="tx1"/>
              </a:solidFill>
            </a:endParaRPr>
          </a:p>
          <a:p>
            <a:pPr marL="0" indent="0" fontAlgn="base">
              <a:buNone/>
            </a:pPr>
            <a:endParaRPr lang="en-US" sz="44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547619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1000">
              <a:solidFill>
                <a:schemeClr val="tx1"/>
              </a:solidFill>
            </a:endParaRPr>
          </a:p>
          <a:p>
            <a:pPr marL="0" indent="0" fontAlgn="base">
              <a:buNone/>
            </a:pPr>
            <a:r>
              <a:rPr lang="en-US" sz="1000">
                <a:solidFill>
                  <a:schemeClr val="tx1"/>
                </a:solidFill>
              </a:rPr>
              <a:t>Plant (bottom right): Nachei 3D-artist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071399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A design concept that translates the consumer's desire for scientifically explainable natural phenomena and the attraction of fantastic, romantic aspects of the perhaps still undiscovered and unknown into consumer goods. Increased appreciation of the entire fauna (including insects and microorganisms - see "Consumer Needs - Faunatic ") and a new "trendy" thirst for knowledge about natural history and its scientific background (see "Consumer Needs "Eco Science") are increasingly encountered in everyday life and influence design and leisure activities.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The dangers of climate change (see "Emergence of trends - climate change") and the once again heightened realisation that our natural resources are limited are increasing our interest in alternative processes and materials that are natural but do not exploit nature (see "Consumer Needs – Next Gen Nature" and the example of "Bio Plastic" below).</a:t>
            </a:r>
            <a:endParaRPr lang="de-DE" sz="1000" b="1"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i="0" kern="1200">
                <a:solidFill>
                  <a:schemeClr val="tx1"/>
                </a:solidFill>
                <a:effectLst/>
                <a:latin typeface="+mn-lt"/>
                <a:ea typeface="+mn-ea"/>
                <a:cs typeface="+mn-cs"/>
              </a:rPr>
              <a:t>SCENT &amp; BEAUTY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a:solidFill>
                  <a:schemeClr val="tx1"/>
                </a:solidFill>
              </a:rPr>
              <a:t>Lips – Kristin Belger: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New make-up look with unconventional textures (looks like moss?)?Hair &amp; Make Up Artist and Instagrammer Berlin. Works for magazines such as Vogue, Blond, brands such as Prada, Chanel and commercials such as Mercedes, Levis.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Valued for her </a:t>
            </a:r>
            <a:r>
              <a:rPr lang="en-US" sz="1000" b="0" i="0" kern="1200">
                <a:solidFill>
                  <a:schemeClr val="tx1"/>
                </a:solidFill>
                <a:effectLst/>
                <a:latin typeface="+mn-lt"/>
                <a:ea typeface="+mn-ea"/>
                <a:cs typeface="+mn-cs"/>
              </a:rPr>
              <a:t>perfect blend of craft, creativity, and passion.</a:t>
            </a: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Bee Garden – Guerlain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 the design of the bee bottle celebrated its 170th anniversary in 2023. The "Bee Garden" fragrance to mark the occasion. "A majestic airy garden blossoms around the bottle, as if to lyrically celebrate nature. This remarkable work of art in gold-accented bisque porcelain anchors Guerlain's philosophy as a contribution to the continuity and preservation of biodiversity in matter itself."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multidisciplinary visual artist Céline Cléron's artistic approach starts with the object, whose meaning or function she modifies in order to add a new dimension to it. Through displacement, connection or hybridisation, familiar images or objects can be used as an impetus for a process of metamorphosis. In her creative process, the living also often enters, so that the animal becomes its own actor in the work. Céline Cléron's sensitive universe and the connection she forges with nature were the starting point for her collaboration with Guerlain.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top notes are rhubarb and bergamot; the heart notes are neroli, jasmine and rose; the base notes are cedar, black tea and sandalwood.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Sojin Oh </a:t>
            </a:r>
            <a:r>
              <a:rPr lang="de-DE" sz="1000" b="0" i="0" kern="1200">
                <a:solidFill>
                  <a:schemeClr val="tx1"/>
                </a:solidFill>
                <a:effectLst/>
                <a:latin typeface="+mn-lt"/>
                <a:ea typeface="+mn-ea"/>
                <a:cs typeface="+mn-cs"/>
              </a:rPr>
              <a:t>(Nails)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…creates otherworldly Nail Art for the Likes of Björk and Hunter Schafer.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kern="1200">
                <a:solidFill>
                  <a:schemeClr val="tx1"/>
                </a:solidFill>
                <a:effectLst/>
                <a:latin typeface="+mn-lt"/>
                <a:ea typeface="+mn-ea"/>
                <a:cs typeface="+mn-cs"/>
              </a:rPr>
              <a:t>For the Los Angeles–based nail artist, inspiration comes from bacteria strains, sea creatures, and chef </a:t>
            </a:r>
            <a:r>
              <a:rPr lang="de-DE" sz="1000" b="1" i="0" kern="1200">
                <a:solidFill>
                  <a:schemeClr val="tx1"/>
                </a:solidFill>
                <a:effectLst/>
                <a:latin typeface="+mn-lt"/>
                <a:ea typeface="+mn-ea"/>
                <a:cs typeface="+mn-cs"/>
              </a:rPr>
              <a:t>René Redzepi</a:t>
            </a:r>
            <a:r>
              <a:rPr lang="de-DE" sz="1000" b="0" i="0" kern="1200">
                <a:solidFill>
                  <a:schemeClr val="tx1"/>
                </a:solidFill>
                <a:effectLst/>
                <a:latin typeface="+mn-lt"/>
                <a:ea typeface="+mn-ea"/>
                <a:cs typeface="+mn-cs"/>
              </a:rPr>
              <a:t>’s fungi haul.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sublime beauty of the natural world influences me to be adventurous. A lot of my nail art is an idealized representation of nature.”</a:t>
            </a: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a:solidFill>
                  <a:schemeClr val="tx1"/>
                </a:solidFill>
              </a:rPr>
              <a:t>INTERIOR &amp; DESIGN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a:solidFill>
                  <a:schemeClr val="tx1"/>
                </a:solidFill>
              </a:rPr>
              <a:t>Vases (Microbial) – Elyse Graham:</a:t>
            </a:r>
          </a:p>
          <a:p>
            <a:pPr marL="0" indent="0" algn="l">
              <a:lnSpc>
                <a:spcPct val="125000"/>
              </a:lnSpc>
              <a:buNone/>
            </a:pPr>
            <a:r>
              <a:rPr lang="en-US" sz="1000" b="0" i="0" kern="1200">
                <a:solidFill>
                  <a:schemeClr val="tx1"/>
                </a:solidFill>
                <a:effectLst/>
                <a:latin typeface="+mn-lt"/>
                <a:ea typeface="+mn-ea"/>
                <a:cs typeface="+mn-cs"/>
              </a:rPr>
              <a:t>“Our Microbe Collection is inspired by the unique galaxy of microorganisms living within each of us. We created a technique for dying and stippling each vase that evokes the nature of microbes as they grow and colonize.”</a:t>
            </a:r>
          </a:p>
          <a:p>
            <a:pPr marL="0" indent="0" algn="l">
              <a:lnSpc>
                <a:spcPct val="125000"/>
              </a:lnSpc>
              <a:buNone/>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a:solidFill>
                  <a:schemeClr val="tx1"/>
                </a:solidFill>
              </a:rPr>
              <a:t>Armchair (Gaetano Pesce):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“What I try to do with my work is to provoke people to </a:t>
            </a:r>
            <a:r>
              <a:rPr lang="en-US" sz="1000" b="1" i="0" u="sng" kern="1200">
                <a:solidFill>
                  <a:schemeClr val="tx1"/>
                </a:solidFill>
                <a:effectLst/>
                <a:latin typeface="+mn-lt"/>
                <a:ea typeface="+mn-ea"/>
                <a:cs typeface="+mn-cs"/>
              </a:rPr>
              <a:t>discover</a:t>
            </a:r>
            <a:r>
              <a:rPr lang="en-US" sz="1000" b="0" i="0" kern="1200">
                <a:solidFill>
                  <a:schemeClr val="tx1"/>
                </a:solidFill>
                <a:effectLst/>
                <a:latin typeface="+mn-lt"/>
                <a:ea typeface="+mn-ea"/>
                <a:cs typeface="+mn-cs"/>
              </a:rPr>
              <a:t> what makes them alive,” Pesce said. “In a moment when the world is full of problems (Referernce “Emergence of Trends – World of Uncertainty”), it is good to show that something is positive and optimistic […]. My work is not serious, it makes people happy.”</a:t>
            </a:r>
            <a:endParaRPr lang="de-DE" sz="1000">
              <a:solidFill>
                <a:schemeClr val="tx1"/>
              </a:solidFill>
            </a:endParaRPr>
          </a:p>
          <a:p>
            <a:pPr marL="0" indent="0" algn="l">
              <a:lnSpc>
                <a:spcPct val="125000"/>
              </a:lnSpc>
              <a:buNone/>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AI-Art - Gal Tzubary (AI Artist)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Just one example of visual artists whose work is inspired/generated by AI. Fantastic natural worlds satisfy our desire for discovery (at a safe distance), invite us to "dream away" and allow a positive outlook on the discoveries of the as yet unexplored in the future.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a:solidFill>
                  <a:schemeClr val="tx1"/>
                </a:solidFill>
              </a:rPr>
              <a:t>FASHION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The Collina Strada Fall/Winter 23/24 runway show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 featured models gliding down the runway in realistic animal prosthetics. Focused on the playful and the fantastical while being wearable, the collection featured lush biodegradable Eco satins and fur-printed pieces.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Loewe (Shoe + Man with grass coate):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kern="1200">
                <a:solidFill>
                  <a:schemeClr val="tx1"/>
                </a:solidFill>
                <a:effectLst/>
                <a:latin typeface="+mn-lt"/>
                <a:ea typeface="+mn-ea"/>
                <a:cs typeface="+mn-cs"/>
              </a:rPr>
              <a:t>The process of natural metamorphosis translated to textiles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Bio Plastic - </a:t>
            </a:r>
            <a:r>
              <a:rPr lang="en-US" sz="1000" b="0" i="0" u="none" strike="noStrike" kern="120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Algae sequin dress by Phillip Lim and Charlotte McCurdy</a:t>
            </a:r>
            <a:endParaRPr lang="en-US" sz="1000" b="0" i="0" kern="1200">
              <a:solidFill>
                <a:schemeClr val="tx1"/>
              </a:solidFill>
              <a:effectLst/>
              <a:latin typeface="+mn-lt"/>
              <a:ea typeface="+mn-ea"/>
              <a:cs typeface="+mn-cs"/>
            </a:endParaRPr>
          </a:p>
          <a:p>
            <a:pPr marL="0" indent="0">
              <a:buNone/>
            </a:pPr>
            <a:r>
              <a:rPr lang="en-US" sz="1000" b="0" i="0" kern="1200">
                <a:solidFill>
                  <a:schemeClr val="tx1"/>
                </a:solidFill>
                <a:effectLst/>
                <a:latin typeface="+mn-lt"/>
                <a:ea typeface="+mn-ea"/>
                <a:cs typeface="+mn-cs"/>
              </a:rPr>
              <a:t>Petroleum-free </a:t>
            </a:r>
            <a:r>
              <a:rPr lang="en-US" sz="1000" b="0" i="0" u="sng" strike="noStrike" kern="120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dress</a:t>
            </a:r>
            <a:r>
              <a:rPr lang="en-US" sz="1000" b="0" i="0" u="sng"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covered in bioplastic sequins.</a:t>
            </a:r>
          </a:p>
          <a:p>
            <a:pPr marL="0" indent="0">
              <a:buNone/>
            </a:pPr>
            <a:r>
              <a:rPr lang="en-US" sz="1000" b="0" i="0" kern="1200">
                <a:solidFill>
                  <a:schemeClr val="tx1"/>
                </a:solidFill>
                <a:effectLst/>
                <a:latin typeface="+mn-lt"/>
                <a:ea typeface="+mn-ea"/>
                <a:cs typeface="+mn-cs"/>
              </a:rPr>
              <a:t>McCurdy created the sequins by binding </a:t>
            </a:r>
            <a:r>
              <a:rPr lang="en-US" sz="1000" b="0" i="0" u="sng" strike="noStrike" kern="120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algae</a:t>
            </a:r>
            <a:r>
              <a:rPr lang="en-US" sz="1000" b="0" i="0" u="sng"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together using heat and placing it in a custom mould to cure and solidify. The bioplastic was cast into sheets and then cut out into tusk-shaped sequins, which were used to cover an A-line dress designed by Lim.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a:solidFill>
                  <a:schemeClr val="tx1"/>
                </a:solidFill>
              </a:rPr>
              <a:t>RITUALS &amp; SPACES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a:solidFill>
                  <a:schemeClr val="tx1"/>
                </a:solidFill>
              </a:rPr>
              <a:t>Natural History Museums &amp; Ausstellungen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a:solidFill>
                  <a:schemeClr val="tx1"/>
                </a:solidFill>
              </a:rPr>
              <a:t>Here: London Museum of Natural History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a:t>Makro-Photography (mushroom</a:t>
            </a:r>
            <a:r>
              <a:rPr lang="de-DE" sz="1000" u="sng">
                <a:solidFill>
                  <a:schemeClr val="tx1"/>
                </a:solidFill>
              </a:rPr>
              <a:t> – Eric chou):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Photographer content creator with a social media marketing and data science background.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Influencer.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Collection of mushroom shoots, making their beauty visible.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Eco-Horror Gaming + Movies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a:solidFill>
                  <a:srgbClr val="121212"/>
                </a:solidFill>
              </a:rPr>
              <a:t>“Climate crisis fuels new wave of TV ‘eco thrillers’” </a:t>
            </a:r>
            <a:r>
              <a:rPr lang="en-US" sz="1000">
                <a:solidFill>
                  <a:srgbClr val="121212"/>
                </a:solidFill>
              </a:rPr>
              <a:t>The guardian Feb23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“A new genre is emerging — the environmental action film, or eco-thriller — that addresses the conundrum of climate anxiety by applying the tropes of a heist flick to the mission of curbing the consumption of earth’s resources. Such works bring us to the edge of our seats, making us wonder: Can these people succeed in securing our future? And then, perhaps, can we?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Fighting the apocalypse is a timeworn movie trope. But in an era of environmental catastrophe, some filmmakers are creating more down-to-earth heroes.</a:t>
            </a:r>
            <a:endParaRPr lang="de-DE" sz="1000" i="1">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The real thrill of watching these films: not whether the protagonists are taking the right approach, nor whether they succeed, but the satisfaction that comes with seeing them try something, anything, as the world burns.”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Aug 2023 – The New Yor Times Magazine</a:t>
            </a:r>
            <a:endParaRPr lang="en-US" sz="1000" u="non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a:t>The Last of 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Based on </a:t>
            </a:r>
            <a:r>
              <a:rPr lang="en-US" sz="1000" b="0" i="0" u="sng" strike="noStrike" kern="1200">
                <a:solidFill>
                  <a:schemeClr val="tx1"/>
                </a:solidFill>
                <a:effectLst/>
                <a:latin typeface="+mn-lt"/>
                <a:ea typeface="+mn-ea"/>
                <a:cs typeface="+mn-cs"/>
                <a:hlinkClick r:id="rId6" tooltip="The Last of Us"/>
              </a:rPr>
              <a:t>the 2013 video game</a:t>
            </a:r>
            <a:r>
              <a:rPr lang="en-US" sz="1000" b="0" i="0" u="sng" kern="1200">
                <a:solidFill>
                  <a:schemeClr val="tx1"/>
                </a:solidFill>
                <a:effectLst/>
                <a:latin typeface="+mn-lt"/>
                <a:ea typeface="+mn-ea"/>
                <a:cs typeface="+mn-cs"/>
              </a:rPr>
              <a:t>, the </a:t>
            </a:r>
            <a:r>
              <a:rPr lang="en-US" sz="1000" b="0" i="0" kern="1200">
                <a:solidFill>
                  <a:schemeClr val="tx1"/>
                </a:solidFill>
                <a:effectLst/>
                <a:latin typeface="+mn-lt"/>
                <a:ea typeface="+mn-ea"/>
                <a:cs typeface="+mn-cs"/>
              </a:rPr>
              <a:t>series is set twenty years into a </a:t>
            </a:r>
            <a:r>
              <a:rPr lang="en-US" sz="1000" b="0" i="0" u="none" strike="noStrike" kern="1200">
                <a:solidFill>
                  <a:schemeClr val="tx1"/>
                </a:solidFill>
                <a:effectLst/>
                <a:latin typeface="+mn-lt"/>
                <a:ea typeface="+mn-ea"/>
                <a:cs typeface="+mn-cs"/>
                <a:hlinkClick r:id="rId7" tooltip="Pandemic"/>
              </a:rPr>
              <a:t>pandemic</a:t>
            </a:r>
            <a:r>
              <a:rPr lang="en-US" sz="1000" b="0" i="0" kern="1200">
                <a:solidFill>
                  <a:schemeClr val="tx1"/>
                </a:solidFill>
                <a:effectLst/>
                <a:latin typeface="+mn-lt"/>
                <a:ea typeface="+mn-ea"/>
                <a:cs typeface="+mn-cs"/>
              </a:rPr>
              <a:t> caused by a mass </a:t>
            </a:r>
            <a:r>
              <a:rPr lang="en-US" sz="1000" b="0" i="0" u="none" strike="noStrike" kern="1200">
                <a:solidFill>
                  <a:schemeClr val="tx1"/>
                </a:solidFill>
                <a:effectLst/>
                <a:latin typeface="+mn-lt"/>
                <a:ea typeface="+mn-ea"/>
                <a:cs typeface="+mn-cs"/>
                <a:hlinkClick r:id="rId8" tooltip="Fungal infection"/>
              </a:rPr>
              <a:t>fungal infection</a:t>
            </a:r>
            <a:r>
              <a:rPr lang="en-US" sz="1000" b="0" i="0" kern="1200">
                <a:solidFill>
                  <a:schemeClr val="tx1"/>
                </a:solidFill>
                <a:effectLst/>
                <a:latin typeface="+mn-lt"/>
                <a:ea typeface="+mn-ea"/>
                <a:cs typeface="+mn-cs"/>
              </a:rPr>
              <a:t>, which causes its hosts to transform into </a:t>
            </a:r>
            <a:r>
              <a:rPr lang="en-US" sz="1000" b="0" i="0" u="none" strike="noStrike" kern="1200">
                <a:solidFill>
                  <a:schemeClr val="tx1"/>
                </a:solidFill>
                <a:effectLst/>
                <a:latin typeface="+mn-lt"/>
                <a:ea typeface="+mn-ea"/>
                <a:cs typeface="+mn-cs"/>
              </a:rPr>
              <a:t>monster</a:t>
            </a:r>
            <a:r>
              <a:rPr lang="en-US" sz="1000" b="0" i="0" kern="1200">
                <a:solidFill>
                  <a:schemeClr val="tx1"/>
                </a:solidFill>
                <a:effectLst/>
                <a:latin typeface="+mn-lt"/>
                <a:ea typeface="+mn-ea"/>
                <a:cs typeface="+mn-cs"/>
              </a:rPr>
              <a:t>-like creatures and </a:t>
            </a:r>
            <a:r>
              <a:rPr lang="en-US" sz="1000" b="0" i="0" u="none" strike="noStrike" kern="1200">
                <a:solidFill>
                  <a:schemeClr val="tx1"/>
                </a:solidFill>
                <a:effectLst/>
                <a:latin typeface="+mn-lt"/>
                <a:ea typeface="+mn-ea"/>
                <a:cs typeface="+mn-cs"/>
                <a:hlinkClick r:id="rId9" tooltip="Zombie apocalypse"/>
              </a:rPr>
              <a:t>collapses society</a:t>
            </a:r>
            <a:r>
              <a:rPr lang="en-US" sz="1000" b="0" i="0" kern="1200">
                <a:solidFill>
                  <a:schemeClr val="tx1"/>
                </a:solidFill>
                <a:effectLst/>
                <a:latin typeface="+mn-lt"/>
                <a:ea typeface="+mn-ea"/>
                <a:cs typeface="+mn-cs"/>
              </a:rPr>
              <a:t>. The series follows </a:t>
            </a:r>
            <a:r>
              <a:rPr lang="en-US" sz="1000" b="0" i="0" u="none" strike="noStrike" kern="1200">
                <a:solidFill>
                  <a:schemeClr val="tx1"/>
                </a:solidFill>
                <a:effectLst/>
                <a:latin typeface="+mn-lt"/>
                <a:ea typeface="+mn-ea"/>
                <a:cs typeface="+mn-cs"/>
                <a:hlinkClick r:id="rId10" tooltip="Joel (The Last of Us)"/>
              </a:rPr>
              <a:t>Joel</a:t>
            </a:r>
            <a:r>
              <a:rPr lang="en-US" sz="1000" b="0" i="0" kern="1200">
                <a:solidFill>
                  <a:schemeClr val="tx1"/>
                </a:solidFill>
                <a:effectLst/>
                <a:latin typeface="+mn-lt"/>
                <a:ea typeface="+mn-ea"/>
                <a:cs typeface="+mn-cs"/>
              </a:rPr>
              <a:t> a smuggler tasked with escorting the immune teenager </a:t>
            </a:r>
            <a:r>
              <a:rPr lang="en-US" sz="1000" b="0" i="0" u="none" strike="noStrike" kern="1200">
                <a:solidFill>
                  <a:schemeClr val="tx1"/>
                </a:solidFill>
                <a:effectLst/>
                <a:latin typeface="+mn-lt"/>
                <a:ea typeface="+mn-ea"/>
                <a:cs typeface="+mn-cs"/>
                <a:hlinkClick r:id="rId11" tooltip="Ellie (The Last of Us)"/>
              </a:rPr>
              <a:t>Ellie</a:t>
            </a:r>
            <a:r>
              <a:rPr lang="en-US" sz="1000" b="0" i="0" kern="1200">
                <a:solidFill>
                  <a:schemeClr val="tx1"/>
                </a:solidFill>
                <a:effectLst/>
                <a:latin typeface="+mn-lt"/>
                <a:ea typeface="+mn-ea"/>
                <a:cs typeface="+mn-cs"/>
              </a:rPr>
              <a:t> across a post-apocalyptic United States with the aim to save mankind.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i="0" u="none" kern="1200">
                <a:solidFill>
                  <a:schemeClr val="tx1"/>
                </a:solidFill>
                <a:effectLst/>
                <a:latin typeface="+mn-lt"/>
                <a:ea typeface="+mn-ea"/>
                <a:cs typeface="+mn-cs"/>
              </a:rPr>
              <a:t>The fungus described in the series (Cordyceps) actually exists and it really does control insects.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a:t>The swarm (further example, not on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global environmental thriller is set in the present day, where anomalies and unnatural behavior in marine animals are causing upheaval all over the world. “The Swarm” follows a global group of scientists who come together to tackle one of the biggest challenges mankind has ever faced. They make the chilling discovery that deep at the bottom of the sea resides a collective intelligence which has suffered the ravages of civilization on its habitat - and decided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The novel was written 20 year ago, the series have been launched in 2023</a:t>
            </a:r>
            <a:endParaRPr lang="en-US" sz="10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613009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27</a:t>
            </a:fld>
            <a:endParaRPr lang="de-DE"/>
          </a:p>
        </p:txBody>
      </p:sp>
    </p:spTree>
    <p:extLst>
      <p:ext uri="{BB962C8B-B14F-4D97-AF65-F5344CB8AC3E}">
        <p14:creationId xmlns:p14="http://schemas.microsoft.com/office/powerpoint/2010/main" val="2332291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Yellow Passionfruit: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Rather unknown variations of known fruits (= known/proven as an ingredient and new at the same 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Rambutan: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belongs to the lychee genus. Rambutan and lychee are similar in both flavour and appearance (India, Africa, Australia, Vietnam, Ecuador, Costa Rica).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Chanterelle mushroom: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Has a strong </a:t>
            </a:r>
            <a:r>
              <a:rPr lang="en-US" sz="1000" b="1" i="0" u="none" kern="1200">
                <a:solidFill>
                  <a:schemeClr val="tx1"/>
                </a:solidFill>
                <a:effectLst/>
                <a:latin typeface="+mn-lt"/>
                <a:ea typeface="+mn-ea"/>
                <a:cs typeface="+mn-cs"/>
              </a:rPr>
              <a:t>fruity </a:t>
            </a:r>
            <a:r>
              <a:rPr lang="en-US" sz="1000" b="0" i="0" u="none" kern="1200">
                <a:solidFill>
                  <a:schemeClr val="tx1"/>
                </a:solidFill>
                <a:effectLst/>
                <a:latin typeface="+mn-lt"/>
                <a:ea typeface="+mn-ea"/>
                <a:cs typeface="+mn-cs"/>
              </a:rPr>
              <a:t>fragrance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Akee: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When the fruit bursts open, it indicates that it can be eaten. Until then it is poisonous (the flesh outside edible,  nutty flavour). Origin mainly West Africa.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Butterfly pea tea (</a:t>
            </a:r>
            <a:r>
              <a:rPr lang="de-DE" sz="1000" b="0" i="0" u="sng" kern="1200">
                <a:solidFill>
                  <a:schemeClr val="tx1"/>
                </a:solidFill>
                <a:effectLst/>
                <a:latin typeface="+mn-lt"/>
                <a:ea typeface="+mn-ea"/>
                <a:cs typeface="+mn-cs"/>
              </a:rPr>
              <a:t>Clitoria ternatea)</a:t>
            </a: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When brewed, the blossom of this pea plant (tropical and subtropical regions) leaves a strong cobalt blue colour after a few minutes. In Thailand, you can buy such a blue drink almost everywhere. A drink with butterfly pea flowers is traditionally consumed in South East Asia because of the flavonoids it contains as an antioxidant or to boost mental performance. If you add a little lemon or lime juice to the butterfly pea tea after brewing, its pH value changes and the cobalt blue turns into violet or pink.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Hala-Frucht: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In the tropical jungles of the Pacific grows a tree that produces the strangest edible fruit in the world.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Unopened, you could almost say it resembles a brain, but opened, it resembles an exploding planet.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hala fruit grows up to 30 cm long and 20 cm in diameter. It consists of numerous phalanges (fingers) that are sucked out. Hala fruit has a mild, sweet, and tropical flavour, often likened to the taste of jackfruit or a blend of pineapple and mango nuances combined with sugar cane juice and subtle artificial banana undertones.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Inside it has a round edible seed that is eaten roasted. </a:t>
            </a:r>
            <a:endParaRPr lang="de-DE"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baseline="0">
                <a:sym typeface="Wingdings" panose="05000000000000000000" pitchFamily="2" charset="2"/>
              </a:rPr>
              <a:t>Beautyberry (Calliparca Japonica):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baseline="0">
                <a:solidFill>
                  <a:schemeClr val="tx1"/>
                </a:solidFill>
                <a:effectLst/>
                <a:latin typeface="+mn-lt"/>
                <a:ea typeface="+mn-ea"/>
                <a:cs typeface="+mn-cs"/>
                <a:sym typeface="Wingdings" panose="05000000000000000000" pitchFamily="2" charset="2"/>
              </a:rPr>
              <a:t>The shiny berries turn brighty purple in autumn.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baseline="0">
                <a:solidFill>
                  <a:schemeClr val="tx1"/>
                </a:solidFill>
                <a:effectLst/>
                <a:latin typeface="+mn-lt"/>
                <a:ea typeface="+mn-ea"/>
                <a:cs typeface="+mn-cs"/>
                <a:sym typeface="Wingdings" panose="05000000000000000000" pitchFamily="2" charset="2"/>
              </a:rPr>
              <a:t>As a skin care extract (e.g. in L'Occitane "Reine Blanche" night care): </a:t>
            </a:r>
          </a:p>
          <a:p>
            <a:pPr marL="180975" marR="0" lvl="0" indent="-180975" algn="l" defTabSz="914400" rtl="0" eaLnBrk="1" fontAlgn="auto" latinLnBrk="0" hangingPunct="1">
              <a:lnSpc>
                <a:spcPct val="100000"/>
              </a:lnSpc>
              <a:spcBef>
                <a:spcPts val="0"/>
              </a:spcBef>
              <a:spcAft>
                <a:spcPts val="0"/>
              </a:spcAft>
              <a:buClrTx/>
              <a:buSzTx/>
              <a:tabLst/>
              <a:defRPr/>
            </a:pPr>
            <a:r>
              <a:rPr lang="en-US" sz="1000" b="0" i="0" kern="1200" baseline="0">
                <a:solidFill>
                  <a:schemeClr val="tx1"/>
                </a:solidFill>
                <a:effectLst/>
                <a:latin typeface="+mn-lt"/>
                <a:ea typeface="+mn-ea"/>
                <a:cs typeface="+mn-cs"/>
                <a:sym typeface="Wingdings" panose="05000000000000000000" pitchFamily="2" charset="2"/>
              </a:rPr>
              <a:t>enhances the properties of vitamin C, which provides more luminosity and combats pigmentation spots</a:t>
            </a:r>
          </a:p>
          <a:p>
            <a:pPr marL="180975" marR="0" lvl="0" indent="-180975" algn="l" defTabSz="914400" rtl="0" eaLnBrk="1" fontAlgn="auto" latinLnBrk="0" hangingPunct="1">
              <a:lnSpc>
                <a:spcPct val="100000"/>
              </a:lnSpc>
              <a:spcBef>
                <a:spcPts val="0"/>
              </a:spcBef>
              <a:spcAft>
                <a:spcPts val="0"/>
              </a:spcAft>
              <a:buClrTx/>
              <a:buSzTx/>
              <a:tabLst/>
              <a:defRPr/>
            </a:pPr>
            <a:r>
              <a:rPr lang="en-US" sz="1000" b="0" i="0" kern="1200" baseline="0">
                <a:solidFill>
                  <a:schemeClr val="tx1"/>
                </a:solidFill>
                <a:effectLst/>
                <a:latin typeface="+mn-lt"/>
                <a:ea typeface="+mn-ea"/>
                <a:cs typeface="+mn-cs"/>
                <a:sym typeface="Wingdings" panose="05000000000000000000" pitchFamily="2" charset="2"/>
              </a:rPr>
              <a:t>High antioxidant content</a:t>
            </a:r>
            <a:endParaRPr lang="de-DE"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baseline="0">
                <a:sym typeface="Wingdings" panose="05000000000000000000" pitchFamily="2" charset="2"/>
              </a:rPr>
              <a:t>Rose Apple: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Tantalising like a forbidden apple from paradise...The flavour is reminiscent of a balanced mixture of watermelons and pears or of star fruit. The plant smells of roses.  Fantastic! And they are full of antioxidants.</a:t>
            </a:r>
            <a:endParaRPr lang="de-DE" sz="1000"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470615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48446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a:buNone/>
            </a:pPr>
            <a:endParaRPr lang="de-DE" sz="1200" kern="1200">
              <a:solidFill>
                <a:schemeClr val="tx1"/>
              </a:solidFill>
              <a:effectLst/>
              <a:latin typeface="+mn-lt"/>
              <a:ea typeface="+mn-ea"/>
              <a:cs typeface="+mn-cs"/>
            </a:endParaRPr>
          </a:p>
          <a:p>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3</a:t>
            </a:fld>
            <a:endParaRPr lang="de-DE"/>
          </a:p>
        </p:txBody>
      </p:sp>
    </p:spTree>
    <p:extLst>
      <p:ext uri="{BB962C8B-B14F-4D97-AF65-F5344CB8AC3E}">
        <p14:creationId xmlns:p14="http://schemas.microsoft.com/office/powerpoint/2010/main" val="362886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183234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sym typeface="Wingdings" panose="05000000000000000000" pitchFamily="2" charset="2"/>
              </a:rPr>
              <a:t>Lange Fassung: </a:t>
            </a:r>
            <a:r>
              <a:rPr lang="de-DE" sz="1200" b="0" i="0" kern="1200" dirty="0">
                <a:solidFill>
                  <a:schemeClr val="tx1"/>
                </a:solidFill>
                <a:effectLst/>
                <a:latin typeface="+mn-lt"/>
                <a:ea typeface="+mn-ea"/>
                <a:cs typeface="+mn-cs"/>
              </a:rPr>
              <a:t>"True Essence beginnt mit einer erfrischenden grünen und </a:t>
            </a:r>
            <a:r>
              <a:rPr lang="de-DE" sz="1200" b="0" i="0" kern="1200" dirty="0" err="1">
                <a:solidFill>
                  <a:schemeClr val="tx1"/>
                </a:solidFill>
                <a:effectLst/>
                <a:latin typeface="+mn-lt"/>
                <a:ea typeface="+mn-ea"/>
                <a:cs typeface="+mn-cs"/>
              </a:rPr>
              <a:t>agrumigen</a:t>
            </a:r>
            <a:r>
              <a:rPr lang="de-DE" sz="1200" b="0" i="0" kern="1200" dirty="0">
                <a:solidFill>
                  <a:schemeClr val="tx1"/>
                </a:solidFill>
                <a:effectLst/>
                <a:latin typeface="+mn-lt"/>
                <a:ea typeface="+mn-ea"/>
                <a:cs typeface="+mn-cs"/>
              </a:rPr>
              <a:t> Note, in der sich Eukalyptus, Zitrone, Orange und Bergamotte vereinen. Im Herzen entfaltet sich ein blumig-würziger Akkord aus Apfel, Maiglöckchen, Lavendel, Rosmarin, Rose, Geranie und Estragon. Die Basisnote bildet eine harmonische Mischung aus </a:t>
            </a:r>
            <a:r>
              <a:rPr lang="de-DE" sz="1200" b="0" i="0" kern="1200" dirty="0" err="1">
                <a:solidFill>
                  <a:schemeClr val="tx1"/>
                </a:solidFill>
                <a:effectLst/>
                <a:latin typeface="+mn-lt"/>
                <a:ea typeface="+mn-ea"/>
                <a:cs typeface="+mn-cs"/>
              </a:rPr>
              <a:t>Timberholz</a:t>
            </a:r>
            <a:r>
              <a:rPr lang="de-DE" sz="1200" b="0" i="0" kern="1200" dirty="0">
                <a:solidFill>
                  <a:schemeClr val="tx1"/>
                </a:solidFill>
                <a:effectLst/>
                <a:latin typeface="+mn-lt"/>
                <a:ea typeface="+mn-ea"/>
                <a:cs typeface="+mn-cs"/>
              </a:rPr>
              <a:t>, Sandelholz und Moos, abgerundet durch warme Töne von Amber, Moschus und Vanille, die True Essence zu einem Duft voller Tiefe und Charakter machen.“</a:t>
            </a: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80605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34224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398514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64117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615198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955089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37</a:t>
            </a:fld>
            <a:endParaRPr lang="de-DE"/>
          </a:p>
        </p:txBody>
      </p:sp>
    </p:spTree>
    <p:extLst>
      <p:ext uri="{BB962C8B-B14F-4D97-AF65-F5344CB8AC3E}">
        <p14:creationId xmlns:p14="http://schemas.microsoft.com/office/powerpoint/2010/main" val="8052835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r>
              <a:rPr lang="en-US" sz="1000" b="1">
                <a:solidFill>
                  <a:schemeClr val="tx1"/>
                </a:solidFill>
              </a:rPr>
              <a:t>Heightened Preparation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As constant change apparently becomes the norm, we are rethinking ways we need to adapt to be more prepared -  the next crisis will not be long in coming. </a:t>
            </a:r>
            <a:r>
              <a:rPr lang="de-DE" sz="1000">
                <a:solidFill>
                  <a:schemeClr val="tx1"/>
                </a:solidFill>
              </a:rPr>
              <a:t>Rethinking ways we need to adapt in order to survive.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1">
                <a:solidFill>
                  <a:schemeClr val="tx1"/>
                </a:solidFill>
              </a:rPr>
              <a:t>Increasing Potential</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We are looking for a diverse combination of tools that will make us more resilient in crisis situations and strengthen our ability to overcome challenges.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This includes, for example, products that </a:t>
            </a:r>
          </a:p>
          <a:p>
            <a:pPr marL="180975" marR="0" lvl="0" indent="-180975" algn="l" defTabSz="914400" rtl="0" eaLnBrk="1" fontAlgn="base" latinLnBrk="0" hangingPunct="1">
              <a:lnSpc>
                <a:spcPct val="100000"/>
              </a:lnSpc>
              <a:spcBef>
                <a:spcPts val="0"/>
              </a:spcBef>
              <a:spcAft>
                <a:spcPts val="0"/>
              </a:spcAft>
              <a:buClrTx/>
              <a:buSzTx/>
              <a:tabLst/>
              <a:defRPr/>
            </a:pPr>
            <a:r>
              <a:rPr lang="en-US" sz="1000">
                <a:solidFill>
                  <a:schemeClr val="tx1"/>
                </a:solidFill>
              </a:rPr>
              <a:t>equip us with new skills or boost our existing ones</a:t>
            </a:r>
          </a:p>
          <a:p>
            <a:pPr marL="180975" marR="0" lvl="0" indent="-180975" algn="l" defTabSz="914400" rtl="0" eaLnBrk="1" fontAlgn="base" latinLnBrk="0" hangingPunct="1">
              <a:lnSpc>
                <a:spcPct val="100000"/>
              </a:lnSpc>
              <a:spcBef>
                <a:spcPts val="0"/>
              </a:spcBef>
              <a:spcAft>
                <a:spcPts val="0"/>
              </a:spcAft>
              <a:buClrTx/>
              <a:buSzTx/>
              <a:tabLst/>
              <a:defRPr/>
            </a:pPr>
            <a:r>
              <a:rPr lang="en-US" sz="1000">
                <a:solidFill>
                  <a:schemeClr val="tx1"/>
                </a:solidFill>
              </a:rPr>
              <a:t>Strengthen our self-confidence</a:t>
            </a:r>
          </a:p>
          <a:p>
            <a:pPr marL="180975" marR="0" lvl="0" indent="-180975" algn="l" defTabSz="914400" rtl="0" eaLnBrk="1" fontAlgn="base" latinLnBrk="0" hangingPunct="1">
              <a:lnSpc>
                <a:spcPct val="100000"/>
              </a:lnSpc>
              <a:spcBef>
                <a:spcPts val="0"/>
              </a:spcBef>
              <a:spcAft>
                <a:spcPts val="0"/>
              </a:spcAft>
              <a:buClrTx/>
              <a:buSzTx/>
              <a:tabLst/>
              <a:defRPr/>
            </a:pPr>
            <a:r>
              <a:rPr lang="en-US" sz="1000">
                <a:solidFill>
                  <a:schemeClr val="tx1"/>
                </a:solidFill>
              </a:rPr>
              <a:t>Help us to get through and master difficult situations</a:t>
            </a:r>
          </a:p>
          <a:p>
            <a:pPr marL="180975" marR="0" lvl="0" indent="-180975" algn="l" defTabSz="914400" rtl="0" eaLnBrk="1" fontAlgn="base" latinLnBrk="0" hangingPunct="1">
              <a:lnSpc>
                <a:spcPct val="100000"/>
              </a:lnSpc>
              <a:spcBef>
                <a:spcPts val="0"/>
              </a:spcBef>
              <a:spcAft>
                <a:spcPts val="0"/>
              </a:spcAft>
              <a:buClrTx/>
              <a:buSzTx/>
              <a:tabLst/>
              <a:defRPr/>
            </a:pPr>
            <a:r>
              <a:rPr lang="en-US" sz="1000">
                <a:solidFill>
                  <a:schemeClr val="tx1"/>
                </a:solidFill>
              </a:rPr>
              <a:t>Provide protection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endParaRPr>
          </a:p>
          <a:p>
            <a:pPr marL="0" indent="0" fontAlgn="base">
              <a:buNone/>
            </a:pPr>
            <a:endParaRPr lang="en-US" sz="1000">
              <a:solidFill>
                <a:schemeClr val="tx1"/>
              </a:solidFill>
            </a:endParaRPr>
          </a:p>
          <a:p>
            <a:pPr marL="0" indent="0" fontAlgn="base">
              <a:buNone/>
            </a:pPr>
            <a:r>
              <a:rPr lang="en-US" sz="1000" b="1">
                <a:solidFill>
                  <a:schemeClr val="tx1"/>
                </a:solidFill>
              </a:rPr>
              <a:t>A new Belief</a:t>
            </a:r>
          </a:p>
          <a:p>
            <a:pPr marL="0" indent="0" fontAlgn="base">
              <a:buNone/>
            </a:pPr>
            <a:r>
              <a:rPr lang="en-US" sz="1000">
                <a:solidFill>
                  <a:schemeClr val="tx1"/>
                </a:solidFill>
              </a:rPr>
              <a:t>As faith in governments, specialists and some form of heroism fades, we seek support in faith in nature (because it does not disappoint us) and thus in the practices of primitive peoples. We open our minds to ancient wisdom and mystical rituals.</a:t>
            </a:r>
          </a:p>
          <a:p>
            <a:pPr marL="0" indent="0" fontAlgn="base">
              <a:buNone/>
            </a:pPr>
            <a:endParaRPr lang="de-DE" sz="1000" b="0" i="0" kern="1200">
              <a:solidFill>
                <a:schemeClr val="tx1"/>
              </a:solidFill>
              <a:effectLst/>
              <a:latin typeface="+mn-lt"/>
              <a:ea typeface="+mn-ea"/>
              <a:cs typeface="+mn-cs"/>
            </a:endParaRPr>
          </a:p>
          <a:p>
            <a:pPr marL="0" indent="0" fontAlgn="base">
              <a:buNone/>
            </a:pPr>
            <a:endParaRPr lang="de-DE" sz="10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e-DE" sz="1000" b="1" i="0" kern="1200">
                <a:solidFill>
                  <a:schemeClr val="tx1"/>
                </a:solidFill>
                <a:effectLst/>
                <a:latin typeface="+mn-lt"/>
                <a:ea typeface="+mn-ea"/>
                <a:cs typeface="+mn-cs"/>
              </a:rPr>
              <a:t>Elemental Bond</a:t>
            </a:r>
          </a:p>
          <a:p>
            <a:pPr marL="0" indent="0" fontAlgn="base">
              <a:buNone/>
            </a:pPr>
            <a:r>
              <a:rPr lang="en-US" sz="1000" b="0" i="0" kern="1200">
                <a:solidFill>
                  <a:schemeClr val="tx1"/>
                </a:solidFill>
                <a:effectLst/>
                <a:latin typeface="+mn-lt"/>
                <a:ea typeface="+mn-ea"/>
                <a:cs typeface="+mn-cs"/>
              </a:rPr>
              <a:t>With their resilience, their energy and their reliable continuity, we are almost magically drawn to fire, storm, water and earth. By surrounding ourselves with their stories and symbols, we can seemingly transfer some of their dynamism and robustness to ourselves.</a:t>
            </a:r>
            <a:endParaRPr lang="de-DE" sz="1000" b="0" i="0" kern="1200">
              <a:solidFill>
                <a:schemeClr val="tx1"/>
              </a:solidFill>
              <a:effectLst/>
              <a:latin typeface="+mn-lt"/>
              <a:ea typeface="+mn-ea"/>
              <a:cs typeface="+mn-cs"/>
            </a:endParaRPr>
          </a:p>
          <a:p>
            <a:pPr marL="0" indent="0" fontAlgn="base">
              <a:buNone/>
            </a:pPr>
            <a:endParaRPr lang="en-US" sz="1000">
              <a:solidFill>
                <a:schemeClr val="tx1"/>
              </a:solidFill>
            </a:endParaRPr>
          </a:p>
          <a:p>
            <a:pPr marL="0" indent="0" fontAlgn="base">
              <a:buNone/>
            </a:pPr>
            <a:endParaRPr lang="en-US" sz="1000">
              <a:solidFill>
                <a:schemeClr val="tx1"/>
              </a:solidFill>
            </a:endParaRPr>
          </a:p>
          <a:p>
            <a:pPr marL="0" indent="0" fontAlgn="base">
              <a:buNone/>
            </a:pPr>
            <a:endParaRPr lang="en-US" sz="1000">
              <a:solidFill>
                <a:schemeClr val="tx1"/>
              </a:solidFill>
            </a:endParaRPr>
          </a:p>
          <a:p>
            <a:pPr marL="0" indent="0" fontAlgn="base">
              <a:buNone/>
            </a:pPr>
            <a:endParaRPr lang="en-US" sz="6600"/>
          </a:p>
        </p:txBody>
      </p:sp>
      <p:sp>
        <p:nvSpPr>
          <p:cNvPr id="4" name="Foliennummernplatzhalter 3"/>
          <p:cNvSpPr>
            <a:spLocks noGrp="1"/>
          </p:cNvSpPr>
          <p:nvPr>
            <p:ph type="sldNum" sz="quarter" idx="5"/>
          </p:nvPr>
        </p:nvSpPr>
        <p:spPr/>
        <p:txBody>
          <a:bodyPr/>
          <a:lstStyle/>
          <a:p>
            <a:fld id="{0BE056DD-5357-4C73-92BD-AF98BB67DF39}" type="slidenum">
              <a:rPr lang="de-DE" smtClean="0"/>
              <a:t>38</a:t>
            </a:fld>
            <a:endParaRPr lang="de-DE"/>
          </a:p>
        </p:txBody>
      </p:sp>
    </p:spTree>
    <p:extLst>
      <p:ext uri="{BB962C8B-B14F-4D97-AF65-F5344CB8AC3E}">
        <p14:creationId xmlns:p14="http://schemas.microsoft.com/office/powerpoint/2010/main" val="2484146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149418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r>
              <a:rPr lang="en-US" sz="1000" b="0" i="0" kern="1200">
                <a:solidFill>
                  <a:schemeClr val="tx1"/>
                </a:solidFill>
                <a:effectLst/>
                <a:latin typeface="+mn-lt"/>
                <a:ea typeface="+mn-ea"/>
                <a:cs typeface="+mn-cs"/>
              </a:rPr>
              <a:t>Speciesism (from species (=species) and -ism) refers to the moral discrimination of living beings solely on the basis of their non-human species affiliation and their exploitation as food, research objects, clothing materials or toys.</a:t>
            </a:r>
            <a:endParaRPr lang="de-DE" sz="1000"/>
          </a:p>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4</a:t>
            </a:fld>
            <a:endParaRPr lang="de-DE"/>
          </a:p>
        </p:txBody>
      </p:sp>
    </p:spTree>
    <p:extLst>
      <p:ext uri="{BB962C8B-B14F-4D97-AF65-F5344CB8AC3E}">
        <p14:creationId xmlns:p14="http://schemas.microsoft.com/office/powerpoint/2010/main" val="3058015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u="none">
                <a:solidFill>
                  <a:schemeClr val="tx1"/>
                </a:solidFill>
                <a:latin typeface="+mn-lt"/>
              </a:rPr>
              <a:t>A design concept that embraces both danger and home. Our desire for strength creates a new closeness to coarse and very earthy materials, as produced by the influence of the elements fire, earth, air and water. Symbols and ideals of beauty from primitive peoples come to life and our longing for permanence and significance makes us respond emotionally and positively to the primeval.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u="none">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u="none">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u="none">
                <a:solidFill>
                  <a:schemeClr val="tx1"/>
                </a:solidFill>
                <a:latin typeface="+mn-lt"/>
              </a:rPr>
              <a:t>SCENT &amp; BEAUTY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u="sng">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a:solidFill>
                  <a:schemeClr val="tx1"/>
                </a:solidFill>
                <a:latin typeface="+mn-lt"/>
              </a:rPr>
              <a:t>Oddity Dead Air – Fragrance (220 $/50 ml)</a:t>
            </a:r>
          </a:p>
          <a:p>
            <a:pPr marL="0" indent="0">
              <a:buNone/>
            </a:pPr>
            <a:r>
              <a:rPr lang="en-US" sz="1000">
                <a:solidFill>
                  <a:srgbClr val="000000"/>
                </a:solidFill>
              </a:rPr>
              <a:t>Macabre fantasy of decadent shadows and drama, unfolding from a fresh salty breeze to the deep dark underwater with blurry black tones, exuberant flora and a binding touch of wood.</a:t>
            </a:r>
          </a:p>
          <a:p>
            <a:pPr marL="0" indent="0">
              <a:buNone/>
            </a:pPr>
            <a:endParaRPr lang="en-US" sz="1000">
              <a:solidFill>
                <a:srgbClr val="000000"/>
              </a:solidFill>
            </a:endParaRPr>
          </a:p>
          <a:p>
            <a:r>
              <a:rPr lang="de-DE" sz="1000" b="1" i="0" kern="1200">
                <a:solidFill>
                  <a:schemeClr val="tx1"/>
                </a:solidFill>
                <a:effectLst/>
                <a:latin typeface="+mn-lt"/>
                <a:ea typeface="+mn-ea"/>
                <a:cs typeface="+mn-cs"/>
              </a:rPr>
              <a:t>Top</a:t>
            </a:r>
            <a:endParaRPr lang="de-DE" sz="1000" b="0" i="0" kern="1200">
              <a:solidFill>
                <a:schemeClr val="tx1"/>
              </a:solidFill>
              <a:effectLst/>
              <a:latin typeface="+mn-lt"/>
              <a:ea typeface="+mn-ea"/>
              <a:cs typeface="+mn-cs"/>
            </a:endParaRPr>
          </a:p>
          <a:p>
            <a:r>
              <a:rPr lang="de-DE" sz="1000" b="0" i="0" kern="1200">
                <a:solidFill>
                  <a:schemeClr val="tx1"/>
                </a:solidFill>
                <a:effectLst/>
                <a:latin typeface="+mn-lt"/>
                <a:ea typeface="+mn-ea"/>
                <a:cs typeface="+mn-cs"/>
              </a:rPr>
              <a:t>Violet leaf abs, Davana, Freesia</a:t>
            </a:r>
          </a:p>
          <a:p>
            <a:r>
              <a:rPr lang="de-DE" sz="1000" b="1" i="0" kern="1200">
                <a:solidFill>
                  <a:schemeClr val="tx1"/>
                </a:solidFill>
                <a:effectLst/>
                <a:latin typeface="+mn-lt"/>
                <a:ea typeface="+mn-ea"/>
                <a:cs typeface="+mn-cs"/>
              </a:rPr>
              <a:t>Middle</a:t>
            </a:r>
            <a:endParaRPr lang="de-DE" sz="1000" b="0" i="0" kern="1200">
              <a:solidFill>
                <a:schemeClr val="tx1"/>
              </a:solidFill>
              <a:effectLst/>
              <a:latin typeface="+mn-lt"/>
              <a:ea typeface="+mn-ea"/>
              <a:cs typeface="+mn-cs"/>
            </a:endParaRPr>
          </a:p>
          <a:p>
            <a:r>
              <a:rPr lang="de-DE" sz="1000" b="0" i="0" kern="1200">
                <a:solidFill>
                  <a:schemeClr val="tx1"/>
                </a:solidFill>
                <a:effectLst/>
                <a:latin typeface="+mn-lt"/>
                <a:ea typeface="+mn-ea"/>
                <a:cs typeface="+mn-cs"/>
              </a:rPr>
              <a:t>Narcisse abs, Lovage, Cist abs, Salt accord</a:t>
            </a:r>
          </a:p>
          <a:p>
            <a:r>
              <a:rPr lang="de-DE" sz="1000" b="1" i="0" kern="1200">
                <a:solidFill>
                  <a:schemeClr val="tx1"/>
                </a:solidFill>
                <a:effectLst/>
                <a:latin typeface="+mn-lt"/>
                <a:ea typeface="+mn-ea"/>
                <a:cs typeface="+mn-cs"/>
              </a:rPr>
              <a:t>Base</a:t>
            </a:r>
            <a:endParaRPr lang="de-DE" sz="1000" b="0" i="0" kern="1200">
              <a:solidFill>
                <a:schemeClr val="tx1"/>
              </a:solidFill>
              <a:effectLst/>
              <a:latin typeface="+mn-lt"/>
              <a:ea typeface="+mn-ea"/>
              <a:cs typeface="+mn-cs"/>
            </a:endParaRPr>
          </a:p>
          <a:p>
            <a:r>
              <a:rPr lang="de-DE" sz="1000" b="0" i="0" kern="1200">
                <a:solidFill>
                  <a:schemeClr val="tx1"/>
                </a:solidFill>
                <a:effectLst/>
                <a:latin typeface="+mn-lt"/>
                <a:ea typeface="+mn-ea"/>
                <a:cs typeface="+mn-cs"/>
              </a:rPr>
              <a:t>Dates, Oakwood, Opoponax resin, Vetiver, Patchouli, Cedar atlas</a:t>
            </a:r>
          </a:p>
          <a:p>
            <a:pPr marL="0" indent="0" fontAlgn="base">
              <a:buNone/>
            </a:pPr>
            <a:endParaRPr lang="en-US" sz="1000">
              <a:solidFill>
                <a:schemeClr val="tx1"/>
              </a:solidFill>
              <a:latin typeface="+mn-lt"/>
            </a:endParaRPr>
          </a:p>
          <a:p>
            <a:pPr marL="0" indent="0" fontAlgn="base">
              <a:buNone/>
            </a:pPr>
            <a:r>
              <a:rPr lang="en-US" sz="1000">
                <a:solidFill>
                  <a:schemeClr val="tx1"/>
                </a:solidFill>
                <a:latin typeface="+mn-lt"/>
              </a:rPr>
              <a:t>Perfumer: Marc Buxton </a:t>
            </a:r>
          </a:p>
          <a:p>
            <a:pPr marL="0" indent="0" fontAlgn="base">
              <a:buNone/>
            </a:pPr>
            <a:r>
              <a:rPr lang="en-US" sz="1000" b="0" i="1" kern="1200">
                <a:solidFill>
                  <a:schemeClr val="tx1"/>
                </a:solidFill>
                <a:effectLst/>
                <a:latin typeface="+mn-lt"/>
                <a:ea typeface="+mn-ea"/>
                <a:cs typeface="+mn-cs"/>
              </a:rPr>
              <a:t>“Our perfumes are crafted in small batches, using rare and rich ingredients, making them quite a distinguishing smells. Bottle caps for Dead Air are made by hand from imperfectly beautiful charcoal encapsulated in epoxy resin resulting in unique shapes and shades, each is one of a kind — a true masterpiece</a:t>
            </a:r>
            <a:r>
              <a:rPr lang="en-US" sz="1000" b="0" i="0" kern="1200">
                <a:solidFill>
                  <a:schemeClr val="tx1"/>
                </a:solidFill>
                <a:effectLst/>
                <a:latin typeface="+mn-lt"/>
                <a:ea typeface="+mn-ea"/>
                <a:cs typeface="+mn-cs"/>
              </a:rPr>
              <a:t>.”</a:t>
            </a:r>
            <a:endParaRPr lang="en-US" sz="1000">
              <a:solidFill>
                <a:schemeClr val="tx1"/>
              </a:solidFill>
              <a:latin typeface="+mn-lt"/>
            </a:endParaRPr>
          </a:p>
          <a:p>
            <a:pPr marL="0" indent="0" fontAlgn="base">
              <a:buNone/>
            </a:pPr>
            <a:endParaRPr lang="en-US" sz="1000">
              <a:solidFill>
                <a:schemeClr val="tx1"/>
              </a:solidFill>
              <a:latin typeface="+mn-lt"/>
            </a:endParaRPr>
          </a:p>
          <a:p>
            <a:pPr marL="0" indent="0" fontAlgn="base">
              <a:buNone/>
            </a:pPr>
            <a:r>
              <a:rPr lang="en-US" sz="1000" u="sng">
                <a:solidFill>
                  <a:schemeClr val="tx1"/>
                </a:solidFill>
                <a:latin typeface="+mn-lt"/>
              </a:rPr>
              <a:t>Wildly-Primitiv – Hairstylist Gabe Sin (south Korea)</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His work has been featured in editorial and advertisements for clients such as Allure, Nike, JW Anderson, Mulberry, Dazed, Vogue and Converse.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hairdresser’s latest series </a:t>
            </a:r>
            <a:r>
              <a:rPr lang="en-US" sz="1000" b="1" i="0" kern="1200">
                <a:solidFill>
                  <a:schemeClr val="tx1"/>
                </a:solidFill>
                <a:effectLst/>
                <a:latin typeface="+mn-lt"/>
                <a:ea typeface="+mn-ea"/>
                <a:cs typeface="+mn-cs"/>
              </a:rPr>
              <a:t>‘From Earth’</a:t>
            </a:r>
            <a:r>
              <a:rPr lang="en-US" sz="1000" b="0" i="0" kern="1200">
                <a:solidFill>
                  <a:schemeClr val="tx1"/>
                </a:solidFill>
                <a:effectLst/>
                <a:latin typeface="+mn-lt"/>
                <a:ea typeface="+mn-ea"/>
                <a:cs typeface="+mn-cs"/>
              </a:rPr>
              <a:t> recreates branches, roots and organic forms.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indent="0" fontAlgn="base">
              <a:buNone/>
            </a:pPr>
            <a:r>
              <a:rPr lang="en-US" sz="1000" b="1">
                <a:solidFill>
                  <a:schemeClr val="tx1"/>
                </a:solidFill>
                <a:latin typeface="+mn-lt"/>
              </a:rPr>
              <a:t>INTERIOR &amp; DESIGN</a:t>
            </a:r>
          </a:p>
          <a:p>
            <a:pPr marL="0" indent="0" fontAlgn="base">
              <a:buNone/>
            </a:pPr>
            <a:endParaRPr lang="en-US"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e-DE" sz="1000" b="0" i="0" u="sng" kern="1200" cap="none">
                <a:solidFill>
                  <a:schemeClr val="tx1"/>
                </a:solidFill>
                <a:effectLst/>
                <a:latin typeface="+mn-lt"/>
                <a:ea typeface="+mn-ea"/>
                <a:cs typeface="+mn-cs"/>
              </a:rPr>
              <a:t>Deser NŌMAD Home Scent diffuser – Vahy (190 $ AUS)</a:t>
            </a:r>
          </a:p>
          <a:p>
            <a:pPr marL="0" indent="0" fontAlgn="base">
              <a:buNone/>
            </a:pPr>
            <a:endParaRPr lang="en-US" sz="1000" u="sng">
              <a:solidFill>
                <a:schemeClr val="tx1"/>
              </a:solidFill>
              <a:latin typeface="+mn-lt"/>
            </a:endParaRPr>
          </a:p>
          <a:p>
            <a:r>
              <a:rPr lang="en-US" sz="1000" b="0" i="0" kern="1200">
                <a:solidFill>
                  <a:schemeClr val="tx1"/>
                </a:solidFill>
                <a:effectLst/>
                <a:latin typeface="+mn-lt"/>
                <a:ea typeface="+mn-ea"/>
                <a:cs typeface="+mn-cs"/>
              </a:rPr>
              <a:t>Our metal home scent diffusers are designed and handmade in Melbourne, Australia and filled with scented </a:t>
            </a:r>
            <a:r>
              <a:rPr lang="en-US" sz="1000" b="1" i="0" kern="1200">
                <a:solidFill>
                  <a:schemeClr val="tx1"/>
                </a:solidFill>
                <a:effectLst/>
                <a:latin typeface="+mn-lt"/>
                <a:ea typeface="+mn-ea"/>
                <a:cs typeface="+mn-cs"/>
              </a:rPr>
              <a:t>Tasmanian lava rock</a:t>
            </a:r>
            <a:r>
              <a:rPr lang="en-US" sz="1000" b="0" i="0" kern="1200">
                <a:solidFill>
                  <a:schemeClr val="tx1"/>
                </a:solidFill>
                <a:effectLst/>
                <a:latin typeface="+mn-lt"/>
                <a:ea typeface="+mn-ea"/>
                <a:cs typeface="+mn-cs"/>
              </a:rPr>
              <a:t>.</a:t>
            </a:r>
          </a:p>
          <a:p>
            <a:r>
              <a:rPr lang="en-US" sz="1000" b="0" i="0" kern="1200">
                <a:solidFill>
                  <a:schemeClr val="tx1"/>
                </a:solidFill>
                <a:effectLst/>
                <a:latin typeface="+mn-lt"/>
                <a:ea typeface="+mn-ea"/>
                <a:cs typeface="+mn-cs"/>
              </a:rPr>
              <a:t>Each vessel is distressed by hand with no two vessels being identical. </a:t>
            </a:r>
          </a:p>
          <a:p>
            <a:r>
              <a:rPr lang="en-US" sz="1000" b="0" i="0" kern="1200">
                <a:solidFill>
                  <a:schemeClr val="tx1"/>
                </a:solidFill>
                <a:effectLst/>
                <a:latin typeface="+mn-lt"/>
                <a:ea typeface="+mn-ea"/>
                <a:cs typeface="+mn-cs"/>
              </a:rPr>
              <a:t>Included is a 15ml | 0.5 Fl Oz natural parfum oil dropper so you can refresh the scent as needed.</a:t>
            </a:r>
          </a:p>
          <a:p>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none">
                <a:solidFill>
                  <a:schemeClr val="tx1"/>
                </a:solidFill>
                <a:latin typeface="+mn-lt"/>
              </a:rPr>
              <a:t>https://www.vahy.co/products/desert-nomad-home-scent-diffuser</a:t>
            </a:r>
          </a:p>
          <a:p>
            <a:pPr marL="0" indent="0">
              <a:buNone/>
            </a:pPr>
            <a:endParaRPr lang="en-US" sz="1000" b="0" i="0" kern="1200">
              <a:solidFill>
                <a:schemeClr val="tx1"/>
              </a:solidFill>
              <a:effectLst/>
              <a:latin typeface="+mn-lt"/>
              <a:ea typeface="+mn-ea"/>
              <a:cs typeface="+mn-cs"/>
            </a:endParaRPr>
          </a:p>
          <a:p>
            <a:pPr marL="0" indent="0">
              <a:buNone/>
            </a:pPr>
            <a:r>
              <a:rPr lang="en-US" sz="1000" b="0" i="0" u="sng" kern="1200">
                <a:solidFill>
                  <a:schemeClr val="tx1"/>
                </a:solidFill>
                <a:effectLst/>
                <a:latin typeface="+mn-lt"/>
                <a:ea typeface="+mn-ea"/>
                <a:cs typeface="+mn-cs"/>
              </a:rPr>
              <a:t>Primary Rocks – Cugu Olive Oils (Designer Marco Arroyo-Vázquez)</a:t>
            </a:r>
          </a:p>
          <a:p>
            <a:pPr marL="0" indent="0">
              <a:buNone/>
            </a:pPr>
            <a:r>
              <a:rPr lang="en-US" sz="1000" b="0" i="0" kern="1200">
                <a:solidFill>
                  <a:schemeClr val="tx1"/>
                </a:solidFill>
                <a:effectLst/>
                <a:latin typeface="+mn-lt"/>
                <a:ea typeface="+mn-ea"/>
                <a:cs typeface="+mn-cs"/>
              </a:rPr>
              <a:t>A conceptual packaging design for 'Cugu,' a Turkisholive oil brand. The packaging is inspired by the brand's Greek influences and </a:t>
            </a:r>
            <a:r>
              <a:rPr lang="en-US" sz="1000" b="1" i="0" kern="1200">
                <a:solidFill>
                  <a:schemeClr val="tx1"/>
                </a:solidFill>
                <a:effectLst/>
                <a:latin typeface="+mn-lt"/>
                <a:ea typeface="+mn-ea"/>
                <a:cs typeface="+mn-cs"/>
              </a:rPr>
              <a:t>ancient roots</a:t>
            </a:r>
            <a:r>
              <a:rPr lang="en-US" sz="1000" b="0" i="0" kern="1200">
                <a:solidFill>
                  <a:schemeClr val="tx1"/>
                </a:solidFill>
                <a:effectLst/>
                <a:latin typeface="+mn-lt"/>
                <a:ea typeface="+mn-ea"/>
                <a:cs typeface="+mn-cs"/>
              </a:rPr>
              <a:t>, represented by the </a:t>
            </a:r>
            <a:r>
              <a:rPr lang="en-US" sz="1000" b="1" i="0" kern="1200">
                <a:solidFill>
                  <a:schemeClr val="tx1"/>
                </a:solidFill>
                <a:effectLst/>
                <a:latin typeface="+mn-lt"/>
                <a:ea typeface="+mn-ea"/>
                <a:cs typeface="+mn-cs"/>
              </a:rPr>
              <a:t>thousand-year-old olive trees </a:t>
            </a:r>
            <a:r>
              <a:rPr lang="en-US" sz="1000" b="0" i="0" kern="1200">
                <a:solidFill>
                  <a:schemeClr val="tx1"/>
                </a:solidFill>
                <a:effectLst/>
                <a:latin typeface="+mn-lt"/>
                <a:ea typeface="+mn-ea"/>
                <a:cs typeface="+mn-cs"/>
              </a:rPr>
              <a:t>of Urla – home of the Cugu brand. In Urla, the oldest traditional olive grove farm in the world (6 a.c) was discovered (formerly: city of Klazomenia”​​​​​​​)</a:t>
            </a:r>
          </a:p>
          <a:p>
            <a:pPr marL="0" indent="0">
              <a:buNone/>
            </a:pPr>
            <a:endParaRPr lang="en-US" sz="1000" b="0" i="0" kern="1200">
              <a:solidFill>
                <a:schemeClr val="tx1"/>
              </a:solidFill>
              <a:effectLst/>
              <a:latin typeface="+mn-lt"/>
              <a:ea typeface="+mn-ea"/>
              <a:cs typeface="+mn-cs"/>
            </a:endParaRPr>
          </a:p>
          <a:p>
            <a:pPr marL="0" indent="0" fontAlgn="base">
              <a:buNone/>
            </a:pPr>
            <a:r>
              <a:rPr lang="en-US" sz="1000" b="0" i="0" u="sng" kern="1200">
                <a:solidFill>
                  <a:schemeClr val="tx1"/>
                </a:solidFill>
                <a:effectLst/>
                <a:latin typeface="+mn-lt"/>
                <a:ea typeface="+mn-ea"/>
                <a:cs typeface="+mn-cs"/>
              </a:rPr>
              <a:t>Joanne Burke (Nomadic Badges)</a:t>
            </a:r>
          </a:p>
          <a:p>
            <a:pPr marL="0" indent="0" fontAlgn="base">
              <a:buNone/>
            </a:pPr>
            <a:r>
              <a:rPr lang="en-US" sz="1000" b="0" i="0" kern="1200">
                <a:solidFill>
                  <a:schemeClr val="tx1"/>
                </a:solidFill>
                <a:effectLst/>
                <a:latin typeface="+mn-lt"/>
                <a:ea typeface="+mn-ea"/>
                <a:cs typeface="+mn-cs"/>
              </a:rPr>
              <a:t>…embraces the past world aesthetics within her pieces of jewellery. The Rome-based English designer likes antique jewellery with mystery and inner power.</a:t>
            </a:r>
          </a:p>
          <a:p>
            <a:pPr marL="0" indent="0">
              <a:buNone/>
            </a:pPr>
            <a:endParaRPr lang="en-US" sz="1000" b="0" i="0" kern="1200">
              <a:solidFill>
                <a:schemeClr val="tx1"/>
              </a:solidFill>
              <a:effectLst/>
              <a:latin typeface="+mn-lt"/>
              <a:ea typeface="+mn-ea"/>
              <a:cs typeface="+mn-cs"/>
            </a:endParaRPr>
          </a:p>
          <a:p>
            <a:pPr marL="0" indent="0">
              <a:buNone/>
            </a:pPr>
            <a:endParaRPr lang="en-US" sz="1000" b="0" i="0" kern="1200">
              <a:solidFill>
                <a:schemeClr val="tx1"/>
              </a:solidFill>
              <a:effectLst/>
              <a:latin typeface="+mn-lt"/>
              <a:ea typeface="+mn-ea"/>
              <a:cs typeface="+mn-cs"/>
            </a:endParaRPr>
          </a:p>
          <a:p>
            <a:pPr marL="0" indent="0">
              <a:buNone/>
            </a:pPr>
            <a:r>
              <a:rPr lang="en-US" sz="1000" b="1" i="0" kern="1200">
                <a:solidFill>
                  <a:schemeClr val="tx1"/>
                </a:solidFill>
                <a:effectLst/>
                <a:latin typeface="+mn-lt"/>
                <a:ea typeface="+mn-ea"/>
                <a:cs typeface="+mn-cs"/>
              </a:rPr>
              <a:t>FASHION</a:t>
            </a:r>
          </a:p>
          <a:p>
            <a:pPr marL="0" indent="0">
              <a:buNone/>
            </a:pPr>
            <a:endParaRPr lang="en-US" sz="1000" b="0" i="0" kern="1200">
              <a:solidFill>
                <a:schemeClr val="tx1"/>
              </a:solidFill>
              <a:effectLst/>
              <a:latin typeface="+mn-lt"/>
              <a:ea typeface="+mn-ea"/>
              <a:cs typeface="+mn-cs"/>
            </a:endParaRPr>
          </a:p>
          <a:p>
            <a:pPr marL="0" indent="0" fontAlgn="base">
              <a:buNone/>
            </a:pPr>
            <a:r>
              <a:rPr lang="en-US" sz="1000" b="0" i="0" u="sng" kern="1200">
                <a:solidFill>
                  <a:schemeClr val="tx1"/>
                </a:solidFill>
                <a:effectLst/>
                <a:latin typeface="+mn-lt"/>
                <a:ea typeface="+mn-ea"/>
                <a:cs typeface="+mn-cs"/>
              </a:rPr>
              <a:t>Imitation of elemental forces – Lava bag Vinny Castro</a:t>
            </a:r>
          </a:p>
          <a:p>
            <a:pPr marL="0" indent="0" fontAlgn="base">
              <a:buNone/>
            </a:pPr>
            <a:r>
              <a:rPr lang="en-US" sz="1000" b="0" i="0" kern="1200">
                <a:solidFill>
                  <a:schemeClr val="tx1"/>
                </a:solidFill>
                <a:effectLst/>
                <a:latin typeface="+mn-lt"/>
                <a:ea typeface="+mn-ea"/>
                <a:cs typeface="+mn-cs"/>
              </a:rPr>
              <a:t>Vinny Castro, a New York artist, accessory designer, and prop fabricator, draws inspiration from ancient global phenomenon, vessel artifacts, and alien geology to create his collection of sculptural handbags.</a:t>
            </a:r>
            <a:endParaRPr lang="en-US" sz="1000" u="sng">
              <a:solidFill>
                <a:schemeClr val="tx1"/>
              </a:solidFill>
              <a:latin typeface="+mn-lt"/>
            </a:endParaRPr>
          </a:p>
          <a:p>
            <a:pPr marL="0" indent="0">
              <a:buNone/>
            </a:pPr>
            <a:endParaRPr lang="en-US" sz="1000" b="0" i="0" kern="1200">
              <a:solidFill>
                <a:schemeClr val="tx1"/>
              </a:solidFill>
              <a:effectLst/>
              <a:latin typeface="+mn-lt"/>
              <a:ea typeface="+mn-ea"/>
              <a:cs typeface="+mn-cs"/>
            </a:endParaRPr>
          </a:p>
          <a:p>
            <a:pPr marL="0" indent="0">
              <a:buNone/>
            </a:pPr>
            <a:r>
              <a:rPr lang="en-US" sz="1000" b="0" i="0" u="sng" kern="1200">
                <a:solidFill>
                  <a:schemeClr val="tx1"/>
                </a:solidFill>
                <a:effectLst/>
                <a:latin typeface="+mn-lt"/>
                <a:ea typeface="+mn-ea"/>
                <a:cs typeface="+mn-cs"/>
              </a:rPr>
              <a:t>Dune Wrap – Demobaza</a:t>
            </a:r>
          </a:p>
          <a:p>
            <a:pPr marL="0" indent="0">
              <a:buNone/>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https://www.demobaza.com/</a:t>
            </a:r>
          </a:p>
          <a:p>
            <a:pPr marL="0" indent="0">
              <a:buNone/>
            </a:pPr>
            <a:endParaRPr lang="en-US" sz="1000" b="0" i="0" kern="1200">
              <a:solidFill>
                <a:schemeClr val="tx1"/>
              </a:solidFill>
              <a:effectLst/>
              <a:latin typeface="+mn-lt"/>
              <a:ea typeface="+mn-ea"/>
              <a:cs typeface="+mn-cs"/>
            </a:endParaRPr>
          </a:p>
          <a:p>
            <a:pPr marL="0" indent="0">
              <a:buNone/>
            </a:pPr>
            <a:r>
              <a:rPr lang="en-US" sz="1000" b="0" i="0" kern="1200">
                <a:solidFill>
                  <a:schemeClr val="tx1"/>
                </a:solidFill>
                <a:effectLst/>
                <a:latin typeface="+mn-lt"/>
                <a:ea typeface="+mn-ea"/>
                <a:cs typeface="+mn-cs"/>
              </a:rPr>
              <a:t>Fashion collection “The Source”:</a:t>
            </a:r>
          </a:p>
          <a:p>
            <a:pPr marL="0" indent="0">
              <a:buNone/>
            </a:pPr>
            <a:r>
              <a:rPr lang="en-US" sz="1000" b="0" i="1" kern="1200">
                <a:solidFill>
                  <a:schemeClr val="tx1"/>
                </a:solidFill>
                <a:effectLst/>
                <a:latin typeface="+mn-lt"/>
                <a:ea typeface="+mn-ea"/>
                <a:cs typeface="+mn-cs"/>
              </a:rPr>
              <a:t>“And even though humanity navigates the earthly experience without a written manual, we have the sun as the higher force of energy that feeds our sourced intuition which, once listened to, becomes a whispering guide.</a:t>
            </a:r>
          </a:p>
          <a:p>
            <a:pPr marL="0" indent="0">
              <a:buNone/>
            </a:pPr>
            <a:endParaRPr lang="en-US" sz="1000" b="0" i="1" kern="1200">
              <a:solidFill>
                <a:schemeClr val="tx1"/>
              </a:solidFill>
              <a:effectLst/>
              <a:latin typeface="+mn-lt"/>
              <a:ea typeface="+mn-ea"/>
              <a:cs typeface="+mn-cs"/>
            </a:endParaRPr>
          </a:p>
          <a:p>
            <a:pPr marL="0" indent="0">
              <a:buNone/>
            </a:pPr>
            <a:r>
              <a:rPr lang="en-US" sz="1000" b="0" i="1" kern="1200">
                <a:solidFill>
                  <a:schemeClr val="tx1"/>
                </a:solidFill>
                <a:effectLst/>
                <a:latin typeface="+mn-lt"/>
                <a:ea typeface="+mn-ea"/>
                <a:cs typeface="+mn-cs"/>
              </a:rPr>
              <a:t>There is an inevitable force that invisibly connects all sentient beings into The Source, which orchestrates the entire universe into a celestial symphony. It goes across all different roots of human connection to divinity, as one common thread that links us to the light of a great mystery.”</a:t>
            </a:r>
          </a:p>
          <a:p>
            <a:pPr marL="0" indent="0">
              <a:buNone/>
            </a:pPr>
            <a:endParaRPr lang="en-US" sz="1000" b="0"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Epic presentations - </a:t>
            </a:r>
            <a:r>
              <a:rPr lang="en-US" sz="1000" i="0" u="sng">
                <a:solidFill>
                  <a:srgbClr val="000000"/>
                </a:solidFill>
              </a:rPr>
              <a:t>Santiago Serra X Balenciaga</a:t>
            </a:r>
            <a:endParaRPr lang="de-DE" sz="1000" i="0" u="sng"/>
          </a:p>
          <a:p>
            <a:pPr marL="0" indent="0">
              <a:buNone/>
            </a:pPr>
            <a:r>
              <a:rPr lang="de-DE" sz="1000" b="0" i="0" kern="1200">
                <a:solidFill>
                  <a:schemeClr val="tx1"/>
                </a:solidFill>
                <a:effectLst/>
                <a:latin typeface="+mn-lt"/>
                <a:ea typeface="+mn-ea"/>
                <a:cs typeface="+mn-cs"/>
              </a:rPr>
              <a:t>Santiago Sierra (artist Spain) creates mud runway for Balenciaga show at Fashion Week Paris</a:t>
            </a:r>
          </a:p>
          <a:p>
            <a:pPr marL="0" indent="0">
              <a:buNone/>
            </a:pPr>
            <a:endParaRPr lang="de-DE" sz="1000" b="0" i="0" kern="1200">
              <a:solidFill>
                <a:schemeClr val="tx1"/>
              </a:solidFill>
              <a:effectLst/>
              <a:latin typeface="+mn-lt"/>
              <a:ea typeface="+mn-ea"/>
              <a:cs typeface="+mn-cs"/>
            </a:endParaRPr>
          </a:p>
          <a:p>
            <a:pPr marL="0" indent="0">
              <a:buNone/>
            </a:pPr>
            <a:r>
              <a:rPr lang="de-DE" sz="1000" b="0" i="0" u="sng" kern="1200">
                <a:solidFill>
                  <a:schemeClr val="tx1"/>
                </a:solidFill>
                <a:effectLst/>
                <a:latin typeface="+mn-lt"/>
                <a:ea typeface="+mn-ea"/>
                <a:cs typeface="+mn-cs"/>
              </a:rPr>
              <a:t>Protective Accessoires - Reebok x </a:t>
            </a:r>
            <a:r>
              <a:rPr lang="en-US" sz="1000" u="sng"/>
              <a:t>Engineered Garments </a:t>
            </a:r>
            <a:endParaRPr lang="de-DE" sz="1000" b="0" i="0" u="sng" kern="1200">
              <a:solidFill>
                <a:schemeClr val="tx1"/>
              </a:solidFill>
              <a:effectLst/>
              <a:latin typeface="+mn-lt"/>
              <a:ea typeface="+mn-ea"/>
              <a:cs typeface="+mn-cs"/>
            </a:endParaRPr>
          </a:p>
          <a:p>
            <a:pPr marL="0" indent="0">
              <a:buNone/>
            </a:pPr>
            <a:endParaRPr lang="en-US" sz="1000" b="0" i="0" kern="1200">
              <a:solidFill>
                <a:schemeClr val="tx1"/>
              </a:solidFill>
              <a:effectLst/>
              <a:latin typeface="+mn-lt"/>
              <a:ea typeface="+mn-ea"/>
              <a:cs typeface="+mn-cs"/>
            </a:endParaRPr>
          </a:p>
          <a:p>
            <a:pPr marL="0" indent="0">
              <a:buNone/>
            </a:pPr>
            <a:endParaRPr lang="en-US" sz="1000" b="0" i="0" kern="1200">
              <a:solidFill>
                <a:schemeClr val="tx1"/>
              </a:solidFill>
              <a:effectLst/>
              <a:latin typeface="+mn-lt"/>
              <a:ea typeface="+mn-ea"/>
              <a:cs typeface="+mn-cs"/>
            </a:endParaRPr>
          </a:p>
          <a:p>
            <a:pPr marL="0" indent="0">
              <a:buNone/>
            </a:pPr>
            <a:endParaRPr lang="en-US" sz="1000" b="0" i="0" kern="1200">
              <a:solidFill>
                <a:schemeClr val="tx1"/>
              </a:solidFill>
              <a:effectLst/>
              <a:latin typeface="+mn-lt"/>
              <a:ea typeface="+mn-ea"/>
              <a:cs typeface="+mn-cs"/>
            </a:endParaRPr>
          </a:p>
          <a:p>
            <a:pPr marL="0" indent="0">
              <a:buNone/>
            </a:pPr>
            <a:r>
              <a:rPr lang="en-US" sz="1000" b="1" i="0" kern="1200">
                <a:solidFill>
                  <a:schemeClr val="tx1"/>
                </a:solidFill>
                <a:effectLst/>
                <a:latin typeface="+mn-lt"/>
                <a:ea typeface="+mn-ea"/>
                <a:cs typeface="+mn-cs"/>
              </a:rPr>
              <a:t>RITUALS &amp; SPACES</a:t>
            </a:r>
          </a:p>
          <a:p>
            <a:pPr marL="0" indent="0" fontAlgn="base">
              <a:buNone/>
            </a:pPr>
            <a:endParaRPr lang="en-US" sz="1000">
              <a:solidFill>
                <a:schemeClr val="tx1"/>
              </a:solidFill>
              <a:latin typeface="+mn-lt"/>
            </a:endParaRPr>
          </a:p>
          <a:p>
            <a:pPr marL="0" indent="0">
              <a:buNone/>
            </a:pPr>
            <a:r>
              <a:rPr lang="de-DE" sz="1000" u="sng">
                <a:solidFill>
                  <a:schemeClr val="tx1"/>
                </a:solidFill>
                <a:latin typeface="+mn-lt"/>
              </a:rPr>
              <a:t>Ancient Rituals - Moxibustion</a:t>
            </a:r>
          </a:p>
          <a:p>
            <a:pPr marL="0" indent="0">
              <a:buNone/>
            </a:pPr>
            <a:r>
              <a:rPr lang="en-US" sz="1000" b="0" i="0" kern="1200">
                <a:solidFill>
                  <a:schemeClr val="tx1"/>
                </a:solidFill>
                <a:effectLst/>
                <a:latin typeface="+mn-lt"/>
                <a:ea typeface="+mn-ea"/>
                <a:cs typeface="+mn-cs"/>
              </a:rPr>
              <a:t>Moxibustion (moxa therapy, moxing) is an ancient healing method from traditional Chinese medicine (TCM). The acupuncture points are not (only) stimulated with needle pricks, but with heat. The heat is achieved by burning dried moxa herbs. This consists of the dried leaves of Artemisia vulgaris, the mugwort, which has the property that its heat penetrates deep into the body and thus stimulates the circulation of Qi (energy) and blood.</a:t>
            </a:r>
          </a:p>
          <a:p>
            <a:pPr marL="0" indent="0">
              <a:buNone/>
            </a:pPr>
            <a:endParaRPr lang="en-US" sz="1000">
              <a:solidFill>
                <a:schemeClr val="tx1"/>
              </a:solidFill>
              <a:latin typeface="+mn-lt"/>
            </a:endParaRPr>
          </a:p>
          <a:p>
            <a:pPr marL="0" indent="0" fontAlgn="base">
              <a:buNone/>
            </a:pPr>
            <a:r>
              <a:rPr lang="en-US" sz="1000" u="sng">
                <a:solidFill>
                  <a:schemeClr val="tx1"/>
                </a:solidFill>
                <a:latin typeface="+mn-lt"/>
              </a:rPr>
              <a:t>Modern Caves - Hassan Ragab </a:t>
            </a:r>
          </a:p>
          <a:p>
            <a:pPr marL="0" indent="0" fontAlgn="base">
              <a:buNone/>
            </a:pPr>
            <a:r>
              <a:rPr lang="en-US" sz="1000" b="0" i="0" kern="1200">
                <a:solidFill>
                  <a:schemeClr val="tx1"/>
                </a:solidFill>
                <a:effectLst/>
                <a:latin typeface="+mn-lt"/>
                <a:ea typeface="+mn-ea"/>
                <a:cs typeface="+mn-cs"/>
              </a:rPr>
              <a:t>“</a:t>
            </a:r>
            <a:r>
              <a:rPr lang="en-US" sz="1000" b="0" i="1" kern="1200">
                <a:solidFill>
                  <a:schemeClr val="tx1"/>
                </a:solidFill>
                <a:effectLst/>
                <a:latin typeface="+mn-lt"/>
                <a:ea typeface="+mn-ea"/>
                <a:cs typeface="+mn-cs"/>
              </a:rPr>
              <a:t>Writings on the Walls</a:t>
            </a:r>
            <a:r>
              <a:rPr lang="en-US" sz="1000" b="0" i="0" kern="1200">
                <a:solidFill>
                  <a:schemeClr val="tx1"/>
                </a:solidFill>
                <a:effectLst/>
                <a:latin typeface="+mn-lt"/>
                <a:ea typeface="+mn-ea"/>
                <a:cs typeface="+mn-cs"/>
              </a:rPr>
              <a:t>” is an ongoing series by </a:t>
            </a:r>
            <a:r>
              <a:rPr lang="en-US" sz="1000" b="0" i="0" u="none" strike="noStrike" kern="1200">
                <a:solidFill>
                  <a:schemeClr val="tx1"/>
                </a:solidFill>
                <a:effectLst/>
                <a:latin typeface="+mn-lt"/>
                <a:ea typeface="+mn-ea"/>
                <a:cs typeface="+mn-cs"/>
                <a:hlinkClick r:id="rId3"/>
              </a:rPr>
              <a:t>Hassan Ragab</a:t>
            </a:r>
            <a:r>
              <a:rPr lang="en-US" sz="1000" b="0" i="0" u="none" strike="noStrike"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created using Midjourney  an AI-based design program), which explores history, identity, and immortality. The series seamlessly merges ancient history with our contemporary lives by incorporating hieroglyphics into modern homes.</a:t>
            </a:r>
          </a:p>
          <a:p>
            <a:pPr marL="0" indent="0" fontAlgn="base">
              <a:buNone/>
            </a:pPr>
            <a:endParaRPr lang="en-US" sz="1000" b="0" i="0" kern="1200">
              <a:solidFill>
                <a:schemeClr val="tx1"/>
              </a:solidFill>
              <a:effectLst/>
              <a:latin typeface="+mn-lt"/>
              <a:ea typeface="+mn-ea"/>
              <a:cs typeface="+mn-cs"/>
            </a:endParaRPr>
          </a:p>
          <a:p>
            <a:pPr marL="0" indent="0" fontAlgn="base">
              <a:buNone/>
            </a:pPr>
            <a:r>
              <a:rPr lang="en-US" sz="1000" b="0" i="0" u="sng" kern="1200">
                <a:solidFill>
                  <a:schemeClr val="tx1"/>
                </a:solidFill>
                <a:effectLst/>
                <a:latin typeface="+mn-lt"/>
                <a:ea typeface="+mn-ea"/>
                <a:cs typeface="+mn-cs"/>
              </a:rPr>
              <a:t>Ruling the Elements – volcano boarding</a:t>
            </a:r>
          </a:p>
          <a:p>
            <a:pPr marL="0" indent="0" fontAlgn="base">
              <a:buNone/>
            </a:pPr>
            <a:r>
              <a:rPr lang="en-US" sz="1000" b="0" i="0" kern="1200">
                <a:solidFill>
                  <a:schemeClr val="tx1"/>
                </a:solidFill>
                <a:effectLst/>
                <a:latin typeface="+mn-lt"/>
                <a:ea typeface="+mn-ea"/>
                <a:cs typeface="+mn-cs"/>
              </a:rPr>
              <a:t>Volcano boarding is an extreme sport in which you slide down the slopes of active volcanoes (e.g. Nicaragua, Indonesia, Guatemala, Italy (Etna))</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382592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16712185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ym typeface="Wingdings" panose="05000000000000000000" pitchFamily="2" charset="2"/>
              </a:rPr>
              <a:t>Ingredients that reflect the energy of fire, such as </a:t>
            </a:r>
            <a:r>
              <a:rPr lang="en-US" sz="1000" b="1" baseline="0">
                <a:sym typeface="Wingdings" panose="05000000000000000000" pitchFamily="2" charset="2"/>
              </a:rPr>
              <a:t>charcoal</a:t>
            </a:r>
            <a:r>
              <a:rPr lang="en-US" sz="1000" baseline="0">
                <a:sym typeface="Wingdings" panose="05000000000000000000" pitchFamily="2" charset="2"/>
              </a:rPr>
              <a:t> or </a:t>
            </a:r>
            <a:r>
              <a:rPr lang="en-US" sz="1000" b="1" baseline="0">
                <a:sym typeface="Wingdings" panose="05000000000000000000" pitchFamily="2" charset="2"/>
              </a:rPr>
              <a:t>lava </a:t>
            </a:r>
            <a:r>
              <a:rPr lang="en-US" sz="1000" i="1" baseline="0">
                <a:sym typeface="Wingdings" panose="05000000000000000000" pitchFamily="2" charset="2"/>
              </a:rPr>
              <a:t>(deep cleansing in body care</a:t>
            </a:r>
            <a:r>
              <a:rPr lang="en-US" sz="1000" baseline="0">
                <a:sym typeface="Wingdings" panose="05000000000000000000" pitchFamily="2" charset="2"/>
              </a:rPr>
              <a:t>) or chili </a:t>
            </a:r>
            <a:r>
              <a:rPr lang="de-DE" sz="1000" i="1" baseline="0">
                <a:sym typeface="Wingdings" panose="05000000000000000000" pitchFamily="2" charset="2"/>
              </a:rPr>
              <a:t>(</a:t>
            </a:r>
            <a:r>
              <a:rPr lang="en-US" sz="1000" b="0" i="1" kern="1200">
                <a:solidFill>
                  <a:schemeClr val="tx1"/>
                </a:solidFill>
                <a:effectLst/>
                <a:latin typeface="+mn-lt"/>
                <a:ea typeface="+mn-ea"/>
                <a:cs typeface="+mn-cs"/>
              </a:rPr>
              <a:t>can contribute to healthy hair and skin: their Vitamin C creates and maintains collagen. The capsaicin (an alcaloid) that creates the heart of the chili can also be added to creams to help with acne scars and wrinkles as it results in an increased blood flow.)</a:t>
            </a:r>
            <a:r>
              <a:rPr lang="de-DE" sz="1000" i="1" baseline="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000"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000" baseline="0">
                <a:sym typeface="Wingdings" panose="05000000000000000000" pitchFamily="2" charset="2"/>
              </a:rPr>
              <a:t>Cooler, ozone aspects can provide freshness as a counterbalance.</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000"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000" baseline="0">
                <a:sym typeface="Wingdings" panose="05000000000000000000" pitchFamily="2" charset="2"/>
              </a:rPr>
              <a:t>Ingredients inspired by rituals of indigenous peoples:</a:t>
            </a:r>
          </a:p>
          <a:p>
            <a:pPr marL="355600" marR="0" lvl="2" indent="0" algn="l" defTabSz="914400" rtl="0" eaLnBrk="1" fontAlgn="auto" latinLnBrk="0" hangingPunct="1">
              <a:lnSpc>
                <a:spcPct val="100000"/>
              </a:lnSpc>
              <a:spcBef>
                <a:spcPts val="0"/>
              </a:spcBef>
              <a:spcAft>
                <a:spcPts val="0"/>
              </a:spcAft>
              <a:buClrTx/>
              <a:buSzTx/>
              <a:buFontTx/>
              <a:buNone/>
              <a:tabLst/>
              <a:defRPr/>
            </a:pPr>
            <a:endParaRPr lang="de-DE" sz="1000" baseline="0">
              <a:sym typeface="Wingdings" panose="05000000000000000000" pitchFamily="2" charset="2"/>
            </a:endParaRPr>
          </a:p>
          <a:p>
            <a:pPr marL="536575" marR="0" lvl="2" indent="-180975" algn="l" defTabSz="914400" rtl="0" eaLnBrk="1" fontAlgn="auto" latinLnBrk="0" hangingPunct="1">
              <a:lnSpc>
                <a:spcPct val="100000"/>
              </a:lnSpc>
              <a:spcBef>
                <a:spcPts val="0"/>
              </a:spcBef>
              <a:spcAft>
                <a:spcPts val="0"/>
              </a:spcAft>
              <a:buClrTx/>
              <a:buSzTx/>
              <a:buFontTx/>
              <a:buChar char="-"/>
              <a:tabLst/>
              <a:defRPr/>
            </a:pPr>
            <a:r>
              <a:rPr lang="de-DE" sz="1000" b="1" baseline="0">
                <a:sym typeface="Wingdings" panose="05000000000000000000" pitchFamily="2" charset="2"/>
              </a:rPr>
              <a:t>Palo Santo </a:t>
            </a:r>
            <a:r>
              <a:rPr lang="de-DE" sz="1000" b="0" baseline="0">
                <a:sym typeface="Wingdings" panose="05000000000000000000" pitchFamily="2" charset="2"/>
              </a:rPr>
              <a:t>– </a:t>
            </a:r>
            <a:r>
              <a:rPr lang="en-US" sz="1000" b="0" baseline="0">
                <a:sym typeface="Wingdings" panose="05000000000000000000" pitchFamily="2" charset="2"/>
              </a:rPr>
              <a:t>a wood of the balsam tree (native to Central and South America) - was already used by the Incas and other peoples for shamanic incense rituals (positive energy) and is rediscovered today, e.g. in aromatherapy (the essential oil) or for meditation</a:t>
            </a:r>
          </a:p>
          <a:p>
            <a:pPr marL="536575" marR="0" lvl="2" indent="-180975" algn="l" defTabSz="914400" rtl="0" eaLnBrk="1" fontAlgn="auto" latinLnBrk="0" hangingPunct="1">
              <a:lnSpc>
                <a:spcPct val="100000"/>
              </a:lnSpc>
              <a:spcBef>
                <a:spcPts val="0"/>
              </a:spcBef>
              <a:spcAft>
                <a:spcPts val="0"/>
              </a:spcAft>
              <a:buClrTx/>
              <a:buSzTx/>
              <a:buFontTx/>
              <a:buChar char="-"/>
              <a:tabLst/>
              <a:defRPr/>
            </a:pPr>
            <a:endParaRPr lang="de-DE" sz="1000" b="0" i="0" kern="1200">
              <a:solidFill>
                <a:schemeClr val="tx1"/>
              </a:solidFill>
              <a:effectLst/>
              <a:latin typeface="+mn-lt"/>
              <a:ea typeface="+mn-ea"/>
              <a:cs typeface="+mn-cs"/>
            </a:endParaRPr>
          </a:p>
          <a:p>
            <a:pPr marL="717550" marR="0" lvl="3" indent="-180975" algn="l" defTabSz="914400" rtl="0" eaLnBrk="1" fontAlgn="auto" latinLnBrk="0" hangingPunct="1">
              <a:lnSpc>
                <a:spcPct val="100000"/>
              </a:lnSpc>
              <a:spcBef>
                <a:spcPts val="0"/>
              </a:spcBef>
              <a:spcAft>
                <a:spcPts val="0"/>
              </a:spcAft>
              <a:buClrTx/>
              <a:buSzTx/>
              <a:buFontTx/>
              <a:buChar char="-"/>
              <a:tabLst/>
              <a:defRPr/>
            </a:pPr>
            <a:r>
              <a:rPr lang="de-DE" sz="1000" b="0" i="0" u="sng" kern="1200">
                <a:solidFill>
                  <a:schemeClr val="tx1"/>
                </a:solidFill>
                <a:effectLst/>
                <a:latin typeface="+mn-lt"/>
                <a:ea typeface="+mn-ea"/>
                <a:cs typeface="+mn-cs"/>
              </a:rPr>
              <a:t>Hair Care:</a:t>
            </a:r>
            <a:r>
              <a:rPr lang="de-DE" sz="1000" b="0" i="0" u="none"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shine, moisture, soothing, nourishing, preventing breakage</a:t>
            </a:r>
          </a:p>
          <a:p>
            <a:pPr marL="717550" marR="0" lvl="3" indent="-180975" algn="l" defTabSz="914400" rtl="0" eaLnBrk="1" fontAlgn="auto" latinLnBrk="0" hangingPunct="1">
              <a:lnSpc>
                <a:spcPct val="100000"/>
              </a:lnSpc>
              <a:spcBef>
                <a:spcPts val="0"/>
              </a:spcBef>
              <a:spcAft>
                <a:spcPts val="0"/>
              </a:spcAft>
              <a:buClrTx/>
              <a:buSzTx/>
              <a:buFontTx/>
              <a:buChar char="-"/>
              <a:tabLst/>
              <a:defRPr/>
            </a:pPr>
            <a:r>
              <a:rPr lang="en-US" sz="1000" b="0" i="0" u="sng" kern="1200">
                <a:solidFill>
                  <a:schemeClr val="tx1"/>
                </a:solidFill>
                <a:effectLst/>
                <a:latin typeface="+mn-lt"/>
                <a:ea typeface="+mn-ea"/>
                <a:cs typeface="+mn-cs"/>
              </a:rPr>
              <a:t>Skin Care: </a:t>
            </a:r>
            <a:r>
              <a:rPr lang="de-DE" sz="1000" b="0" i="0" kern="1200">
                <a:solidFill>
                  <a:schemeClr val="tx1"/>
                </a:solidFill>
                <a:effectLst/>
                <a:latin typeface="+mn-lt"/>
                <a:ea typeface="+mn-ea"/>
                <a:cs typeface="+mn-cs"/>
              </a:rPr>
              <a:t>antioxidants and anti-inflammatory</a:t>
            </a:r>
            <a:endParaRPr lang="en-US" sz="1000" b="0" i="0" u="sng" kern="1200">
              <a:solidFill>
                <a:schemeClr val="tx1"/>
              </a:solidFill>
              <a:effectLst/>
              <a:latin typeface="+mn-lt"/>
              <a:ea typeface="+mn-ea"/>
              <a:cs typeface="+mn-cs"/>
            </a:endParaRPr>
          </a:p>
          <a:p>
            <a:pPr marL="717550" marR="0" lvl="3" indent="-180975" algn="l" defTabSz="914400" rtl="0" eaLnBrk="1" fontAlgn="auto" latinLnBrk="0" hangingPunct="1">
              <a:lnSpc>
                <a:spcPct val="100000"/>
              </a:lnSpc>
              <a:spcBef>
                <a:spcPts val="0"/>
              </a:spcBef>
              <a:spcAft>
                <a:spcPts val="0"/>
              </a:spcAft>
              <a:buClrTx/>
              <a:buSzTx/>
              <a:buFontTx/>
              <a:buChar char="-"/>
              <a:tabLst/>
              <a:defRPr/>
            </a:pPr>
            <a:endParaRPr lang="en-US" sz="1000" b="0" i="0" kern="1200">
              <a:solidFill>
                <a:schemeClr val="tx1"/>
              </a:solidFill>
              <a:effectLst/>
              <a:latin typeface="+mn-lt"/>
              <a:ea typeface="+mn-ea"/>
              <a:cs typeface="+mn-cs"/>
            </a:endParaRPr>
          </a:p>
          <a:p>
            <a:pPr marL="355600" marR="0" lvl="2" indent="0" algn="l" defTabSz="914400" rtl="0" eaLnBrk="1" fontAlgn="auto" latinLnBrk="0" hangingPunct="1">
              <a:lnSpc>
                <a:spcPct val="100000"/>
              </a:lnSpc>
              <a:spcBef>
                <a:spcPts val="0"/>
              </a:spcBef>
              <a:spcAft>
                <a:spcPts val="0"/>
              </a:spcAft>
              <a:buClrTx/>
              <a:buSzTx/>
              <a:buFontTx/>
              <a:buNone/>
              <a:tabLst/>
              <a:defRPr/>
            </a:pPr>
            <a:r>
              <a:rPr lang="de-DE" sz="1000" b="0" i="0" kern="1200" baseline="0">
                <a:solidFill>
                  <a:schemeClr val="tx1"/>
                </a:solidFill>
                <a:effectLst/>
                <a:latin typeface="+mn-lt"/>
                <a:ea typeface="+mn-ea"/>
                <a:cs typeface="+mn-cs"/>
                <a:sym typeface="Wingdings" panose="05000000000000000000" pitchFamily="2" charset="2"/>
              </a:rPr>
              <a:t>- </a:t>
            </a:r>
            <a:r>
              <a:rPr lang="de-DE" sz="1000" b="1" i="0" kern="1200" baseline="0">
                <a:solidFill>
                  <a:schemeClr val="tx1"/>
                </a:solidFill>
                <a:effectLst/>
                <a:latin typeface="+mn-lt"/>
                <a:ea typeface="+mn-ea"/>
                <a:cs typeface="+mn-cs"/>
                <a:sym typeface="Wingdings" panose="05000000000000000000" pitchFamily="2" charset="2"/>
              </a:rPr>
              <a:t>Weisser Salbei </a:t>
            </a:r>
            <a:r>
              <a:rPr lang="de-DE" sz="1000" b="0" i="0" kern="1200" baseline="0">
                <a:solidFill>
                  <a:schemeClr val="tx1"/>
                </a:solidFill>
                <a:effectLst/>
                <a:latin typeface="+mn-lt"/>
                <a:ea typeface="+mn-ea"/>
                <a:cs typeface="+mn-cs"/>
                <a:sym typeface="Wingdings" panose="05000000000000000000" pitchFamily="2" charset="2"/>
              </a:rPr>
              <a:t>– by the Native Americans used </a:t>
            </a:r>
            <a:r>
              <a:rPr lang="en-US" sz="1000" b="0" i="0" kern="1200">
                <a:solidFill>
                  <a:schemeClr val="tx1"/>
                </a:solidFill>
                <a:effectLst/>
                <a:latin typeface="+mn-lt"/>
                <a:ea typeface="+mn-ea"/>
                <a:cs typeface="+mn-cs"/>
              </a:rPr>
              <a:t>as staple food, spice, shampoo, deodorant and also as medical remedy (cough, headache, rheumatism)</a:t>
            </a:r>
            <a:endParaRPr lang="de-DE" sz="1000" b="0" i="0" kern="1200" baseline="0">
              <a:solidFill>
                <a:schemeClr val="tx1"/>
              </a:solidFill>
              <a:effectLst/>
              <a:latin typeface="+mn-lt"/>
              <a:ea typeface="+mn-ea"/>
              <a:cs typeface="+mn-cs"/>
              <a:sym typeface="Wingdings" panose="05000000000000000000" pitchFamily="2" charset="2"/>
            </a:endParaRPr>
          </a:p>
          <a:p>
            <a:pPr marL="536575" marR="0" lvl="2" indent="-180975" algn="l" defTabSz="914400" rtl="0" eaLnBrk="1" fontAlgn="auto" latinLnBrk="0" hangingPunct="1">
              <a:lnSpc>
                <a:spcPct val="100000"/>
              </a:lnSpc>
              <a:spcBef>
                <a:spcPts val="0"/>
              </a:spcBef>
              <a:spcAft>
                <a:spcPts val="0"/>
              </a:spcAft>
              <a:buClrTx/>
              <a:buSzTx/>
              <a:buFontTx/>
              <a:buChar char="-"/>
              <a:tabLst/>
              <a:defRPr/>
            </a:pPr>
            <a:endParaRPr lang="de-DE" sz="1000" b="0" i="0" kern="1200" baseline="0">
              <a:solidFill>
                <a:schemeClr val="tx1"/>
              </a:solidFill>
              <a:effectLst/>
              <a:latin typeface="+mn-lt"/>
              <a:ea typeface="+mn-ea"/>
              <a:cs typeface="+mn-cs"/>
              <a:sym typeface="Wingdings" panose="05000000000000000000" pitchFamily="2" charset="2"/>
            </a:endParaRPr>
          </a:p>
          <a:p>
            <a:pPr marL="717550" marR="0" lvl="3" indent="-180975" algn="l" defTabSz="914400" rtl="0" eaLnBrk="1" fontAlgn="auto" latinLnBrk="0" hangingPunct="1">
              <a:lnSpc>
                <a:spcPct val="100000"/>
              </a:lnSpc>
              <a:spcBef>
                <a:spcPts val="0"/>
              </a:spcBef>
              <a:spcAft>
                <a:spcPts val="0"/>
              </a:spcAft>
              <a:buClrTx/>
              <a:buSzTx/>
              <a:buFontTx/>
              <a:buChar char="-"/>
              <a:tabLst/>
              <a:defRPr/>
            </a:pPr>
            <a:r>
              <a:rPr lang="de-DE" sz="1000" b="0" i="0" u="sng" kern="1200" baseline="0">
                <a:solidFill>
                  <a:schemeClr val="tx1"/>
                </a:solidFill>
                <a:effectLst/>
                <a:latin typeface="+mn-lt"/>
                <a:ea typeface="+mn-ea"/>
                <a:cs typeface="+mn-cs"/>
                <a:sym typeface="Wingdings" panose="05000000000000000000" pitchFamily="2" charset="2"/>
              </a:rPr>
              <a:t>Hair Care</a:t>
            </a:r>
            <a:r>
              <a:rPr lang="de-DE" sz="1000" b="0" i="0" u="none" kern="1200" baseline="0">
                <a:solidFill>
                  <a:schemeClr val="tx1"/>
                </a:solidFill>
                <a:effectLst/>
                <a:latin typeface="+mn-lt"/>
                <a:ea typeface="+mn-ea"/>
                <a:cs typeface="+mn-cs"/>
                <a:sym typeface="Wingdings" panose="05000000000000000000" pitchFamily="2" charset="2"/>
              </a:rPr>
              <a:t>: </a:t>
            </a:r>
            <a:r>
              <a:rPr lang="en-US" sz="1000" b="0" i="0" kern="1200">
                <a:solidFill>
                  <a:schemeClr val="tx1"/>
                </a:solidFill>
                <a:effectLst/>
                <a:latin typeface="+mn-lt"/>
                <a:ea typeface="+mn-ea"/>
                <a:cs typeface="+mn-cs"/>
              </a:rPr>
              <a:t>Anti-hair loss, hair root regeneration, increased scalp blood circulation, remedy for dry and thin hair, improvement of general hair condition </a:t>
            </a:r>
          </a:p>
          <a:p>
            <a:pPr marL="717550" marR="0" lvl="3" indent="-180975" algn="l" defTabSz="914400" rtl="0" eaLnBrk="1" fontAlgn="auto" latinLnBrk="0" hangingPunct="1">
              <a:lnSpc>
                <a:spcPct val="100000"/>
              </a:lnSpc>
              <a:spcBef>
                <a:spcPts val="0"/>
              </a:spcBef>
              <a:spcAft>
                <a:spcPts val="0"/>
              </a:spcAft>
              <a:buClrTx/>
              <a:buSzTx/>
              <a:buFontTx/>
              <a:buChar char="-"/>
              <a:tabLst/>
              <a:defRPr/>
            </a:pPr>
            <a:r>
              <a:rPr lang="en-US" sz="1000" b="0" i="0" u="sng" kern="1200" baseline="0">
                <a:solidFill>
                  <a:schemeClr val="tx1"/>
                </a:solidFill>
                <a:effectLst/>
                <a:latin typeface="+mn-lt"/>
                <a:ea typeface="+mn-ea"/>
                <a:cs typeface="+mn-cs"/>
                <a:sym typeface="Wingdings" panose="05000000000000000000" pitchFamily="2" charset="2"/>
              </a:rPr>
              <a:t>Skin Care:</a:t>
            </a:r>
            <a:r>
              <a:rPr lang="en-US" sz="1000" b="0" i="0" u="none" kern="1200" baseline="0">
                <a:solidFill>
                  <a:schemeClr val="tx1"/>
                </a:solidFill>
                <a:effectLst/>
                <a:latin typeface="+mn-lt"/>
                <a:ea typeface="+mn-ea"/>
                <a:cs typeface="+mn-cs"/>
                <a:sym typeface="Wingdings" panose="05000000000000000000" pitchFamily="2" charset="2"/>
              </a:rPr>
              <a:t> </a:t>
            </a:r>
            <a:r>
              <a:rPr lang="en-US" sz="1000" b="0" i="0" kern="1200">
                <a:solidFill>
                  <a:schemeClr val="tx1"/>
                </a:solidFill>
                <a:effectLst/>
                <a:latin typeface="+mn-lt"/>
                <a:ea typeface="+mn-ea"/>
                <a:cs typeface="+mn-cs"/>
              </a:rPr>
              <a:t>purifying, anti-inflammation, encouraging skin healing, overall skin health and radiance</a:t>
            </a:r>
          </a:p>
          <a:p>
            <a:pPr marL="536575" marR="0" lvl="3" indent="0" algn="l" defTabSz="914400" rtl="0" eaLnBrk="1" fontAlgn="auto" latinLnBrk="0" hangingPunct="1">
              <a:lnSpc>
                <a:spcPct val="100000"/>
              </a:lnSpc>
              <a:spcBef>
                <a:spcPts val="0"/>
              </a:spcBef>
              <a:spcAft>
                <a:spcPts val="0"/>
              </a:spcAft>
              <a:buClrTx/>
              <a:buSzTx/>
              <a:buFontTx/>
              <a:buNone/>
              <a:tabLst/>
              <a:defRPr/>
            </a:pPr>
            <a:endParaRPr lang="en-US" sz="1000" b="0" i="0" u="none" kern="1200" baseline="0">
              <a:solidFill>
                <a:schemeClr val="tx1"/>
              </a:solidFill>
              <a:effectLst/>
              <a:latin typeface="+mn-lt"/>
              <a:ea typeface="+mn-ea"/>
              <a:cs typeface="+mn-cs"/>
              <a:sym typeface="Wingdings" panose="05000000000000000000" pitchFamily="2" charset="2"/>
            </a:endParaRPr>
          </a:p>
          <a:p>
            <a:pPr marL="536575" marR="0" lvl="3" indent="0" algn="l" defTabSz="914400" rtl="0" eaLnBrk="1" fontAlgn="auto" latinLnBrk="0" hangingPunct="1">
              <a:lnSpc>
                <a:spcPct val="100000"/>
              </a:lnSpc>
              <a:spcBef>
                <a:spcPts val="0"/>
              </a:spcBef>
              <a:spcAft>
                <a:spcPts val="0"/>
              </a:spcAft>
              <a:buClrTx/>
              <a:buSzTx/>
              <a:buFontTx/>
              <a:buNone/>
              <a:tabLst/>
              <a:defRPr/>
            </a:pPr>
            <a:endParaRPr lang="en-US" sz="1000" b="0" i="0" u="none" kern="1200" baseline="0">
              <a:solidFill>
                <a:schemeClr val="tx1"/>
              </a:solidFill>
              <a:effectLst/>
              <a:latin typeface="+mn-lt"/>
              <a:ea typeface="+mn-ea"/>
              <a:cs typeface="+mn-cs"/>
              <a:sym typeface="Wingdings" panose="05000000000000000000" pitchFamily="2" charset="2"/>
            </a:endParaRPr>
          </a:p>
          <a:p>
            <a:pPr marL="0" marR="0" lvl="3" indent="0" algn="l" defTabSz="914400" rtl="0" eaLnBrk="1" fontAlgn="auto" latinLnBrk="0" hangingPunct="1">
              <a:lnSpc>
                <a:spcPct val="100000"/>
              </a:lnSpc>
              <a:spcBef>
                <a:spcPts val="0"/>
              </a:spcBef>
              <a:spcAft>
                <a:spcPts val="0"/>
              </a:spcAft>
              <a:buClrTx/>
              <a:buSzTx/>
              <a:buFontTx/>
              <a:buNone/>
              <a:tabLst/>
              <a:defRPr/>
            </a:pPr>
            <a:r>
              <a:rPr lang="en-US" sz="1000" b="0" i="0" u="none" kern="1200" baseline="0">
                <a:solidFill>
                  <a:schemeClr val="tx1"/>
                </a:solidFill>
                <a:effectLst/>
                <a:latin typeface="+mn-lt"/>
                <a:ea typeface="+mn-ea"/>
                <a:cs typeface="+mn-cs"/>
                <a:sym typeface="Wingdings" panose="05000000000000000000" pitchFamily="2" charset="2"/>
              </a:rPr>
              <a:t>In addition, dark and intense ingredients such as </a:t>
            </a:r>
            <a:r>
              <a:rPr lang="en-US" sz="1000" b="1" i="0" u="none" kern="1200" baseline="0">
                <a:solidFill>
                  <a:schemeClr val="tx1"/>
                </a:solidFill>
                <a:effectLst/>
                <a:latin typeface="+mn-lt"/>
                <a:ea typeface="+mn-ea"/>
                <a:cs typeface="+mn-cs"/>
                <a:sym typeface="Wingdings" panose="05000000000000000000" pitchFamily="2" charset="2"/>
              </a:rPr>
              <a:t>oud</a:t>
            </a:r>
            <a:r>
              <a:rPr lang="en-US" sz="1000" b="0" i="0" u="none" kern="1200" baseline="0">
                <a:solidFill>
                  <a:schemeClr val="tx1"/>
                </a:solidFill>
                <a:effectLst/>
                <a:latin typeface="+mn-lt"/>
                <a:ea typeface="+mn-ea"/>
                <a:cs typeface="+mn-cs"/>
                <a:sym typeface="Wingdings" panose="05000000000000000000" pitchFamily="2" charset="2"/>
              </a:rPr>
              <a:t> or </a:t>
            </a:r>
            <a:r>
              <a:rPr lang="en-US" sz="1000" b="1" i="0" u="none" kern="1200" baseline="0">
                <a:solidFill>
                  <a:schemeClr val="tx1"/>
                </a:solidFill>
                <a:effectLst/>
                <a:latin typeface="+mn-lt"/>
                <a:ea typeface="+mn-ea"/>
                <a:cs typeface="+mn-cs"/>
                <a:sym typeface="Wingdings" panose="05000000000000000000" pitchFamily="2" charset="2"/>
              </a:rPr>
              <a:t>blackberry</a:t>
            </a:r>
            <a:r>
              <a:rPr lang="en-US" sz="1000" b="0" i="0" u="none" kern="1200" baseline="0">
                <a:solidFill>
                  <a:schemeClr val="tx1"/>
                </a:solidFill>
                <a:effectLst/>
                <a:latin typeface="+mn-lt"/>
                <a:ea typeface="+mn-ea"/>
                <a:cs typeface="+mn-cs"/>
                <a:sym typeface="Wingdings" panose="05000000000000000000" pitchFamily="2" charset="2"/>
              </a:rPr>
              <a:t>. </a:t>
            </a:r>
          </a:p>
          <a:p>
            <a:pPr marL="0" marR="0" lvl="3" indent="0" algn="l" defTabSz="914400" rtl="0" eaLnBrk="1" fontAlgn="auto" latinLnBrk="0" hangingPunct="1">
              <a:lnSpc>
                <a:spcPct val="100000"/>
              </a:lnSpc>
              <a:spcBef>
                <a:spcPts val="0"/>
              </a:spcBef>
              <a:spcAft>
                <a:spcPts val="0"/>
              </a:spcAft>
              <a:buClrTx/>
              <a:buSzTx/>
              <a:buFontTx/>
              <a:buNone/>
              <a:tabLst/>
              <a:defRPr/>
            </a:pPr>
            <a:endParaRPr lang="en-US" sz="1000" b="0" i="0" u="none"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660958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441385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012336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8564297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179506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17636037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8253628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36903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a:buNone/>
            </a:pPr>
            <a:endParaRPr lang="de-DE" sz="1200" kern="1200">
              <a:solidFill>
                <a:schemeClr val="tx1"/>
              </a:solidFill>
              <a:effectLst/>
              <a:latin typeface="+mn-lt"/>
              <a:ea typeface="+mn-ea"/>
              <a:cs typeface="+mn-cs"/>
            </a:endParaRPr>
          </a:p>
          <a:p>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5</a:t>
            </a:fld>
            <a:endParaRPr lang="de-DE"/>
          </a:p>
        </p:txBody>
      </p:sp>
    </p:spTree>
    <p:extLst>
      <p:ext uri="{BB962C8B-B14F-4D97-AF65-F5344CB8AC3E}">
        <p14:creationId xmlns:p14="http://schemas.microsoft.com/office/powerpoint/2010/main" val="7517936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a:buNone/>
            </a:pPr>
            <a:endParaRPr lang="de-DE" sz="1200" kern="1200">
              <a:solidFill>
                <a:schemeClr val="tx1"/>
              </a:solidFill>
              <a:effectLst/>
              <a:latin typeface="+mn-lt"/>
              <a:ea typeface="+mn-ea"/>
              <a:cs typeface="+mn-cs"/>
            </a:endParaRPr>
          </a:p>
          <a:p>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50</a:t>
            </a:fld>
            <a:endParaRPr lang="de-DE"/>
          </a:p>
        </p:txBody>
      </p:sp>
    </p:spTree>
    <p:extLst>
      <p:ext uri="{BB962C8B-B14F-4D97-AF65-F5344CB8AC3E}">
        <p14:creationId xmlns:p14="http://schemas.microsoft.com/office/powerpoint/2010/main" val="2219382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6</a:t>
            </a:fld>
            <a:endParaRPr lang="de-DE"/>
          </a:p>
        </p:txBody>
      </p:sp>
    </p:spTree>
    <p:extLst>
      <p:ext uri="{BB962C8B-B14F-4D97-AF65-F5344CB8AC3E}">
        <p14:creationId xmlns:p14="http://schemas.microsoft.com/office/powerpoint/2010/main" val="2092247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7</a:t>
            </a:fld>
            <a:endParaRPr lang="de-DE"/>
          </a:p>
        </p:txBody>
      </p:sp>
    </p:spTree>
    <p:extLst>
      <p:ext uri="{BB962C8B-B14F-4D97-AF65-F5344CB8AC3E}">
        <p14:creationId xmlns:p14="http://schemas.microsoft.com/office/powerpoint/2010/main" val="2452442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8</a:t>
            </a:fld>
            <a:endParaRPr lang="de-DE"/>
          </a:p>
        </p:txBody>
      </p:sp>
    </p:spTree>
    <p:extLst>
      <p:ext uri="{BB962C8B-B14F-4D97-AF65-F5344CB8AC3E}">
        <p14:creationId xmlns:p14="http://schemas.microsoft.com/office/powerpoint/2010/main" val="1759989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4003493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3 Bilder">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436510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60161E6-598C-4992-B6BF-5CF46F9471F5}"/>
              </a:ext>
            </a:extLst>
          </p:cNvPr>
          <p:cNvSpPr>
            <a:spLocks noGrp="1"/>
          </p:cNvSpPr>
          <p:nvPr>
            <p:ph type="pic" sz="quarter" idx="17"/>
          </p:nvPr>
        </p:nvSpPr>
        <p:spPr>
          <a:xfrm>
            <a:off x="0" y="4365104"/>
            <a:ext cx="5999989" cy="2492896"/>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AC2F017B-F975-4728-A53F-04FAC7A23EF3}"/>
              </a:ext>
            </a:extLst>
          </p:cNvPr>
          <p:cNvSpPr>
            <a:spLocks noGrp="1"/>
          </p:cNvSpPr>
          <p:nvPr>
            <p:ph type="pic" sz="quarter" idx="18"/>
          </p:nvPr>
        </p:nvSpPr>
        <p:spPr>
          <a:xfrm>
            <a:off x="5999989" y="4365104"/>
            <a:ext cx="6192011" cy="2492896"/>
          </a:xfrm>
          <a:solidFill>
            <a:schemeClr val="bg2"/>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ctrTitle"/>
          </p:nvPr>
        </p:nvSpPr>
        <p:spPr>
          <a:xfrm>
            <a:off x="719896" y="1989149"/>
            <a:ext cx="9937529" cy="1596789"/>
          </a:xfrm>
        </p:spPr>
        <p:txBody>
          <a:bodyPr/>
          <a:lstStyle>
            <a:lvl1pPr>
              <a:lnSpc>
                <a:spcPts val="5200"/>
              </a:lnSpc>
              <a:defRPr sz="48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19894" y="3753037"/>
            <a:ext cx="9937529" cy="562998"/>
          </a:xfrm>
        </p:spPr>
        <p:txBody>
          <a:bodyPr/>
          <a:lstStyle>
            <a:lvl1pPr marL="0" indent="0" algn="l">
              <a:lnSpc>
                <a:spcPts val="2100"/>
              </a:lnSpc>
              <a:spcAft>
                <a:spcPts val="0"/>
              </a:spcAft>
              <a:buNone/>
              <a:defRPr sz="20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992304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und 3 Bilder schmal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878400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878400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5" y="11"/>
            <a:ext cx="2447595" cy="229116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81128"/>
            <a:ext cx="2447593" cy="2276872"/>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5" y="2291163"/>
            <a:ext cx="2447595" cy="2289967"/>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0593678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und klein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6096413"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6096413"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9" y="692150"/>
            <a:ext cx="4656667" cy="37084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76"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693" indent="0">
              <a:buNone/>
              <a:defRPr/>
            </a:lvl2pPr>
          </a:lstStyle>
          <a:p>
            <a:pPr lvl="0"/>
            <a:r>
              <a:rPr lang="de-DE" dirty="0"/>
              <a:t>Bildunterschrift</a:t>
            </a:r>
          </a:p>
        </p:txBody>
      </p:sp>
    </p:spTree>
    <p:extLst>
      <p:ext uri="{BB962C8B-B14F-4D97-AF65-F5344CB8AC3E}">
        <p14:creationId xmlns:p14="http://schemas.microsoft.com/office/powerpoint/2010/main" val="17679906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und 3 Bilder schmal">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878400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878400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878400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5" y="11"/>
            <a:ext cx="2447595" cy="229116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81128"/>
            <a:ext cx="2447593" cy="2276872"/>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5" y="2291163"/>
            <a:ext cx="2447595" cy="2289967"/>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41430422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und 3 Bilder schmal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878400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878400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5" y="11"/>
            <a:ext cx="2447595" cy="229116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81128"/>
            <a:ext cx="2447593" cy="2276872"/>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5" y="2291163"/>
            <a:ext cx="2447595" cy="2289967"/>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40827800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und 2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9" y="2996952"/>
            <a:ext cx="3263684" cy="3861048"/>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13416194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und 2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9" y="3004696"/>
            <a:ext cx="3263684" cy="3861048"/>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0199011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und Bild mit Textbox">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6" y="2996952"/>
            <a:ext cx="3263685" cy="3861048"/>
          </a:xfrm>
          <a:solidFill>
            <a:schemeClr val="tx2">
              <a:lumMod val="20000"/>
              <a:lumOff val="80000"/>
            </a:schemeClr>
          </a:solidFill>
        </p:spPr>
        <p:txBody>
          <a:bodyPr lIns="180000" tIns="216000" rIns="180000" bIns="216000"/>
          <a:lstStyle>
            <a:lvl1pPr marL="180970" indent="-180970">
              <a:lnSpc>
                <a:spcPct val="100000"/>
              </a:lnSpc>
              <a:spcAft>
                <a:spcPts val="0"/>
              </a:spcAft>
              <a:defRPr sz="1051"/>
            </a:lvl1pPr>
            <a:lvl2pPr marL="358766" indent="-177796">
              <a:lnSpc>
                <a:spcPct val="100000"/>
              </a:lnSpc>
              <a:spcAft>
                <a:spcPts val="0"/>
              </a:spcAft>
              <a:defRPr sz="1051"/>
            </a:lvl2pPr>
            <a:lvl3pPr marL="539737" indent="-180970">
              <a:lnSpc>
                <a:spcPct val="100000"/>
              </a:lnSpc>
              <a:spcAft>
                <a:spcPts val="0"/>
              </a:spcAft>
              <a:defRPr sz="1051"/>
            </a:lvl3pPr>
            <a:lvl4pPr marL="717533" indent="-177796">
              <a:lnSpc>
                <a:spcPct val="100000"/>
              </a:lnSpc>
              <a:spcAft>
                <a:spcPts val="0"/>
              </a:spcAft>
              <a:defRPr sz="1051"/>
            </a:lvl4pPr>
            <a:lvl5pPr marL="898503" indent="-180970">
              <a:lnSpc>
                <a:spcPct val="100000"/>
              </a:lnSpc>
              <a:spcAft>
                <a:spcPts val="0"/>
              </a:spcAft>
              <a:defRPr sz="1051"/>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9198986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und Bild mit Textbox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6" y="2996952"/>
            <a:ext cx="3263685" cy="3861048"/>
          </a:xfrm>
          <a:solidFill>
            <a:schemeClr val="tx2">
              <a:lumMod val="20000"/>
              <a:lumOff val="80000"/>
            </a:schemeClr>
          </a:solidFill>
        </p:spPr>
        <p:txBody>
          <a:bodyPr lIns="180000" tIns="216000" rIns="180000" bIns="216000"/>
          <a:lstStyle>
            <a:lvl1pPr marL="180970" indent="-180970">
              <a:lnSpc>
                <a:spcPct val="100000"/>
              </a:lnSpc>
              <a:spcAft>
                <a:spcPts val="0"/>
              </a:spcAft>
              <a:defRPr sz="1051"/>
            </a:lvl1pPr>
            <a:lvl2pPr marL="358766" indent="-177796">
              <a:lnSpc>
                <a:spcPct val="100000"/>
              </a:lnSpc>
              <a:spcAft>
                <a:spcPts val="0"/>
              </a:spcAft>
              <a:defRPr sz="1051"/>
            </a:lvl2pPr>
            <a:lvl3pPr marL="539737" indent="-180970">
              <a:lnSpc>
                <a:spcPct val="100000"/>
              </a:lnSpc>
              <a:spcAft>
                <a:spcPts val="0"/>
              </a:spcAft>
              <a:defRPr sz="1051"/>
            </a:lvl3pPr>
            <a:lvl4pPr marL="717533" indent="-177796">
              <a:lnSpc>
                <a:spcPct val="100000"/>
              </a:lnSpc>
              <a:spcAft>
                <a:spcPts val="0"/>
              </a:spcAft>
              <a:defRPr sz="1051"/>
            </a:lvl4pPr>
            <a:lvl5pPr marL="898503" indent="-180970">
              <a:lnSpc>
                <a:spcPct val="100000"/>
              </a:lnSpc>
              <a:spcAft>
                <a:spcPts val="0"/>
              </a:spcAft>
              <a:defRPr sz="1051"/>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8637270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und 3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4" y="244536"/>
            <a:ext cx="6479591"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73" y="1412776"/>
            <a:ext cx="6479591"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74" y="1989138"/>
            <a:ext cx="6479591"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7" y="0"/>
            <a:ext cx="4751849" cy="454512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45124"/>
            <a:ext cx="2447593" cy="2312876"/>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7" y="4545124"/>
            <a:ext cx="2304255" cy="2312876"/>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9070409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und 3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74" y="244536"/>
            <a:ext cx="6479591"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74" y="1608138"/>
            <a:ext cx="6479591"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7" y="0"/>
            <a:ext cx="4751849" cy="454512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45124"/>
            <a:ext cx="2447593" cy="2312876"/>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7" y="4545124"/>
            <a:ext cx="2304255" cy="2312876"/>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11833385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und großes Bild">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44153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7" y="1412776"/>
            <a:ext cx="44153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44153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7" y="0"/>
            <a:ext cx="6816079" cy="6858000"/>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156045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und 2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9" y="2996952"/>
            <a:ext cx="3263684" cy="3861048"/>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19204201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und groß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44153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44153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7" y="0"/>
            <a:ext cx="6816079" cy="6858000"/>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7022966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und 2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4761148"/>
            <a:ext cx="10993965" cy="118880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4991877" y="1449388"/>
            <a:ext cx="7200123" cy="3095736"/>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1449388"/>
            <a:ext cx="4991877" cy="3095736"/>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5588966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el und 3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1449388"/>
            <a:ext cx="7152117" cy="450056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7152117" y="1449388"/>
            <a:ext cx="5039883" cy="2267644"/>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7152117" y="3717032"/>
            <a:ext cx="5039883" cy="2232918"/>
          </a:xfrm>
          <a:solidFill>
            <a:schemeClr val="bg2"/>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6240189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el und 4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8" y="1412776"/>
            <a:ext cx="10993965"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1" y="1989138"/>
            <a:ext cx="5183899" cy="396081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5183900" y="1989138"/>
            <a:ext cx="7008101" cy="205193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5183900" y="4041078"/>
            <a:ext cx="3504389" cy="1908883"/>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8687612" y="4041078"/>
            <a:ext cx="3504389" cy="1908883"/>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1890601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el auf Bild mit Text">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0"/>
            <a:ext cx="12192000" cy="310496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1989138"/>
            <a:ext cx="10993965" cy="863798"/>
          </a:xfrm>
        </p:spPr>
        <p:txBody>
          <a:bodyPr/>
          <a:lstStyle>
            <a:lvl1pPr>
              <a:defRPr>
                <a:solidFill>
                  <a:schemeClr val="bg1"/>
                </a:solidFill>
                <a:latin typeface="+mj-lt"/>
              </a:defRPr>
            </a:lvl1p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3356992"/>
            <a:ext cx="10993965" cy="2592958"/>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9716310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ext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5013177"/>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5013187"/>
            <a:ext cx="7440149" cy="1844823"/>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7440157" y="5013176"/>
            <a:ext cx="4751849" cy="1844824"/>
          </a:xfrm>
          <a:solidFill>
            <a:schemeClr val="bg2"/>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244536"/>
            <a:ext cx="10993965" cy="1060239"/>
          </a:xfrm>
        </p:spPr>
        <p:txBody>
          <a:bodyPr/>
          <a:lstStyle>
            <a:lvl1pPr>
              <a:defRPr>
                <a:solidFill>
                  <a:schemeClr val="bg1"/>
                </a:solidFill>
                <a:latin typeface="+mj-lt"/>
              </a:defRPr>
            </a:lvl1pPr>
          </a:lstStyle>
          <a:p>
            <a:r>
              <a:rPr lang="de-DE"/>
              <a:t>Titelmasterformat durch Klicken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75" y="1448780"/>
            <a:ext cx="5088300" cy="2268252"/>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a:xfrm>
            <a:off x="719403" y="6218065"/>
            <a:ext cx="2496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2877089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ext auf 1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244536"/>
            <a:ext cx="10993965" cy="1060239"/>
          </a:xfrm>
        </p:spPr>
        <p:txBody>
          <a:bodyPr/>
          <a:lstStyle>
            <a:lvl1pPr>
              <a:defRPr>
                <a:solidFill>
                  <a:schemeClr val="bg1"/>
                </a:solidFill>
                <a:latin typeface="+mj-lt"/>
              </a:defRPr>
            </a:lvl1pPr>
          </a:lstStyle>
          <a:p>
            <a:r>
              <a:rPr lang="de-DE"/>
              <a:t>Titelmasterformat durch Klicken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74" y="1448780"/>
            <a:ext cx="6576465" cy="1764196"/>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3">
            <a:extLst>
              <a:ext uri="{FF2B5EF4-FFF2-40B4-BE49-F238E27FC236}">
                <a16:creationId xmlns:a16="http://schemas.microsoft.com/office/drawing/2014/main" id="{2579247B-ED23-4CAA-877E-5C0BA17CACDE}"/>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6589852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4836590" y="1988840"/>
            <a:ext cx="6877049" cy="3961109"/>
          </a:xfrm>
        </p:spPr>
        <p:txBody>
          <a:bodyPr anchor="ctr"/>
          <a:lstStyle>
            <a:lvl1pPr marL="0" indent="0" algn="ctr">
              <a:buNone/>
              <a:defRPr sz="1051"/>
            </a:lvl1pPr>
          </a:lstStyle>
          <a:p>
            <a:r>
              <a:rPr lang="de-DE"/>
              <a:t>Diagramm durch Klicken auf Symbol hinzufügen</a:t>
            </a:r>
          </a:p>
        </p:txBody>
      </p:sp>
    </p:spTree>
    <p:extLst>
      <p:ext uri="{BB962C8B-B14F-4D97-AF65-F5344CB8AC3E}">
        <p14:creationId xmlns:p14="http://schemas.microsoft.com/office/powerpoint/2010/main" val="24166674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 Diagramm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719668" y="1988840"/>
            <a:ext cx="5376000" cy="3961109"/>
          </a:xfrm>
        </p:spPr>
        <p:txBody>
          <a:bodyPr anchor="ctr"/>
          <a:lstStyle>
            <a:lvl1pPr marL="0" indent="0" algn="ctr">
              <a:buNone/>
              <a:defRPr sz="1051"/>
            </a:lvl1pPr>
          </a:lstStyle>
          <a:p>
            <a:r>
              <a:rPr lang="de-DE"/>
              <a:t>Diagramm durch Klicken auf Symbol hinzufügen</a:t>
            </a:r>
          </a:p>
        </p:txBody>
      </p:sp>
      <p:sp>
        <p:nvSpPr>
          <p:cNvPr id="6" name="Diagrammplatzhalter 5">
            <a:extLst>
              <a:ext uri="{FF2B5EF4-FFF2-40B4-BE49-F238E27FC236}">
                <a16:creationId xmlns:a16="http://schemas.microsoft.com/office/drawing/2014/main" id="{A4F3AE84-DBF2-4364-A581-606256657112}"/>
              </a:ext>
            </a:extLst>
          </p:cNvPr>
          <p:cNvSpPr>
            <a:spLocks noGrp="1"/>
          </p:cNvSpPr>
          <p:nvPr>
            <p:ph type="chart" sz="quarter" idx="12"/>
          </p:nvPr>
        </p:nvSpPr>
        <p:spPr>
          <a:xfrm>
            <a:off x="6336624" y="1988840"/>
            <a:ext cx="5376000" cy="3961109"/>
          </a:xfrm>
        </p:spPr>
        <p:txBody>
          <a:bodyPr anchor="ctr"/>
          <a:lstStyle>
            <a:lvl1pPr marL="0" indent="0" algn="ctr">
              <a:buNone/>
              <a:defRPr sz="1051"/>
            </a:lvl1pPr>
          </a:lstStyle>
          <a:p>
            <a:r>
              <a:rPr lang="de-DE"/>
              <a:t>Diagramm durch Klicken auf Symbol hinzufügen</a:t>
            </a:r>
          </a:p>
        </p:txBody>
      </p:sp>
    </p:spTree>
    <p:extLst>
      <p:ext uri="{BB962C8B-B14F-4D97-AF65-F5344CB8AC3E}">
        <p14:creationId xmlns:p14="http://schemas.microsoft.com/office/powerpoint/2010/main" val="39446441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und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4836585" y="1989137"/>
            <a:ext cx="6877051" cy="3960811"/>
          </a:xfrm>
        </p:spPr>
        <p:txBody>
          <a:bodyPr anchor="ctr"/>
          <a:lstStyle>
            <a:lvl1pPr marL="0" indent="0" algn="ctr">
              <a:buNone/>
              <a:defRPr sz="1051"/>
            </a:lvl1pPr>
          </a:lstStyle>
          <a:p>
            <a:r>
              <a:rPr lang="de-DE"/>
              <a:t>Tabelle durch Klicken auf Symbol hinzufügen</a:t>
            </a:r>
          </a:p>
        </p:txBody>
      </p:sp>
    </p:spTree>
    <p:extLst>
      <p:ext uri="{BB962C8B-B14F-4D97-AF65-F5344CB8AC3E}">
        <p14:creationId xmlns:p14="http://schemas.microsoft.com/office/powerpoint/2010/main" val="1474060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und 2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9" y="3004696"/>
            <a:ext cx="3263684" cy="3861048"/>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431602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große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719665" y="1989137"/>
            <a:ext cx="10993968" cy="3960811"/>
          </a:xfrm>
        </p:spPr>
        <p:txBody>
          <a:bodyPr anchor="ctr"/>
          <a:lstStyle>
            <a:lvl1pPr marL="0" indent="0" algn="ctr">
              <a:buNone/>
              <a:defRPr sz="1051"/>
            </a:lvl1pPr>
          </a:lstStyle>
          <a:p>
            <a:r>
              <a:rPr lang="de-DE"/>
              <a:t>Tabelle durch Klicken auf Symbol hinzufügen</a:t>
            </a:r>
          </a:p>
        </p:txBody>
      </p:sp>
    </p:spTree>
    <p:extLst>
      <p:ext uri="{BB962C8B-B14F-4D97-AF65-F5344CB8AC3E}">
        <p14:creationId xmlns:p14="http://schemas.microsoft.com/office/powerpoint/2010/main" val="11292379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Komposition 4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10993968" cy="1060239"/>
          </a:xfrm>
        </p:spPr>
        <p:txBody>
          <a:bodyPr/>
          <a:lstStyle/>
          <a:p>
            <a:r>
              <a:rPr lang="de-DE"/>
              <a:t>Titelmasterformat durch Klicken bearbeiten</a:t>
            </a:r>
            <a:endParaRPr lang="de-DE" dirty="0"/>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27648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3462547" y="1989145"/>
            <a:ext cx="27648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6205691" y="1989145"/>
            <a:ext cx="27648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8948833" y="1990170"/>
            <a:ext cx="27648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3462723"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6205779"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8948833"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35871432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Komposition 5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913560" y="1989145"/>
            <a:ext cx="22176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5107717"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7301875" y="1989145"/>
            <a:ext cx="22176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9496033"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913052"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5106437"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7299823"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9493205"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34557840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Komposition 6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549609"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4379816"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6210023"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8040229"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9870433"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551992"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4384317"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6216643"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8048968"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9881296"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37898055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Komposition 7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287607"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3855811"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5424015"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6992219"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8560423"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4" name="Bildplatzhalter 9">
            <a:extLst>
              <a:ext uri="{FF2B5EF4-FFF2-40B4-BE49-F238E27FC236}">
                <a16:creationId xmlns:a16="http://schemas.microsoft.com/office/drawing/2014/main" id="{9696CEE3-940D-4260-92EA-1C3B92082215}"/>
              </a:ext>
            </a:extLst>
          </p:cNvPr>
          <p:cNvSpPr>
            <a:spLocks noGrp="1"/>
          </p:cNvSpPr>
          <p:nvPr>
            <p:ph type="pic" sz="quarter" idx="19"/>
          </p:nvPr>
        </p:nvSpPr>
        <p:spPr>
          <a:xfrm>
            <a:off x="10128624"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287607"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3855811"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5424015"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6992219"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8560423"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8" name="Textplatzhalter 6">
            <a:extLst>
              <a:ext uri="{FF2B5EF4-FFF2-40B4-BE49-F238E27FC236}">
                <a16:creationId xmlns:a16="http://schemas.microsoft.com/office/drawing/2014/main" id="{1FA65075-40AA-4138-B68B-69B80638DDFC}"/>
              </a:ext>
            </a:extLst>
          </p:cNvPr>
          <p:cNvSpPr>
            <a:spLocks noGrp="1"/>
          </p:cNvSpPr>
          <p:nvPr>
            <p:ph type="body" sz="quarter" idx="25"/>
          </p:nvPr>
        </p:nvSpPr>
        <p:spPr>
          <a:xfrm>
            <a:off x="10128624"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40711973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hasCustomPrompt="1"/>
          </p:nvPr>
        </p:nvSpPr>
        <p:spPr bwMode="gray">
          <a:xfrm>
            <a:off x="719668" y="692151"/>
            <a:ext cx="10993965" cy="1872754"/>
          </a:xfrm>
        </p:spPr>
        <p:txBody>
          <a:bodyPr/>
          <a:lstStyle>
            <a:lvl1pPr>
              <a:lnSpc>
                <a:spcPts val="6800"/>
              </a:lnSpc>
              <a:defRPr sz="6000">
                <a:solidFill>
                  <a:schemeClr val="bg1"/>
                </a:solidFill>
                <a:latin typeface="+mn-lt"/>
              </a:defRPr>
            </a:lvl1pPr>
          </a:lstStyle>
          <a:p>
            <a:r>
              <a:rPr lang="de-DE" dirty="0"/>
              <a:t>Titelmasterformat bearbeiten</a:t>
            </a:r>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bwMode="gray">
          <a:xfrm>
            <a:off x="719668" y="2708920"/>
            <a:ext cx="6096000" cy="3241030"/>
          </a:xfrm>
        </p:spPr>
        <p:txBody>
          <a:bodyPr/>
          <a:lstStyle>
            <a:lvl1pPr>
              <a:lnSpc>
                <a:spcPct val="100000"/>
              </a:lnSpc>
              <a:spcAft>
                <a:spcPts val="0"/>
              </a:spcAft>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3">
            <a:extLst>
              <a:ext uri="{FF2B5EF4-FFF2-40B4-BE49-F238E27FC236}">
                <a16:creationId xmlns:a16="http://schemas.microsoft.com/office/drawing/2014/main" id="{3B6DEF69-5CE3-4FD4-8E31-D506B55B51F3}"/>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3468516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mit Fläche)">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4549" y="3"/>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6" name="Textplatzhalter 6">
            <a:extLst>
              <a:ext uri="{FF2B5EF4-FFF2-40B4-BE49-F238E27FC236}">
                <a16:creationId xmlns:a16="http://schemas.microsoft.com/office/drawing/2014/main" id="{6B4B1D7B-8E1D-4C52-A55F-5D5D391B7755}"/>
              </a:ext>
            </a:extLst>
          </p:cNvPr>
          <p:cNvSpPr>
            <a:spLocks noGrp="1"/>
          </p:cNvSpPr>
          <p:nvPr>
            <p:ph type="body" sz="quarter" idx="17"/>
          </p:nvPr>
        </p:nvSpPr>
        <p:spPr bwMode="gray">
          <a:xfrm>
            <a:off x="0" y="620688"/>
            <a:ext cx="7152117" cy="4824536"/>
          </a:xfrm>
          <a:solidFill>
            <a:schemeClr val="bg1">
              <a:alpha val="80000"/>
            </a:schemeClr>
          </a:solidFill>
        </p:spPr>
        <p:txBody>
          <a:bodyPr lIns="540000" tIns="2088000"/>
          <a:lstStyle>
            <a:lvl1pPr marL="0" indent="0">
              <a:lnSpc>
                <a:spcPct val="100000"/>
              </a:lnSpc>
              <a:spcAft>
                <a:spcPts val="0"/>
              </a:spcAft>
              <a:buNone/>
              <a:defRPr sz="2400">
                <a:solidFill>
                  <a:schemeClr val="tx1"/>
                </a:solidFill>
              </a:defRPr>
            </a:lvl1pPr>
            <a:lvl2pPr>
              <a:lnSpc>
                <a:spcPct val="100000"/>
              </a:lnSpc>
              <a:spcAft>
                <a:spcPts val="0"/>
              </a:spcAft>
              <a:defRPr sz="2400">
                <a:solidFill>
                  <a:schemeClr val="tx1"/>
                </a:solidFill>
              </a:defRPr>
            </a:lvl2pPr>
            <a:lvl3pPr>
              <a:lnSpc>
                <a:spcPct val="100000"/>
              </a:lnSpc>
              <a:spcAft>
                <a:spcPts val="0"/>
              </a:spcAft>
              <a:defRPr sz="2400">
                <a:solidFill>
                  <a:schemeClr val="tx1"/>
                </a:solidFill>
              </a:defRPr>
            </a:lvl3pPr>
            <a:lvl4pPr>
              <a:lnSpc>
                <a:spcPct val="100000"/>
              </a:lnSpc>
              <a:spcAft>
                <a:spcPts val="0"/>
              </a:spcAft>
              <a:defRPr sz="2400">
                <a:solidFill>
                  <a:schemeClr val="tx1"/>
                </a:solidFill>
              </a:defRPr>
            </a:lvl4pPr>
            <a:lvl5pPr>
              <a:lnSpc>
                <a:spcPct val="100000"/>
              </a:lnSpc>
              <a:spcAft>
                <a:spcPts val="0"/>
              </a:spcAft>
              <a:defRPr sz="2400">
                <a:solidFill>
                  <a:schemeClr val="tx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hasCustomPrompt="1"/>
          </p:nvPr>
        </p:nvSpPr>
        <p:spPr bwMode="gray">
          <a:xfrm>
            <a:off x="719671" y="692151"/>
            <a:ext cx="6336439" cy="1872754"/>
          </a:xfrm>
        </p:spPr>
        <p:txBody>
          <a:bodyPr/>
          <a:lstStyle>
            <a:lvl1pPr>
              <a:lnSpc>
                <a:spcPts val="6800"/>
              </a:lnSpc>
              <a:defRPr sz="6000">
                <a:solidFill>
                  <a:schemeClr val="accent1"/>
                </a:solidFill>
                <a:latin typeface="+mn-lt"/>
              </a:defRPr>
            </a:lvl1pPr>
          </a:lstStyle>
          <a:p>
            <a:r>
              <a:rPr lang="de-DE" dirty="0"/>
              <a:t>Titelmasterformat</a:t>
            </a:r>
          </a:p>
        </p:txBody>
      </p:sp>
      <p:sp>
        <p:nvSpPr>
          <p:cNvPr id="7" name="Textplatzhalter 3">
            <a:extLst>
              <a:ext uri="{FF2B5EF4-FFF2-40B4-BE49-F238E27FC236}">
                <a16:creationId xmlns:a16="http://schemas.microsoft.com/office/drawing/2014/main" id="{7CF46E90-74E8-4DEF-A84F-96E4FB4C29EA}"/>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8344637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7152117"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hasCustomPrompt="1"/>
          </p:nvPr>
        </p:nvSpPr>
        <p:spPr bwMode="gray">
          <a:xfrm>
            <a:off x="719669" y="692151"/>
            <a:ext cx="6096000" cy="1872754"/>
          </a:xfrm>
        </p:spPr>
        <p:txBody>
          <a:bodyPr/>
          <a:lstStyle>
            <a:lvl1pPr>
              <a:lnSpc>
                <a:spcPts val="6800"/>
              </a:lnSpc>
              <a:defRPr sz="6000">
                <a:solidFill>
                  <a:schemeClr val="bg1"/>
                </a:solidFill>
                <a:latin typeface="+mn-lt"/>
              </a:defRPr>
            </a:lvl1pPr>
          </a:lstStyle>
          <a:p>
            <a:r>
              <a:rPr lang="de-DE" dirty="0"/>
              <a:t>Titelmasterformat</a:t>
            </a:r>
          </a:p>
        </p:txBody>
      </p:sp>
      <p:sp>
        <p:nvSpPr>
          <p:cNvPr id="8" name="Textplatzhalter 6">
            <a:extLst>
              <a:ext uri="{FF2B5EF4-FFF2-40B4-BE49-F238E27FC236}">
                <a16:creationId xmlns:a16="http://schemas.microsoft.com/office/drawing/2014/main" id="{5D54B0A5-C2E8-4E47-929D-F49CA61E80B1}"/>
              </a:ext>
            </a:extLst>
          </p:cNvPr>
          <p:cNvSpPr>
            <a:spLocks noGrp="1"/>
          </p:cNvSpPr>
          <p:nvPr>
            <p:ph type="body" sz="quarter" idx="11"/>
          </p:nvPr>
        </p:nvSpPr>
        <p:spPr bwMode="gray">
          <a:xfrm>
            <a:off x="719668" y="2708920"/>
            <a:ext cx="6096000" cy="3241030"/>
          </a:xfrm>
        </p:spPr>
        <p:txBody>
          <a:bodyPr/>
          <a:lstStyle>
            <a:lvl1pPr marL="0" indent="0">
              <a:lnSpc>
                <a:spcPct val="100000"/>
              </a:lnSpc>
              <a:spcAft>
                <a:spcPts val="0"/>
              </a:spcAft>
              <a:buNone/>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F382598C-3ADC-4AB3-AAC0-0CF4D2974D38}"/>
              </a:ext>
            </a:extLst>
          </p:cNvPr>
          <p:cNvSpPr>
            <a:spLocks noGrp="1"/>
          </p:cNvSpPr>
          <p:nvPr>
            <p:ph type="pic" sz="quarter" idx="17"/>
          </p:nvPr>
        </p:nvSpPr>
        <p:spPr bwMode="gray">
          <a:xfrm>
            <a:off x="7152117" y="-1"/>
            <a:ext cx="5039883" cy="238488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A3AC0F6-00A1-4B9A-8A26-5D93BE47272B}"/>
              </a:ext>
            </a:extLst>
          </p:cNvPr>
          <p:cNvSpPr>
            <a:spLocks noGrp="1"/>
          </p:cNvSpPr>
          <p:nvPr>
            <p:ph type="pic" sz="quarter" idx="18"/>
          </p:nvPr>
        </p:nvSpPr>
        <p:spPr bwMode="gray">
          <a:xfrm>
            <a:off x="7152117" y="2384884"/>
            <a:ext cx="5039883" cy="4473116"/>
          </a:xfrm>
          <a:solidFill>
            <a:schemeClr val="bg2"/>
          </a:solidFill>
        </p:spPr>
        <p:txBody>
          <a:bodyPr anchor="ctr"/>
          <a:lstStyle>
            <a:lvl1pPr marL="0" indent="0" algn="ctr">
              <a:buNone/>
              <a:defRPr sz="1051"/>
            </a:lvl1pPr>
          </a:lstStyle>
          <a:p>
            <a:r>
              <a:rPr lang="de-DE"/>
              <a:t>Bild durch Klicken auf Symbol hinzufügen</a:t>
            </a:r>
          </a:p>
        </p:txBody>
      </p:sp>
      <p:sp>
        <p:nvSpPr>
          <p:cNvPr id="13" name="Textplatzhalter 3">
            <a:extLst>
              <a:ext uri="{FF2B5EF4-FFF2-40B4-BE49-F238E27FC236}">
                <a16:creationId xmlns:a16="http://schemas.microsoft.com/office/drawing/2014/main" id="{DAC013AC-1393-469C-9592-45BDF83830DD}"/>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7420938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1">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816A63A-D278-47D3-9CE8-883FE9233C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3743324"/>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5445224"/>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8" name="Grafik 7">
            <a:extLst>
              <a:ext uri="{FF2B5EF4-FFF2-40B4-BE49-F238E27FC236}">
                <a16:creationId xmlns:a16="http://schemas.microsoft.com/office/drawing/2014/main" id="{009119B1-DAFF-4B78-92C8-B0FC3C18CC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17752428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2">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D3B5B4-FD13-4948-9E9B-ABE486D22B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9408" y="6216607"/>
            <a:ext cx="2496013" cy="282258"/>
          </a:xfrm>
          <a:prstGeom prst="rect">
            <a:avLst/>
          </a:prstGeom>
        </p:spPr>
      </p:pic>
    </p:spTree>
    <p:extLst>
      <p:ext uri="{BB962C8B-B14F-4D97-AF65-F5344CB8AC3E}">
        <p14:creationId xmlns:p14="http://schemas.microsoft.com/office/powerpoint/2010/main" val="1076491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und Bild mit Textbox">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6" y="2996952"/>
            <a:ext cx="3263685" cy="3861048"/>
          </a:xfrm>
          <a:solidFill>
            <a:schemeClr val="tx2">
              <a:lumMod val="20000"/>
              <a:lumOff val="80000"/>
            </a:schemeClr>
          </a:solidFill>
        </p:spPr>
        <p:txBody>
          <a:bodyPr lIns="180000" tIns="216000" rIns="180000" bIns="216000"/>
          <a:lstStyle>
            <a:lvl1pPr marL="180970" indent="-180970">
              <a:lnSpc>
                <a:spcPct val="100000"/>
              </a:lnSpc>
              <a:spcAft>
                <a:spcPts val="0"/>
              </a:spcAft>
              <a:defRPr sz="1051"/>
            </a:lvl1pPr>
            <a:lvl2pPr marL="358766" indent="-177796">
              <a:lnSpc>
                <a:spcPct val="100000"/>
              </a:lnSpc>
              <a:spcAft>
                <a:spcPts val="0"/>
              </a:spcAft>
              <a:defRPr sz="1051"/>
            </a:lvl2pPr>
            <a:lvl3pPr marL="539737" indent="-180970">
              <a:lnSpc>
                <a:spcPct val="100000"/>
              </a:lnSpc>
              <a:spcAft>
                <a:spcPts val="0"/>
              </a:spcAft>
              <a:defRPr sz="1051"/>
            </a:lvl3pPr>
            <a:lvl4pPr marL="717533" indent="-177796">
              <a:lnSpc>
                <a:spcPct val="100000"/>
              </a:lnSpc>
              <a:spcAft>
                <a:spcPts val="0"/>
              </a:spcAft>
              <a:defRPr sz="1051"/>
            </a:lvl4pPr>
            <a:lvl5pPr marL="898503" indent="-180970">
              <a:lnSpc>
                <a:spcPct val="100000"/>
              </a:lnSpc>
              <a:spcAft>
                <a:spcPts val="0"/>
              </a:spcAft>
              <a:defRPr sz="1051"/>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2634875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3">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1781EA0-21A1-49BE-8272-4885E26BC0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9408" y="6216607"/>
            <a:ext cx="2496013" cy="282258"/>
          </a:xfrm>
          <a:prstGeom prst="rect">
            <a:avLst/>
          </a:prstGeom>
        </p:spPr>
      </p:pic>
    </p:spTree>
    <p:extLst>
      <p:ext uri="{BB962C8B-B14F-4D97-AF65-F5344CB8AC3E}">
        <p14:creationId xmlns:p14="http://schemas.microsoft.com/office/powerpoint/2010/main" val="12480192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4 auf Bild">
    <p:spTree>
      <p:nvGrpSpPr>
        <p:cNvPr id="1" name=""/>
        <p:cNvGrpSpPr/>
        <p:nvPr/>
      </p:nvGrpSpPr>
      <p:grpSpPr>
        <a:xfrm>
          <a:off x="0" y="0"/>
          <a:ext cx="0" cy="0"/>
          <a:chOff x="0" y="0"/>
          <a:chExt cx="0" cy="0"/>
        </a:xfrm>
      </p:grpSpPr>
      <p:sp>
        <p:nvSpPr>
          <p:cNvPr id="21" name="Bildplatzhalter 9">
            <a:extLst>
              <a:ext uri="{FF2B5EF4-FFF2-40B4-BE49-F238E27FC236}">
                <a16:creationId xmlns:a16="http://schemas.microsoft.com/office/drawing/2014/main" id="{15E77D4D-E42D-483A-942C-0A123D2C5FC0}"/>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8" name="Textplatzhalter 3">
            <a:extLst>
              <a:ext uri="{FF2B5EF4-FFF2-40B4-BE49-F238E27FC236}">
                <a16:creationId xmlns:a16="http://schemas.microsoft.com/office/drawing/2014/main" id="{E73DA585-92D0-438B-A0AC-11F8568B7116}"/>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8416310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rennerfolie Aromen">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5" name="Freeform 5">
            <a:extLst>
              <a:ext uri="{FF2B5EF4-FFF2-40B4-BE49-F238E27FC236}">
                <a16:creationId xmlns:a16="http://schemas.microsoft.com/office/drawing/2014/main" id="{D1439105-75CF-4C47-A51F-545CAB3D4E4A}"/>
              </a:ext>
            </a:extLst>
          </p:cNvPr>
          <p:cNvSpPr>
            <a:spLocks noEditPoints="1"/>
          </p:cNvSpPr>
          <p:nvPr userDrawn="1"/>
        </p:nvSpPr>
        <p:spPr bwMode="auto">
          <a:xfrm rot="21162059">
            <a:off x="3224806" y="729028"/>
            <a:ext cx="5699353" cy="4736061"/>
          </a:xfrm>
          <a:custGeom>
            <a:avLst/>
            <a:gdLst>
              <a:gd name="T0" fmla="*/ 3305 w 4535"/>
              <a:gd name="T1" fmla="*/ 5022 h 5022"/>
              <a:gd name="T2" fmla="*/ 1171 w 4535"/>
              <a:gd name="T3" fmla="*/ 5022 h 5022"/>
              <a:gd name="T4" fmla="*/ 606 w 4535"/>
              <a:gd name="T5" fmla="*/ 4575 h 5022"/>
              <a:gd name="T6" fmla="*/ 199 w 4535"/>
              <a:gd name="T7" fmla="*/ 2838 h 5022"/>
              <a:gd name="T8" fmla="*/ 224 w 4535"/>
              <a:gd name="T9" fmla="*/ 2726 h 5022"/>
              <a:gd name="T10" fmla="*/ 328 w 4535"/>
              <a:gd name="T11" fmla="*/ 2675 h 5022"/>
              <a:gd name="T12" fmla="*/ 4147 w 4535"/>
              <a:gd name="T13" fmla="*/ 2675 h 5022"/>
              <a:gd name="T14" fmla="*/ 4251 w 4535"/>
              <a:gd name="T15" fmla="*/ 2726 h 5022"/>
              <a:gd name="T16" fmla="*/ 4276 w 4535"/>
              <a:gd name="T17" fmla="*/ 2838 h 5022"/>
              <a:gd name="T18" fmla="*/ 3870 w 4535"/>
              <a:gd name="T19" fmla="*/ 4575 h 5022"/>
              <a:gd name="T20" fmla="*/ 3305 w 4535"/>
              <a:gd name="T21" fmla="*/ 5022 h 5022"/>
              <a:gd name="T22" fmla="*/ 496 w 4535"/>
              <a:gd name="T23" fmla="*/ 2941 h 5022"/>
              <a:gd name="T24" fmla="*/ 864 w 4535"/>
              <a:gd name="T25" fmla="*/ 4514 h 5022"/>
              <a:gd name="T26" fmla="*/ 1171 w 4535"/>
              <a:gd name="T27" fmla="*/ 4756 h 5022"/>
              <a:gd name="T28" fmla="*/ 3305 w 4535"/>
              <a:gd name="T29" fmla="*/ 4756 h 5022"/>
              <a:gd name="T30" fmla="*/ 3611 w 4535"/>
              <a:gd name="T31" fmla="*/ 4514 h 5022"/>
              <a:gd name="T32" fmla="*/ 3979 w 4535"/>
              <a:gd name="T33" fmla="*/ 2941 h 5022"/>
              <a:gd name="T34" fmla="*/ 496 w 4535"/>
              <a:gd name="T35" fmla="*/ 2941 h 5022"/>
              <a:gd name="T36" fmla="*/ 1273 w 4535"/>
              <a:gd name="T37" fmla="*/ 4429 h 5022"/>
              <a:gd name="T38" fmla="*/ 1143 w 4535"/>
              <a:gd name="T39" fmla="*/ 4321 h 5022"/>
              <a:gd name="T40" fmla="*/ 968 w 4535"/>
              <a:gd name="T41" fmla="*/ 3402 h 5022"/>
              <a:gd name="T42" fmla="*/ 1073 w 4535"/>
              <a:gd name="T43" fmla="*/ 3247 h 5022"/>
              <a:gd name="T44" fmla="*/ 1229 w 4535"/>
              <a:gd name="T45" fmla="*/ 3352 h 5022"/>
              <a:gd name="T46" fmla="*/ 1403 w 4535"/>
              <a:gd name="T47" fmla="*/ 4272 h 5022"/>
              <a:gd name="T48" fmla="*/ 1298 w 4535"/>
              <a:gd name="T49" fmla="*/ 4427 h 5022"/>
              <a:gd name="T50" fmla="*/ 1273 w 4535"/>
              <a:gd name="T51" fmla="*/ 4429 h 5022"/>
              <a:gd name="T52" fmla="*/ 4273 w 4535"/>
              <a:gd name="T53" fmla="*/ 2505 h 5022"/>
              <a:gd name="T54" fmla="*/ 4210 w 4535"/>
              <a:gd name="T55" fmla="*/ 2489 h 5022"/>
              <a:gd name="T56" fmla="*/ 4156 w 4535"/>
              <a:gd name="T57" fmla="*/ 2310 h 5022"/>
              <a:gd name="T58" fmla="*/ 4270 w 4535"/>
              <a:gd name="T59" fmla="*/ 1854 h 5022"/>
              <a:gd name="T60" fmla="*/ 3311 w 4535"/>
              <a:gd name="T61" fmla="*/ 892 h 5022"/>
              <a:gd name="T62" fmla="*/ 3274 w 4535"/>
              <a:gd name="T63" fmla="*/ 894 h 5022"/>
              <a:gd name="T64" fmla="*/ 2903 w 4535"/>
              <a:gd name="T65" fmla="*/ 973 h 5022"/>
              <a:gd name="T66" fmla="*/ 2729 w 4535"/>
              <a:gd name="T67" fmla="*/ 901 h 5022"/>
              <a:gd name="T68" fmla="*/ 2801 w 4535"/>
              <a:gd name="T69" fmla="*/ 727 h 5022"/>
              <a:gd name="T70" fmla="*/ 3089 w 4535"/>
              <a:gd name="T71" fmla="*/ 645 h 5022"/>
              <a:gd name="T72" fmla="*/ 2496 w 4535"/>
              <a:gd name="T73" fmla="*/ 266 h 5022"/>
              <a:gd name="T74" fmla="*/ 1845 w 4535"/>
              <a:gd name="T75" fmla="*/ 913 h 5022"/>
              <a:gd name="T76" fmla="*/ 1851 w 4535"/>
              <a:gd name="T77" fmla="*/ 1003 h 5022"/>
              <a:gd name="T78" fmla="*/ 2346 w 4535"/>
              <a:gd name="T79" fmla="*/ 1544 h 5022"/>
              <a:gd name="T80" fmla="*/ 2281 w 4535"/>
              <a:gd name="T81" fmla="*/ 1720 h 5022"/>
              <a:gd name="T82" fmla="*/ 2105 w 4535"/>
              <a:gd name="T83" fmla="*/ 1655 h 5022"/>
              <a:gd name="T84" fmla="*/ 1665 w 4535"/>
              <a:gd name="T85" fmla="*/ 1204 h 5022"/>
              <a:gd name="T86" fmla="*/ 1227 w 4535"/>
              <a:gd name="T87" fmla="*/ 1101 h 5022"/>
              <a:gd name="T88" fmla="*/ 266 w 4535"/>
              <a:gd name="T89" fmla="*/ 2062 h 5022"/>
              <a:gd name="T90" fmla="*/ 297 w 4535"/>
              <a:gd name="T91" fmla="*/ 2307 h 5022"/>
              <a:gd name="T92" fmla="*/ 203 w 4535"/>
              <a:gd name="T93" fmla="*/ 2470 h 5022"/>
              <a:gd name="T94" fmla="*/ 40 w 4535"/>
              <a:gd name="T95" fmla="*/ 2375 h 5022"/>
              <a:gd name="T96" fmla="*/ 0 w 4535"/>
              <a:gd name="T97" fmla="*/ 2062 h 5022"/>
              <a:gd name="T98" fmla="*/ 1227 w 4535"/>
              <a:gd name="T99" fmla="*/ 836 h 5022"/>
              <a:gd name="T100" fmla="*/ 1580 w 4535"/>
              <a:gd name="T101" fmla="*/ 887 h 5022"/>
              <a:gd name="T102" fmla="*/ 2496 w 4535"/>
              <a:gd name="T103" fmla="*/ 0 h 5022"/>
              <a:gd name="T104" fmla="*/ 3367 w 4535"/>
              <a:gd name="T105" fmla="*/ 628 h 5022"/>
              <a:gd name="T106" fmla="*/ 4535 w 4535"/>
              <a:gd name="T107" fmla="*/ 1854 h 5022"/>
              <a:gd name="T108" fmla="*/ 4390 w 4535"/>
              <a:gd name="T109" fmla="*/ 2435 h 5022"/>
              <a:gd name="T110" fmla="*/ 4273 w 4535"/>
              <a:gd name="T111" fmla="*/ 2505 h 5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5" h="5022">
                <a:moveTo>
                  <a:pt x="3305" y="5022"/>
                </a:moveTo>
                <a:cubicBezTo>
                  <a:pt x="1171" y="5022"/>
                  <a:pt x="1171" y="5022"/>
                  <a:pt x="1171" y="5022"/>
                </a:cubicBezTo>
                <a:cubicBezTo>
                  <a:pt x="1012" y="5022"/>
                  <a:pt x="689" y="4928"/>
                  <a:pt x="606" y="4575"/>
                </a:cubicBezTo>
                <a:cubicBezTo>
                  <a:pt x="199" y="2838"/>
                  <a:pt x="199" y="2838"/>
                  <a:pt x="199" y="2838"/>
                </a:cubicBezTo>
                <a:cubicBezTo>
                  <a:pt x="190" y="2799"/>
                  <a:pt x="199" y="2757"/>
                  <a:pt x="224" y="2726"/>
                </a:cubicBezTo>
                <a:cubicBezTo>
                  <a:pt x="249" y="2694"/>
                  <a:pt x="288" y="2675"/>
                  <a:pt x="328" y="2675"/>
                </a:cubicBezTo>
                <a:cubicBezTo>
                  <a:pt x="4147" y="2675"/>
                  <a:pt x="4147" y="2675"/>
                  <a:pt x="4147" y="2675"/>
                </a:cubicBezTo>
                <a:cubicBezTo>
                  <a:pt x="4187" y="2675"/>
                  <a:pt x="4226" y="2694"/>
                  <a:pt x="4251" y="2726"/>
                </a:cubicBezTo>
                <a:cubicBezTo>
                  <a:pt x="4276" y="2757"/>
                  <a:pt x="4285" y="2799"/>
                  <a:pt x="4276" y="2838"/>
                </a:cubicBezTo>
                <a:cubicBezTo>
                  <a:pt x="3870" y="4575"/>
                  <a:pt x="3870" y="4575"/>
                  <a:pt x="3870" y="4575"/>
                </a:cubicBezTo>
                <a:cubicBezTo>
                  <a:pt x="3786" y="4928"/>
                  <a:pt x="3464" y="5022"/>
                  <a:pt x="3305" y="5022"/>
                </a:cubicBezTo>
                <a:close/>
                <a:moveTo>
                  <a:pt x="496" y="2941"/>
                </a:moveTo>
                <a:cubicBezTo>
                  <a:pt x="864" y="4514"/>
                  <a:pt x="864" y="4514"/>
                  <a:pt x="864" y="4514"/>
                </a:cubicBezTo>
                <a:cubicBezTo>
                  <a:pt x="921" y="4753"/>
                  <a:pt x="1160" y="4756"/>
                  <a:pt x="1171" y="4756"/>
                </a:cubicBezTo>
                <a:cubicBezTo>
                  <a:pt x="3305" y="4756"/>
                  <a:pt x="3305" y="4756"/>
                  <a:pt x="3305" y="4756"/>
                </a:cubicBezTo>
                <a:cubicBezTo>
                  <a:pt x="3329" y="4756"/>
                  <a:pt x="3556" y="4745"/>
                  <a:pt x="3611" y="4514"/>
                </a:cubicBezTo>
                <a:cubicBezTo>
                  <a:pt x="3979" y="2941"/>
                  <a:pt x="3979" y="2941"/>
                  <a:pt x="3979" y="2941"/>
                </a:cubicBezTo>
                <a:lnTo>
                  <a:pt x="496" y="2941"/>
                </a:lnTo>
                <a:close/>
                <a:moveTo>
                  <a:pt x="1273" y="4429"/>
                </a:moveTo>
                <a:cubicBezTo>
                  <a:pt x="1210" y="4429"/>
                  <a:pt x="1154" y="4385"/>
                  <a:pt x="1143" y="4321"/>
                </a:cubicBezTo>
                <a:cubicBezTo>
                  <a:pt x="968" y="3402"/>
                  <a:pt x="968" y="3402"/>
                  <a:pt x="968" y="3402"/>
                </a:cubicBezTo>
                <a:cubicBezTo>
                  <a:pt x="954" y="3330"/>
                  <a:pt x="1001" y="3260"/>
                  <a:pt x="1073" y="3247"/>
                </a:cubicBezTo>
                <a:cubicBezTo>
                  <a:pt x="1144" y="3231"/>
                  <a:pt x="1215" y="3280"/>
                  <a:pt x="1229" y="3352"/>
                </a:cubicBezTo>
                <a:cubicBezTo>
                  <a:pt x="1403" y="4272"/>
                  <a:pt x="1403" y="4272"/>
                  <a:pt x="1403" y="4272"/>
                </a:cubicBezTo>
                <a:cubicBezTo>
                  <a:pt x="1417" y="4344"/>
                  <a:pt x="1370" y="4413"/>
                  <a:pt x="1298" y="4427"/>
                </a:cubicBezTo>
                <a:cubicBezTo>
                  <a:pt x="1289" y="4429"/>
                  <a:pt x="1281" y="4429"/>
                  <a:pt x="1273" y="4429"/>
                </a:cubicBezTo>
                <a:close/>
                <a:moveTo>
                  <a:pt x="4273" y="2505"/>
                </a:moveTo>
                <a:cubicBezTo>
                  <a:pt x="4252" y="2505"/>
                  <a:pt x="4230" y="2500"/>
                  <a:pt x="4210" y="2489"/>
                </a:cubicBezTo>
                <a:cubicBezTo>
                  <a:pt x="4146" y="2455"/>
                  <a:pt x="4121" y="2374"/>
                  <a:pt x="4156" y="2310"/>
                </a:cubicBezTo>
                <a:cubicBezTo>
                  <a:pt x="4231" y="2169"/>
                  <a:pt x="4270" y="2015"/>
                  <a:pt x="4270" y="1854"/>
                </a:cubicBezTo>
                <a:cubicBezTo>
                  <a:pt x="4270" y="1324"/>
                  <a:pt x="3839" y="892"/>
                  <a:pt x="3311" y="892"/>
                </a:cubicBezTo>
                <a:cubicBezTo>
                  <a:pt x="3274" y="894"/>
                  <a:pt x="3274" y="894"/>
                  <a:pt x="3274" y="894"/>
                </a:cubicBezTo>
                <a:cubicBezTo>
                  <a:pt x="3144" y="898"/>
                  <a:pt x="3019" y="924"/>
                  <a:pt x="2903" y="973"/>
                </a:cubicBezTo>
                <a:cubicBezTo>
                  <a:pt x="2835" y="1001"/>
                  <a:pt x="2757" y="969"/>
                  <a:pt x="2729" y="901"/>
                </a:cubicBezTo>
                <a:cubicBezTo>
                  <a:pt x="2701" y="833"/>
                  <a:pt x="2733" y="756"/>
                  <a:pt x="2801" y="727"/>
                </a:cubicBezTo>
                <a:cubicBezTo>
                  <a:pt x="2893" y="689"/>
                  <a:pt x="2989" y="661"/>
                  <a:pt x="3089" y="645"/>
                </a:cubicBezTo>
                <a:cubicBezTo>
                  <a:pt x="2985" y="419"/>
                  <a:pt x="2754" y="266"/>
                  <a:pt x="2496" y="266"/>
                </a:cubicBezTo>
                <a:cubicBezTo>
                  <a:pt x="2137" y="266"/>
                  <a:pt x="1845" y="556"/>
                  <a:pt x="1845" y="913"/>
                </a:cubicBezTo>
                <a:cubicBezTo>
                  <a:pt x="1845" y="943"/>
                  <a:pt x="1847" y="973"/>
                  <a:pt x="1851" y="1003"/>
                </a:cubicBezTo>
                <a:cubicBezTo>
                  <a:pt x="2068" y="1128"/>
                  <a:pt x="2242" y="1317"/>
                  <a:pt x="2346" y="1544"/>
                </a:cubicBezTo>
                <a:cubicBezTo>
                  <a:pt x="2377" y="1610"/>
                  <a:pt x="2348" y="1689"/>
                  <a:pt x="2281" y="1720"/>
                </a:cubicBezTo>
                <a:cubicBezTo>
                  <a:pt x="2215" y="1751"/>
                  <a:pt x="2136" y="1722"/>
                  <a:pt x="2105" y="1655"/>
                </a:cubicBezTo>
                <a:cubicBezTo>
                  <a:pt x="2015" y="1460"/>
                  <a:pt x="1859" y="1300"/>
                  <a:pt x="1665" y="1204"/>
                </a:cubicBezTo>
                <a:cubicBezTo>
                  <a:pt x="1523" y="1136"/>
                  <a:pt x="1376" y="1101"/>
                  <a:pt x="1227" y="1101"/>
                </a:cubicBezTo>
                <a:cubicBezTo>
                  <a:pt x="697" y="1101"/>
                  <a:pt x="266" y="1532"/>
                  <a:pt x="266" y="2062"/>
                </a:cubicBezTo>
                <a:cubicBezTo>
                  <a:pt x="266" y="2145"/>
                  <a:pt x="276" y="2228"/>
                  <a:pt x="297" y="2307"/>
                </a:cubicBezTo>
                <a:cubicBezTo>
                  <a:pt x="316" y="2378"/>
                  <a:pt x="274" y="2451"/>
                  <a:pt x="203" y="2470"/>
                </a:cubicBezTo>
                <a:cubicBezTo>
                  <a:pt x="132" y="2488"/>
                  <a:pt x="59" y="2446"/>
                  <a:pt x="40" y="2375"/>
                </a:cubicBezTo>
                <a:cubicBezTo>
                  <a:pt x="13" y="2273"/>
                  <a:pt x="0" y="2168"/>
                  <a:pt x="0" y="2062"/>
                </a:cubicBezTo>
                <a:cubicBezTo>
                  <a:pt x="0" y="1386"/>
                  <a:pt x="550" y="836"/>
                  <a:pt x="1227" y="836"/>
                </a:cubicBezTo>
                <a:cubicBezTo>
                  <a:pt x="1346" y="836"/>
                  <a:pt x="1464" y="853"/>
                  <a:pt x="1580" y="887"/>
                </a:cubicBezTo>
                <a:cubicBezTo>
                  <a:pt x="1593" y="396"/>
                  <a:pt x="1999" y="0"/>
                  <a:pt x="2496" y="0"/>
                </a:cubicBezTo>
                <a:cubicBezTo>
                  <a:pt x="2893" y="0"/>
                  <a:pt x="3245" y="259"/>
                  <a:pt x="3367" y="628"/>
                </a:cubicBezTo>
                <a:cubicBezTo>
                  <a:pt x="4016" y="657"/>
                  <a:pt x="4535" y="1196"/>
                  <a:pt x="4535" y="1854"/>
                </a:cubicBezTo>
                <a:cubicBezTo>
                  <a:pt x="4535" y="2057"/>
                  <a:pt x="4485" y="2257"/>
                  <a:pt x="4390" y="2435"/>
                </a:cubicBezTo>
                <a:cubicBezTo>
                  <a:pt x="4366" y="2480"/>
                  <a:pt x="4320" y="2505"/>
                  <a:pt x="4273" y="2505"/>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8" name="Textplatzhalter 3">
            <a:extLst>
              <a:ext uri="{FF2B5EF4-FFF2-40B4-BE49-F238E27FC236}">
                <a16:creationId xmlns:a16="http://schemas.microsoft.com/office/drawing/2014/main" id="{C77E3CA8-7D04-4A1C-8417-B6926618E465}"/>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0836218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rennerfolie Ätherische 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Freeform 5">
            <a:extLst>
              <a:ext uri="{FF2B5EF4-FFF2-40B4-BE49-F238E27FC236}">
                <a16:creationId xmlns:a16="http://schemas.microsoft.com/office/drawing/2014/main" id="{A3CF2E29-9AB1-4D74-867E-04A4980FE72E}"/>
              </a:ext>
            </a:extLst>
          </p:cNvPr>
          <p:cNvSpPr>
            <a:spLocks noEditPoints="1"/>
          </p:cNvSpPr>
          <p:nvPr userDrawn="1"/>
        </p:nvSpPr>
        <p:spPr bwMode="gray">
          <a:xfrm>
            <a:off x="6815671" y="3760788"/>
            <a:ext cx="2258484" cy="2603500"/>
          </a:xfrm>
          <a:custGeom>
            <a:avLst/>
            <a:gdLst>
              <a:gd name="T0" fmla="*/ 163 w 267"/>
              <a:gd name="T1" fmla="*/ 408 h 409"/>
              <a:gd name="T2" fmla="*/ 159 w 267"/>
              <a:gd name="T3" fmla="*/ 407 h 409"/>
              <a:gd name="T4" fmla="*/ 24 w 267"/>
              <a:gd name="T5" fmla="*/ 249 h 409"/>
              <a:gd name="T6" fmla="*/ 72 w 267"/>
              <a:gd name="T7" fmla="*/ 12 h 409"/>
              <a:gd name="T8" fmla="*/ 87 w 267"/>
              <a:gd name="T9" fmla="*/ 2 h 409"/>
              <a:gd name="T10" fmla="*/ 106 w 267"/>
              <a:gd name="T11" fmla="*/ 5 h 409"/>
              <a:gd name="T12" fmla="*/ 242 w 267"/>
              <a:gd name="T13" fmla="*/ 204 h 409"/>
              <a:gd name="T14" fmla="*/ 181 w 267"/>
              <a:gd name="T15" fmla="*/ 402 h 409"/>
              <a:gd name="T16" fmla="*/ 163 w 267"/>
              <a:gd name="T17" fmla="*/ 408 h 409"/>
              <a:gd name="T18" fmla="*/ 196 w 267"/>
              <a:gd name="T19" fmla="*/ 213 h 409"/>
              <a:gd name="T20" fmla="*/ 99 w 267"/>
              <a:gd name="T21" fmla="*/ 61 h 409"/>
              <a:gd name="T22" fmla="*/ 70 w 267"/>
              <a:gd name="T23" fmla="*/ 240 h 409"/>
              <a:gd name="T24" fmla="*/ 160 w 267"/>
              <a:gd name="T25" fmla="*/ 357 h 409"/>
              <a:gd name="T26" fmla="*/ 196 w 267"/>
              <a:gd name="T27"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7" h="409">
                <a:moveTo>
                  <a:pt x="163" y="408"/>
                </a:moveTo>
                <a:cubicBezTo>
                  <a:pt x="161" y="408"/>
                  <a:pt x="160" y="408"/>
                  <a:pt x="159" y="407"/>
                </a:cubicBezTo>
                <a:cubicBezTo>
                  <a:pt x="154" y="406"/>
                  <a:pt x="49" y="373"/>
                  <a:pt x="24" y="249"/>
                </a:cubicBezTo>
                <a:cubicBezTo>
                  <a:pt x="0" y="130"/>
                  <a:pt x="69" y="17"/>
                  <a:pt x="72" y="12"/>
                </a:cubicBezTo>
                <a:cubicBezTo>
                  <a:pt x="76" y="7"/>
                  <a:pt x="81" y="3"/>
                  <a:pt x="87" y="2"/>
                </a:cubicBezTo>
                <a:cubicBezTo>
                  <a:pt x="94" y="0"/>
                  <a:pt x="100" y="2"/>
                  <a:pt x="106" y="5"/>
                </a:cubicBezTo>
                <a:cubicBezTo>
                  <a:pt x="110" y="9"/>
                  <a:pt x="218" y="85"/>
                  <a:pt x="242" y="204"/>
                </a:cubicBezTo>
                <a:cubicBezTo>
                  <a:pt x="267" y="327"/>
                  <a:pt x="184" y="400"/>
                  <a:pt x="181" y="402"/>
                </a:cubicBezTo>
                <a:cubicBezTo>
                  <a:pt x="176" y="407"/>
                  <a:pt x="169" y="409"/>
                  <a:pt x="163" y="408"/>
                </a:cubicBezTo>
                <a:close/>
                <a:moveTo>
                  <a:pt x="196" y="213"/>
                </a:moveTo>
                <a:cubicBezTo>
                  <a:pt x="182" y="142"/>
                  <a:pt x="129" y="87"/>
                  <a:pt x="99" y="61"/>
                </a:cubicBezTo>
                <a:cubicBezTo>
                  <a:pt x="83" y="97"/>
                  <a:pt x="56" y="168"/>
                  <a:pt x="70" y="240"/>
                </a:cubicBezTo>
                <a:cubicBezTo>
                  <a:pt x="85" y="313"/>
                  <a:pt x="136" y="346"/>
                  <a:pt x="160" y="357"/>
                </a:cubicBezTo>
                <a:cubicBezTo>
                  <a:pt x="177" y="337"/>
                  <a:pt x="211" y="287"/>
                  <a:pt x="196" y="21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8" name="Freeform 6">
            <a:extLst>
              <a:ext uri="{FF2B5EF4-FFF2-40B4-BE49-F238E27FC236}">
                <a16:creationId xmlns:a16="http://schemas.microsoft.com/office/drawing/2014/main" id="{BCAD584A-9520-4373-A474-D5624475FAB7}"/>
              </a:ext>
            </a:extLst>
          </p:cNvPr>
          <p:cNvSpPr>
            <a:spLocks/>
          </p:cNvSpPr>
          <p:nvPr userDrawn="1"/>
        </p:nvSpPr>
        <p:spPr bwMode="gray">
          <a:xfrm>
            <a:off x="5096939" y="6269049"/>
            <a:ext cx="2487084" cy="592137"/>
          </a:xfrm>
          <a:custGeom>
            <a:avLst/>
            <a:gdLst>
              <a:gd name="T0" fmla="*/ 12 w 294"/>
              <a:gd name="T1" fmla="*/ 93 h 93"/>
              <a:gd name="T2" fmla="*/ 61 w 294"/>
              <a:gd name="T3" fmla="*/ 93 h 93"/>
              <a:gd name="T4" fmla="*/ 52 w 294"/>
              <a:gd name="T5" fmla="*/ 62 h 93"/>
              <a:gd name="T6" fmla="*/ 209 w 294"/>
              <a:gd name="T7" fmla="*/ 93 h 93"/>
              <a:gd name="T8" fmla="*/ 294 w 294"/>
              <a:gd name="T9" fmla="*/ 93 h 93"/>
              <a:gd name="T10" fmla="*/ 281 w 294"/>
              <a:gd name="T11" fmla="*/ 82 h 93"/>
              <a:gd name="T12" fmla="*/ 21 w 294"/>
              <a:gd name="T13" fmla="*/ 16 h 93"/>
              <a:gd name="T14" fmla="*/ 5 w 294"/>
              <a:gd name="T15" fmla="*/ 25 h 93"/>
              <a:gd name="T16" fmla="*/ 0 w 294"/>
              <a:gd name="T17" fmla="*/ 43 h 93"/>
              <a:gd name="T18" fmla="*/ 12 w 294"/>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93">
                <a:moveTo>
                  <a:pt x="12" y="93"/>
                </a:moveTo>
                <a:cubicBezTo>
                  <a:pt x="61" y="93"/>
                  <a:pt x="61" y="93"/>
                  <a:pt x="61" y="93"/>
                </a:cubicBezTo>
                <a:cubicBezTo>
                  <a:pt x="57" y="81"/>
                  <a:pt x="54" y="71"/>
                  <a:pt x="52" y="62"/>
                </a:cubicBezTo>
                <a:cubicBezTo>
                  <a:pt x="87" y="62"/>
                  <a:pt x="151" y="65"/>
                  <a:pt x="209" y="93"/>
                </a:cubicBezTo>
                <a:cubicBezTo>
                  <a:pt x="294" y="93"/>
                  <a:pt x="294" y="93"/>
                  <a:pt x="294" y="93"/>
                </a:cubicBezTo>
                <a:cubicBezTo>
                  <a:pt x="290" y="90"/>
                  <a:pt x="285" y="86"/>
                  <a:pt x="281" y="82"/>
                </a:cubicBezTo>
                <a:cubicBezTo>
                  <a:pt x="174" y="0"/>
                  <a:pt x="27" y="16"/>
                  <a:pt x="21" y="16"/>
                </a:cubicBezTo>
                <a:cubicBezTo>
                  <a:pt x="14" y="17"/>
                  <a:pt x="9" y="20"/>
                  <a:pt x="5" y="25"/>
                </a:cubicBezTo>
                <a:cubicBezTo>
                  <a:pt x="1" y="30"/>
                  <a:pt x="0" y="37"/>
                  <a:pt x="0" y="43"/>
                </a:cubicBezTo>
                <a:cubicBezTo>
                  <a:pt x="1" y="45"/>
                  <a:pt x="3" y="65"/>
                  <a:pt x="12" y="9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0" name="Freeform 7">
            <a:extLst>
              <a:ext uri="{FF2B5EF4-FFF2-40B4-BE49-F238E27FC236}">
                <a16:creationId xmlns:a16="http://schemas.microsoft.com/office/drawing/2014/main" id="{E5C20043-B6C9-45AA-95E7-DD3D2C11EFA8}"/>
              </a:ext>
            </a:extLst>
          </p:cNvPr>
          <p:cNvSpPr>
            <a:spLocks noEditPoints="1"/>
          </p:cNvSpPr>
          <p:nvPr userDrawn="1"/>
        </p:nvSpPr>
        <p:spPr bwMode="gray">
          <a:xfrm>
            <a:off x="8794751" y="3773499"/>
            <a:ext cx="3401484" cy="3087687"/>
          </a:xfrm>
          <a:custGeom>
            <a:avLst/>
            <a:gdLst>
              <a:gd name="T0" fmla="*/ 402 w 402"/>
              <a:gd name="T1" fmla="*/ 0 h 485"/>
              <a:gd name="T2" fmla="*/ 207 w 402"/>
              <a:gd name="T3" fmla="*/ 62 h 485"/>
              <a:gd name="T4" fmla="*/ 124 w 402"/>
              <a:gd name="T5" fmla="*/ 233 h 485"/>
              <a:gd name="T6" fmla="*/ 117 w 402"/>
              <a:gd name="T7" fmla="*/ 239 h 485"/>
              <a:gd name="T8" fmla="*/ 0 w 402"/>
              <a:gd name="T9" fmla="*/ 485 h 485"/>
              <a:gd name="T10" fmla="*/ 48 w 402"/>
              <a:gd name="T11" fmla="*/ 485 h 485"/>
              <a:gd name="T12" fmla="*/ 153 w 402"/>
              <a:gd name="T13" fmla="*/ 269 h 485"/>
              <a:gd name="T14" fmla="*/ 156 w 402"/>
              <a:gd name="T15" fmla="*/ 265 h 485"/>
              <a:gd name="T16" fmla="*/ 333 w 402"/>
              <a:gd name="T17" fmla="*/ 225 h 485"/>
              <a:gd name="T18" fmla="*/ 402 w 402"/>
              <a:gd name="T19" fmla="*/ 145 h 485"/>
              <a:gd name="T20" fmla="*/ 402 w 402"/>
              <a:gd name="T21" fmla="*/ 0 h 485"/>
              <a:gd name="T22" fmla="*/ 304 w 402"/>
              <a:gd name="T23" fmla="*/ 189 h 485"/>
              <a:gd name="T24" fmla="*/ 170 w 402"/>
              <a:gd name="T25" fmla="*/ 220 h 485"/>
              <a:gd name="T26" fmla="*/ 235 w 402"/>
              <a:gd name="T27" fmla="*/ 99 h 485"/>
              <a:gd name="T28" fmla="*/ 394 w 402"/>
              <a:gd name="T29" fmla="*/ 47 h 485"/>
              <a:gd name="T30" fmla="*/ 304 w 402"/>
              <a:gd name="T31" fmla="*/ 189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2" h="485">
                <a:moveTo>
                  <a:pt x="402" y="0"/>
                </a:moveTo>
                <a:cubicBezTo>
                  <a:pt x="361" y="1"/>
                  <a:pt x="275" y="9"/>
                  <a:pt x="207" y="62"/>
                </a:cubicBezTo>
                <a:cubicBezTo>
                  <a:pt x="125" y="125"/>
                  <a:pt x="122" y="208"/>
                  <a:pt x="124" y="233"/>
                </a:cubicBezTo>
                <a:cubicBezTo>
                  <a:pt x="121" y="235"/>
                  <a:pt x="119" y="237"/>
                  <a:pt x="117" y="239"/>
                </a:cubicBezTo>
                <a:cubicBezTo>
                  <a:pt x="58" y="310"/>
                  <a:pt x="18" y="394"/>
                  <a:pt x="0" y="485"/>
                </a:cubicBezTo>
                <a:cubicBezTo>
                  <a:pt x="48" y="485"/>
                  <a:pt x="48" y="485"/>
                  <a:pt x="48" y="485"/>
                </a:cubicBezTo>
                <a:cubicBezTo>
                  <a:pt x="65" y="406"/>
                  <a:pt x="101" y="331"/>
                  <a:pt x="153" y="269"/>
                </a:cubicBezTo>
                <a:cubicBezTo>
                  <a:pt x="154" y="268"/>
                  <a:pt x="155" y="266"/>
                  <a:pt x="156" y="265"/>
                </a:cubicBezTo>
                <a:cubicBezTo>
                  <a:pt x="188" y="273"/>
                  <a:pt x="260" y="281"/>
                  <a:pt x="333" y="225"/>
                </a:cubicBezTo>
                <a:cubicBezTo>
                  <a:pt x="363" y="202"/>
                  <a:pt x="385" y="173"/>
                  <a:pt x="402" y="145"/>
                </a:cubicBezTo>
                <a:lnTo>
                  <a:pt x="402" y="0"/>
                </a:lnTo>
                <a:close/>
                <a:moveTo>
                  <a:pt x="304" y="189"/>
                </a:moveTo>
                <a:cubicBezTo>
                  <a:pt x="249" y="231"/>
                  <a:pt x="195" y="226"/>
                  <a:pt x="170" y="220"/>
                </a:cubicBezTo>
                <a:cubicBezTo>
                  <a:pt x="171" y="195"/>
                  <a:pt x="180" y="142"/>
                  <a:pt x="235" y="99"/>
                </a:cubicBezTo>
                <a:cubicBezTo>
                  <a:pt x="288" y="58"/>
                  <a:pt x="357" y="49"/>
                  <a:pt x="394" y="47"/>
                </a:cubicBezTo>
                <a:cubicBezTo>
                  <a:pt x="383" y="84"/>
                  <a:pt x="357" y="147"/>
                  <a:pt x="304" y="189"/>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2" name="Freeform 9">
            <a:extLst>
              <a:ext uri="{FF2B5EF4-FFF2-40B4-BE49-F238E27FC236}">
                <a16:creationId xmlns:a16="http://schemas.microsoft.com/office/drawing/2014/main" id="{EC900FC1-BFEB-4B0E-A841-0C562579BE81}"/>
              </a:ext>
            </a:extLst>
          </p:cNvPr>
          <p:cNvSpPr>
            <a:spLocks/>
          </p:cNvSpPr>
          <p:nvPr userDrawn="1"/>
        </p:nvSpPr>
        <p:spPr bwMode="gray">
          <a:xfrm>
            <a:off x="9751487" y="6040449"/>
            <a:ext cx="2444751" cy="820737"/>
          </a:xfrm>
          <a:custGeom>
            <a:avLst/>
            <a:gdLst>
              <a:gd name="T0" fmla="*/ 54 w 289"/>
              <a:gd name="T1" fmla="*/ 129 h 129"/>
              <a:gd name="T2" fmla="*/ 150 w 289"/>
              <a:gd name="T3" fmla="*/ 60 h 129"/>
              <a:gd name="T4" fmla="*/ 289 w 289"/>
              <a:gd name="T5" fmla="*/ 63 h 129"/>
              <a:gd name="T6" fmla="*/ 289 w 289"/>
              <a:gd name="T7" fmla="*/ 15 h 129"/>
              <a:gd name="T8" fmla="*/ 137 w 289"/>
              <a:gd name="T9" fmla="*/ 15 h 129"/>
              <a:gd name="T10" fmla="*/ 0 w 289"/>
              <a:gd name="T11" fmla="*/ 129 h 129"/>
              <a:gd name="T12" fmla="*/ 54 w 289"/>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289" h="129">
                <a:moveTo>
                  <a:pt x="54" y="129"/>
                </a:moveTo>
                <a:cubicBezTo>
                  <a:pt x="70" y="104"/>
                  <a:pt x="100" y="74"/>
                  <a:pt x="150" y="60"/>
                </a:cubicBezTo>
                <a:cubicBezTo>
                  <a:pt x="199" y="46"/>
                  <a:pt x="250" y="53"/>
                  <a:pt x="289" y="63"/>
                </a:cubicBezTo>
                <a:cubicBezTo>
                  <a:pt x="289" y="15"/>
                  <a:pt x="289" y="15"/>
                  <a:pt x="289" y="15"/>
                </a:cubicBezTo>
                <a:cubicBezTo>
                  <a:pt x="246" y="5"/>
                  <a:pt x="192" y="0"/>
                  <a:pt x="137" y="15"/>
                </a:cubicBezTo>
                <a:cubicBezTo>
                  <a:pt x="55" y="38"/>
                  <a:pt x="17" y="94"/>
                  <a:pt x="0" y="129"/>
                </a:cubicBezTo>
                <a:lnTo>
                  <a:pt x="54" y="129"/>
                </a:ln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11" name="Freeform 8">
            <a:extLst>
              <a:ext uri="{FF2B5EF4-FFF2-40B4-BE49-F238E27FC236}">
                <a16:creationId xmlns:a16="http://schemas.microsoft.com/office/drawing/2014/main" id="{0A3AEF89-FD38-404F-9EC9-959E9B925C8F}"/>
              </a:ext>
            </a:extLst>
          </p:cNvPr>
          <p:cNvSpPr>
            <a:spLocks/>
          </p:cNvSpPr>
          <p:nvPr userDrawn="1"/>
        </p:nvSpPr>
        <p:spPr bwMode="gray">
          <a:xfrm>
            <a:off x="12128500" y="6816725"/>
            <a:ext cx="67733" cy="44450"/>
          </a:xfrm>
          <a:custGeom>
            <a:avLst/>
            <a:gdLst>
              <a:gd name="T0" fmla="*/ 8 w 8"/>
              <a:gd name="T1" fmla="*/ 0 h 7"/>
              <a:gd name="T2" fmla="*/ 0 w 8"/>
              <a:gd name="T3" fmla="*/ 7 h 7"/>
              <a:gd name="T4" fmla="*/ 8 w 8"/>
              <a:gd name="T5" fmla="*/ 7 h 7"/>
              <a:gd name="T6" fmla="*/ 8 w 8"/>
              <a:gd name="T7" fmla="*/ 0 h 7"/>
            </a:gdLst>
            <a:ahLst/>
            <a:cxnLst>
              <a:cxn ang="0">
                <a:pos x="T0" y="T1"/>
              </a:cxn>
              <a:cxn ang="0">
                <a:pos x="T2" y="T3"/>
              </a:cxn>
              <a:cxn ang="0">
                <a:pos x="T4" y="T5"/>
              </a:cxn>
              <a:cxn ang="0">
                <a:pos x="T6" y="T7"/>
              </a:cxn>
            </a:cxnLst>
            <a:rect l="0" t="0" r="r" b="b"/>
            <a:pathLst>
              <a:path w="8" h="7">
                <a:moveTo>
                  <a:pt x="8" y="0"/>
                </a:moveTo>
                <a:cubicBezTo>
                  <a:pt x="6" y="3"/>
                  <a:pt x="3" y="5"/>
                  <a:pt x="0" y="7"/>
                </a:cubicBezTo>
                <a:cubicBezTo>
                  <a:pt x="8" y="7"/>
                  <a:pt x="8" y="7"/>
                  <a:pt x="8" y="7"/>
                </a:cubicBezTo>
                <a:cubicBezTo>
                  <a:pt x="8" y="0"/>
                  <a:pt x="8" y="0"/>
                  <a:pt x="8" y="0"/>
                </a:cubicBezTo>
              </a:path>
            </a:pathLst>
          </a:custGeom>
          <a:solidFill>
            <a:srgbClr val="D9E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3" name="Textplatzhalter 3">
            <a:extLst>
              <a:ext uri="{FF2B5EF4-FFF2-40B4-BE49-F238E27FC236}">
                <a16:creationId xmlns:a16="http://schemas.microsoft.com/office/drawing/2014/main" id="{DB324308-CF39-406E-8827-677B0396A079}"/>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105149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rennerfolie Parfüm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grpSp>
        <p:nvGrpSpPr>
          <p:cNvPr id="20" name="Gruppieren 19">
            <a:extLst>
              <a:ext uri="{FF2B5EF4-FFF2-40B4-BE49-F238E27FC236}">
                <a16:creationId xmlns:a16="http://schemas.microsoft.com/office/drawing/2014/main" id="{A00B5ED9-06F2-47D3-B41D-46BC28DCE33F}"/>
              </a:ext>
            </a:extLst>
          </p:cNvPr>
          <p:cNvGrpSpPr/>
          <p:nvPr userDrawn="1"/>
        </p:nvGrpSpPr>
        <p:grpSpPr bwMode="gray">
          <a:xfrm rot="21083999">
            <a:off x="3902599" y="744787"/>
            <a:ext cx="4412612" cy="4731567"/>
            <a:chOff x="11604626" y="-4405313"/>
            <a:chExt cx="4381500" cy="6264276"/>
          </a:xfrm>
          <a:solidFill>
            <a:schemeClr val="bg1">
              <a:alpha val="15000"/>
            </a:schemeClr>
          </a:solidFill>
        </p:grpSpPr>
        <p:sp>
          <p:nvSpPr>
            <p:cNvPr id="21" name="Freeform 5">
              <a:extLst>
                <a:ext uri="{FF2B5EF4-FFF2-40B4-BE49-F238E27FC236}">
                  <a16:creationId xmlns:a16="http://schemas.microsoft.com/office/drawing/2014/main" id="{077B0B17-75F8-471C-943C-282B1C7FA546}"/>
                </a:ext>
              </a:extLst>
            </p:cNvPr>
            <p:cNvSpPr>
              <a:spLocks/>
            </p:cNvSpPr>
            <p:nvPr userDrawn="1"/>
          </p:nvSpPr>
          <p:spPr bwMode="gray">
            <a:xfrm>
              <a:off x="13004801" y="-4405313"/>
              <a:ext cx="1579563" cy="1428750"/>
            </a:xfrm>
            <a:custGeom>
              <a:avLst/>
              <a:gdLst>
                <a:gd name="T0" fmla="*/ 291 w 1635"/>
                <a:gd name="T1" fmla="*/ 1333 h 1479"/>
                <a:gd name="T2" fmla="*/ 454 w 1635"/>
                <a:gd name="T3" fmla="*/ 1461 h 1479"/>
                <a:gd name="T4" fmla="*/ 494 w 1635"/>
                <a:gd name="T5" fmla="*/ 1456 h 1479"/>
                <a:gd name="T6" fmla="*/ 617 w 1635"/>
                <a:gd name="T7" fmla="*/ 1253 h 1479"/>
                <a:gd name="T8" fmla="*/ 390 w 1635"/>
                <a:gd name="T9" fmla="*/ 336 h 1479"/>
                <a:gd name="T10" fmla="*/ 1245 w 1635"/>
                <a:gd name="T11" fmla="*/ 336 h 1479"/>
                <a:gd name="T12" fmla="*/ 1018 w 1635"/>
                <a:gd name="T13" fmla="*/ 1252 h 1479"/>
                <a:gd name="T14" fmla="*/ 1141 w 1635"/>
                <a:gd name="T15" fmla="*/ 1456 h 1479"/>
                <a:gd name="T16" fmla="*/ 1344 w 1635"/>
                <a:gd name="T17" fmla="*/ 1333 h 1479"/>
                <a:gd name="T18" fmla="*/ 1623 w 1635"/>
                <a:gd name="T19" fmla="*/ 208 h 1479"/>
                <a:gd name="T20" fmla="*/ 1592 w 1635"/>
                <a:gd name="T21" fmla="*/ 64 h 1479"/>
                <a:gd name="T22" fmla="*/ 1459 w 1635"/>
                <a:gd name="T23" fmla="*/ 0 h 1479"/>
                <a:gd name="T24" fmla="*/ 175 w 1635"/>
                <a:gd name="T25" fmla="*/ 0 h 1479"/>
                <a:gd name="T26" fmla="*/ 43 w 1635"/>
                <a:gd name="T27" fmla="*/ 64 h 1479"/>
                <a:gd name="T28" fmla="*/ 12 w 1635"/>
                <a:gd name="T29" fmla="*/ 208 h 1479"/>
                <a:gd name="T30" fmla="*/ 291 w 1635"/>
                <a:gd name="T31" fmla="*/ 1333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5" h="1479">
                  <a:moveTo>
                    <a:pt x="291" y="1333"/>
                  </a:moveTo>
                  <a:cubicBezTo>
                    <a:pt x="309" y="1410"/>
                    <a:pt x="378" y="1461"/>
                    <a:pt x="454" y="1461"/>
                  </a:cubicBezTo>
                  <a:cubicBezTo>
                    <a:pt x="467" y="1461"/>
                    <a:pt x="481" y="1460"/>
                    <a:pt x="494" y="1456"/>
                  </a:cubicBezTo>
                  <a:cubicBezTo>
                    <a:pt x="584" y="1434"/>
                    <a:pt x="639" y="1343"/>
                    <a:pt x="617" y="1253"/>
                  </a:cubicBezTo>
                  <a:cubicBezTo>
                    <a:pt x="390" y="336"/>
                    <a:pt x="390" y="336"/>
                    <a:pt x="390" y="336"/>
                  </a:cubicBezTo>
                  <a:cubicBezTo>
                    <a:pt x="1245" y="336"/>
                    <a:pt x="1245" y="336"/>
                    <a:pt x="1245" y="336"/>
                  </a:cubicBezTo>
                  <a:cubicBezTo>
                    <a:pt x="1018" y="1252"/>
                    <a:pt x="1018" y="1252"/>
                    <a:pt x="1018" y="1252"/>
                  </a:cubicBezTo>
                  <a:cubicBezTo>
                    <a:pt x="995" y="1343"/>
                    <a:pt x="1050" y="1434"/>
                    <a:pt x="1141" y="1456"/>
                  </a:cubicBezTo>
                  <a:cubicBezTo>
                    <a:pt x="1231" y="1479"/>
                    <a:pt x="1322" y="1423"/>
                    <a:pt x="1344" y="1333"/>
                  </a:cubicBezTo>
                  <a:cubicBezTo>
                    <a:pt x="1623" y="208"/>
                    <a:pt x="1623" y="208"/>
                    <a:pt x="1623" y="208"/>
                  </a:cubicBezTo>
                  <a:cubicBezTo>
                    <a:pt x="1635" y="158"/>
                    <a:pt x="1624" y="105"/>
                    <a:pt x="1592" y="64"/>
                  </a:cubicBezTo>
                  <a:cubicBezTo>
                    <a:pt x="1560" y="24"/>
                    <a:pt x="1511" y="0"/>
                    <a:pt x="1459" y="0"/>
                  </a:cubicBezTo>
                  <a:cubicBezTo>
                    <a:pt x="175" y="0"/>
                    <a:pt x="175" y="0"/>
                    <a:pt x="175" y="0"/>
                  </a:cubicBezTo>
                  <a:cubicBezTo>
                    <a:pt x="124" y="0"/>
                    <a:pt x="75" y="24"/>
                    <a:pt x="43" y="64"/>
                  </a:cubicBezTo>
                  <a:cubicBezTo>
                    <a:pt x="11" y="105"/>
                    <a:pt x="0" y="158"/>
                    <a:pt x="12" y="208"/>
                  </a:cubicBezTo>
                  <a:lnTo>
                    <a:pt x="291" y="1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6">
              <a:extLst>
                <a:ext uri="{FF2B5EF4-FFF2-40B4-BE49-F238E27FC236}">
                  <a16:creationId xmlns:a16="http://schemas.microsoft.com/office/drawing/2014/main" id="{77DB1912-6859-4C95-A6E4-1DEB1471F6F9}"/>
                </a:ext>
              </a:extLst>
            </p:cNvPr>
            <p:cNvSpPr>
              <a:spLocks noEditPoints="1"/>
            </p:cNvSpPr>
            <p:nvPr userDrawn="1"/>
          </p:nvSpPr>
          <p:spPr bwMode="gray">
            <a:xfrm>
              <a:off x="11604626" y="-2679700"/>
              <a:ext cx="4381500" cy="4538663"/>
            </a:xfrm>
            <a:custGeom>
              <a:avLst/>
              <a:gdLst>
                <a:gd name="T0" fmla="*/ 3193 w 4535"/>
                <a:gd name="T1" fmla="*/ 748 h 4695"/>
                <a:gd name="T2" fmla="*/ 3193 w 4535"/>
                <a:gd name="T3" fmla="*/ 168 h 4695"/>
                <a:gd name="T4" fmla="*/ 3025 w 4535"/>
                <a:gd name="T5" fmla="*/ 0 h 4695"/>
                <a:gd name="T6" fmla="*/ 1517 w 4535"/>
                <a:gd name="T7" fmla="*/ 0 h 4695"/>
                <a:gd name="T8" fmla="*/ 1348 w 4535"/>
                <a:gd name="T9" fmla="*/ 166 h 4695"/>
                <a:gd name="T10" fmla="*/ 1343 w 4535"/>
                <a:gd name="T11" fmla="*/ 750 h 4695"/>
                <a:gd name="T12" fmla="*/ 0 w 4535"/>
                <a:gd name="T13" fmla="*/ 2100 h 4695"/>
                <a:gd name="T14" fmla="*/ 1195 w 4535"/>
                <a:gd name="T15" fmla="*/ 4644 h 4695"/>
                <a:gd name="T16" fmla="*/ 1316 w 4535"/>
                <a:gd name="T17" fmla="*/ 4695 h 4695"/>
                <a:gd name="T18" fmla="*/ 3059 w 4535"/>
                <a:gd name="T19" fmla="*/ 4695 h 4695"/>
                <a:gd name="T20" fmla="*/ 3173 w 4535"/>
                <a:gd name="T21" fmla="*/ 4652 h 4695"/>
                <a:gd name="T22" fmla="*/ 4535 w 4535"/>
                <a:gd name="T23" fmla="*/ 2100 h 4695"/>
                <a:gd name="T24" fmla="*/ 3193 w 4535"/>
                <a:gd name="T25" fmla="*/ 748 h 4695"/>
                <a:gd name="T26" fmla="*/ 2992 w 4535"/>
                <a:gd name="T27" fmla="*/ 4359 h 4695"/>
                <a:gd name="T28" fmla="*/ 1390 w 4535"/>
                <a:gd name="T29" fmla="*/ 4359 h 4695"/>
                <a:gd name="T30" fmla="*/ 336 w 4535"/>
                <a:gd name="T31" fmla="*/ 2100 h 4695"/>
                <a:gd name="T32" fmla="*/ 1513 w 4535"/>
                <a:gd name="T33" fmla="*/ 1074 h 4695"/>
                <a:gd name="T34" fmla="*/ 1677 w 4535"/>
                <a:gd name="T35" fmla="*/ 908 h 4695"/>
                <a:gd name="T36" fmla="*/ 1683 w 4535"/>
                <a:gd name="T37" fmla="*/ 336 h 4695"/>
                <a:gd name="T38" fmla="*/ 2857 w 4535"/>
                <a:gd name="T39" fmla="*/ 336 h 4695"/>
                <a:gd name="T40" fmla="*/ 2857 w 4535"/>
                <a:gd name="T41" fmla="*/ 906 h 4695"/>
                <a:gd name="T42" fmla="*/ 3024 w 4535"/>
                <a:gd name="T43" fmla="*/ 1074 h 4695"/>
                <a:gd name="T44" fmla="*/ 4199 w 4535"/>
                <a:gd name="T45" fmla="*/ 2100 h 4695"/>
                <a:gd name="T46" fmla="*/ 2992 w 4535"/>
                <a:gd name="T47" fmla="*/ 4359 h 4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35" h="4695">
                  <a:moveTo>
                    <a:pt x="3193" y="748"/>
                  </a:moveTo>
                  <a:cubicBezTo>
                    <a:pt x="3193" y="168"/>
                    <a:pt x="3193" y="168"/>
                    <a:pt x="3193" y="168"/>
                  </a:cubicBezTo>
                  <a:cubicBezTo>
                    <a:pt x="3193" y="75"/>
                    <a:pt x="3118" y="0"/>
                    <a:pt x="3025" y="0"/>
                  </a:cubicBezTo>
                  <a:cubicBezTo>
                    <a:pt x="1517" y="0"/>
                    <a:pt x="1517" y="0"/>
                    <a:pt x="1517" y="0"/>
                  </a:cubicBezTo>
                  <a:cubicBezTo>
                    <a:pt x="1424" y="0"/>
                    <a:pt x="1349" y="74"/>
                    <a:pt x="1348" y="166"/>
                  </a:cubicBezTo>
                  <a:cubicBezTo>
                    <a:pt x="1343" y="750"/>
                    <a:pt x="1343" y="750"/>
                    <a:pt x="1343" y="750"/>
                  </a:cubicBezTo>
                  <a:cubicBezTo>
                    <a:pt x="803" y="814"/>
                    <a:pt x="0" y="1149"/>
                    <a:pt x="0" y="2100"/>
                  </a:cubicBezTo>
                  <a:cubicBezTo>
                    <a:pt x="0" y="3382"/>
                    <a:pt x="1146" y="4593"/>
                    <a:pt x="1195" y="4644"/>
                  </a:cubicBezTo>
                  <a:cubicBezTo>
                    <a:pt x="1227" y="4677"/>
                    <a:pt x="1271" y="4695"/>
                    <a:pt x="1316" y="4695"/>
                  </a:cubicBezTo>
                  <a:cubicBezTo>
                    <a:pt x="3059" y="4695"/>
                    <a:pt x="3059" y="4695"/>
                    <a:pt x="3059" y="4695"/>
                  </a:cubicBezTo>
                  <a:cubicBezTo>
                    <a:pt x="3101" y="4695"/>
                    <a:pt x="3142" y="4680"/>
                    <a:pt x="3173" y="4652"/>
                  </a:cubicBezTo>
                  <a:cubicBezTo>
                    <a:pt x="3228" y="4601"/>
                    <a:pt x="4535" y="3395"/>
                    <a:pt x="4535" y="2100"/>
                  </a:cubicBezTo>
                  <a:cubicBezTo>
                    <a:pt x="4535" y="1136"/>
                    <a:pt x="3734" y="806"/>
                    <a:pt x="3193" y="748"/>
                  </a:cubicBezTo>
                  <a:close/>
                  <a:moveTo>
                    <a:pt x="2992" y="4359"/>
                  </a:moveTo>
                  <a:cubicBezTo>
                    <a:pt x="1390" y="4359"/>
                    <a:pt x="1390" y="4359"/>
                    <a:pt x="1390" y="4359"/>
                  </a:cubicBezTo>
                  <a:cubicBezTo>
                    <a:pt x="1180" y="4122"/>
                    <a:pt x="336" y="3110"/>
                    <a:pt x="336" y="2100"/>
                  </a:cubicBezTo>
                  <a:cubicBezTo>
                    <a:pt x="336" y="1114"/>
                    <a:pt x="1465" y="1076"/>
                    <a:pt x="1513" y="1074"/>
                  </a:cubicBezTo>
                  <a:cubicBezTo>
                    <a:pt x="1604" y="1072"/>
                    <a:pt x="1676" y="999"/>
                    <a:pt x="1677" y="908"/>
                  </a:cubicBezTo>
                  <a:cubicBezTo>
                    <a:pt x="1683" y="336"/>
                    <a:pt x="1683" y="336"/>
                    <a:pt x="1683" y="336"/>
                  </a:cubicBezTo>
                  <a:cubicBezTo>
                    <a:pt x="2857" y="336"/>
                    <a:pt x="2857" y="336"/>
                    <a:pt x="2857" y="336"/>
                  </a:cubicBezTo>
                  <a:cubicBezTo>
                    <a:pt x="2857" y="906"/>
                    <a:pt x="2857" y="906"/>
                    <a:pt x="2857" y="906"/>
                  </a:cubicBezTo>
                  <a:cubicBezTo>
                    <a:pt x="2857" y="999"/>
                    <a:pt x="2932" y="1074"/>
                    <a:pt x="3024" y="1074"/>
                  </a:cubicBezTo>
                  <a:cubicBezTo>
                    <a:pt x="3072" y="1075"/>
                    <a:pt x="4199" y="1093"/>
                    <a:pt x="4199" y="2100"/>
                  </a:cubicBezTo>
                  <a:cubicBezTo>
                    <a:pt x="4199" y="3119"/>
                    <a:pt x="3218" y="4138"/>
                    <a:pt x="2992" y="4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7">
              <a:extLst>
                <a:ext uri="{FF2B5EF4-FFF2-40B4-BE49-F238E27FC236}">
                  <a16:creationId xmlns:a16="http://schemas.microsoft.com/office/drawing/2014/main" id="{812DF8EA-1733-448D-9F42-C901C4CE9D42}"/>
                </a:ext>
              </a:extLst>
            </p:cNvPr>
            <p:cNvSpPr>
              <a:spLocks/>
            </p:cNvSpPr>
            <p:nvPr userDrawn="1"/>
          </p:nvSpPr>
          <p:spPr bwMode="gray">
            <a:xfrm>
              <a:off x="12347576" y="-766763"/>
              <a:ext cx="781050" cy="1527175"/>
            </a:xfrm>
            <a:custGeom>
              <a:avLst/>
              <a:gdLst>
                <a:gd name="T0" fmla="*/ 336 w 808"/>
                <a:gd name="T1" fmla="*/ 168 h 1579"/>
                <a:gd name="T2" fmla="*/ 168 w 808"/>
                <a:gd name="T3" fmla="*/ 0 h 1579"/>
                <a:gd name="T4" fmla="*/ 0 w 808"/>
                <a:gd name="T5" fmla="*/ 168 h 1579"/>
                <a:gd name="T6" fmla="*/ 477 w 808"/>
                <a:gd name="T7" fmla="*/ 1504 h 1579"/>
                <a:gd name="T8" fmla="*/ 617 w 808"/>
                <a:gd name="T9" fmla="*/ 1579 h 1579"/>
                <a:gd name="T10" fmla="*/ 710 w 808"/>
                <a:gd name="T11" fmla="*/ 1551 h 1579"/>
                <a:gd name="T12" fmla="*/ 756 w 808"/>
                <a:gd name="T13" fmla="*/ 1318 h 1579"/>
                <a:gd name="T14" fmla="*/ 336 w 808"/>
                <a:gd name="T15" fmla="*/ 168 h 15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8" h="1579">
                  <a:moveTo>
                    <a:pt x="336" y="168"/>
                  </a:moveTo>
                  <a:cubicBezTo>
                    <a:pt x="336" y="75"/>
                    <a:pt x="261" y="0"/>
                    <a:pt x="168" y="0"/>
                  </a:cubicBezTo>
                  <a:cubicBezTo>
                    <a:pt x="75" y="0"/>
                    <a:pt x="0" y="75"/>
                    <a:pt x="0" y="168"/>
                  </a:cubicBezTo>
                  <a:cubicBezTo>
                    <a:pt x="0" y="681"/>
                    <a:pt x="259" y="1178"/>
                    <a:pt x="477" y="1504"/>
                  </a:cubicBezTo>
                  <a:cubicBezTo>
                    <a:pt x="509" y="1553"/>
                    <a:pt x="562" y="1579"/>
                    <a:pt x="617" y="1579"/>
                  </a:cubicBezTo>
                  <a:cubicBezTo>
                    <a:pt x="649" y="1579"/>
                    <a:pt x="681" y="1570"/>
                    <a:pt x="710" y="1551"/>
                  </a:cubicBezTo>
                  <a:cubicBezTo>
                    <a:pt x="787" y="1499"/>
                    <a:pt x="808" y="1395"/>
                    <a:pt x="756" y="1318"/>
                  </a:cubicBezTo>
                  <a:cubicBezTo>
                    <a:pt x="565" y="1030"/>
                    <a:pt x="336" y="597"/>
                    <a:pt x="336"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sp>
        <p:nvSpPr>
          <p:cNvPr id="10" name="Textplatzhalter 3">
            <a:extLst>
              <a:ext uri="{FF2B5EF4-FFF2-40B4-BE49-F238E27FC236}">
                <a16:creationId xmlns:a16="http://schemas.microsoft.com/office/drawing/2014/main" id="{2C619A84-1075-4562-A41C-2693C03E73DE}"/>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41932501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Kontakt (4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36"/>
            <a:ext cx="10993968"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1" name="Inhaltsplatzhalter 2">
            <a:extLst>
              <a:ext uri="{FF2B5EF4-FFF2-40B4-BE49-F238E27FC236}">
                <a16:creationId xmlns:a16="http://schemas.microsoft.com/office/drawing/2014/main" id="{30C08415-2ACC-48DA-8797-1F95A163938C}"/>
              </a:ext>
            </a:extLst>
          </p:cNvPr>
          <p:cNvSpPr txBox="1">
            <a:spLocks/>
          </p:cNvSpPr>
          <p:nvPr userDrawn="1"/>
        </p:nvSpPr>
        <p:spPr bwMode="gray">
          <a:xfrm>
            <a:off x="719669" y="1989425"/>
            <a:ext cx="3412067" cy="3779837"/>
          </a:xfrm>
          <a:prstGeom prst="rect">
            <a:avLst/>
          </a:prstGeom>
        </p:spPr>
        <p:txBody>
          <a:bodyPr vert="horz" lIns="0" tIns="0" rIns="0" bIns="0" rtlCol="0">
            <a:noAutofit/>
          </a:bodyPr>
          <a:lstStyle>
            <a:lvl1pPr marL="0" indent="0" algn="l" defTabSz="914400" rtl="0" eaLnBrk="1" latinLnBrk="0" hangingPunct="1">
              <a:lnSpc>
                <a:spcPts val="2100"/>
              </a:lnSpc>
              <a:spcBef>
                <a:spcPts val="0"/>
              </a:spcBef>
              <a:spcAft>
                <a:spcPts val="700"/>
              </a:spcAft>
              <a:buFont typeface="Arial"/>
              <a:buNone/>
              <a:defRPr sz="1400" b="0" i="0" kern="1200">
                <a:solidFill>
                  <a:schemeClr val="tx1"/>
                </a:solidFill>
                <a:latin typeface="Museo Sans 300" charset="0"/>
                <a:ea typeface="Museo Sans 300" charset="0"/>
                <a:cs typeface="Museo Sans 300" charset="0"/>
              </a:defRPr>
            </a:lvl1pPr>
            <a:lvl2pPr marL="6858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2pPr>
            <a:lvl3pPr marL="11430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3pPr>
            <a:lvl4pPr marL="16002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4pPr>
            <a:lvl5pPr marL="20574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ts val="1800"/>
              </a:lnSpc>
              <a:spcBef>
                <a:spcPts val="0"/>
              </a:spcBef>
              <a:spcAft>
                <a:spcPts val="700"/>
              </a:spcAft>
              <a:buClrTx/>
              <a:buSzTx/>
              <a:buFont typeface="Arial"/>
              <a:buNone/>
              <a:tabLst/>
              <a:defRPr/>
            </a:pPr>
            <a:r>
              <a:rPr kumimoji="0" lang="de-DE" sz="1200" b="1" i="0" u="none" strike="noStrike" kern="1200" cap="none" spc="0" normalizeH="0" baseline="0" noProof="0">
                <a:ln>
                  <a:noFill/>
                </a:ln>
                <a:solidFill>
                  <a:srgbClr val="000000"/>
                </a:solidFill>
                <a:effectLst/>
                <a:uLnTx/>
                <a:uFillTx/>
                <a:latin typeface="Museo Sans 700" charset="0"/>
                <a:ea typeface="Museo Sans 700" charset="0"/>
                <a:cs typeface="Museo Sans 700" charset="0"/>
              </a:rPr>
              <a:t>FREY + LAU GmbH</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Immenhacken 12</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24558 Henstedt-Ulzburg</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Germany</a:t>
            </a:r>
          </a:p>
          <a:p>
            <a:pPr marL="0" marR="0" lvl="0" indent="0" algn="l" defTabSz="914377" rtl="0" eaLnBrk="1" fontAlgn="auto" latinLnBrk="0" hangingPunct="1">
              <a:lnSpc>
                <a:spcPts val="1800"/>
              </a:lnSpc>
              <a:spcBef>
                <a:spcPts val="0"/>
              </a:spcBef>
              <a:spcAft>
                <a:spcPts val="700"/>
              </a:spcAft>
              <a:buClrTx/>
              <a:buSzTx/>
              <a:buFont typeface="Arial"/>
              <a:buNone/>
              <a:tabLst/>
              <a:defRPr/>
            </a:pPr>
            <a:r>
              <a:rPr kumimoji="0" lang="tr-TR" sz="1200" b="0" i="0" u="none" strike="noStrike" kern="1200" cap="none" spc="0" normalizeH="0" baseline="0" noProof="0">
                <a:ln>
                  <a:noFill/>
                </a:ln>
                <a:solidFill>
                  <a:srgbClr val="000000"/>
                </a:solidFill>
                <a:effectLst/>
                <a:uLnTx/>
                <a:uFillTx/>
                <a:latin typeface="Museo Sans 300" charset="0"/>
              </a:rPr>
              <a:t>T +49 (0) 4193 99 53</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a:ln>
                  <a:noFill/>
                </a:ln>
                <a:solidFill>
                  <a:srgbClr val="000000"/>
                </a:solidFill>
                <a:effectLst/>
                <a:uLnTx/>
                <a:uFillTx/>
                <a:latin typeface="Museo Sans 300" charset="0"/>
              </a:rPr>
              <a:t>F +49 (0) 4193 99 55 80</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a:ln>
                  <a:noFill/>
                </a:ln>
                <a:solidFill>
                  <a:srgbClr val="000000"/>
                </a:solidFill>
                <a:effectLst/>
                <a:uLnTx/>
                <a:uFillTx/>
                <a:latin typeface="Museo Sans 300" charset="0"/>
              </a:rPr>
              <a:t>info@freylau.com</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err="1">
                <a:ln>
                  <a:noFill/>
                </a:ln>
                <a:solidFill>
                  <a:schemeClr val="accent1"/>
                </a:solidFill>
                <a:effectLst/>
                <a:uLnTx/>
                <a:uFillTx/>
                <a:latin typeface="Museo Sans 700" panose="02000000000000000000" pitchFamily="50" charset="0"/>
              </a:rPr>
              <a:t>freylau.com</a:t>
            </a:r>
            <a:endParaRPr kumimoji="0" lang="tr-TR" sz="1200" b="0" i="0" u="none" strike="noStrike" kern="1200" cap="none" spc="0" normalizeH="0" baseline="0" noProof="0">
              <a:ln>
                <a:noFill/>
              </a:ln>
              <a:solidFill>
                <a:schemeClr val="accent1"/>
              </a:solidFill>
              <a:effectLst/>
              <a:uLnTx/>
              <a:uFillTx/>
              <a:latin typeface="Museo Sans 700" panose="02000000000000000000" pitchFamily="50" charset="0"/>
            </a:endParaRPr>
          </a:p>
        </p:txBody>
      </p:sp>
      <p:sp>
        <p:nvSpPr>
          <p:cNvPr id="5" name="Rechteck 4">
            <a:extLst>
              <a:ext uri="{FF2B5EF4-FFF2-40B4-BE49-F238E27FC236}">
                <a16:creationId xmlns:a16="http://schemas.microsoft.com/office/drawing/2014/main" id="{3DB11C07-FA56-433C-A794-962E6340CB92}"/>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2876829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Kontakt (6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36"/>
            <a:ext cx="10993968"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12EA74D3-9CA9-4E04-B18A-1501B80F2D90}"/>
              </a:ext>
            </a:extLst>
          </p:cNvPr>
          <p:cNvSpPr>
            <a:spLocks noGrp="1"/>
          </p:cNvSpPr>
          <p:nvPr>
            <p:ph type="body" sz="quarter" idx="11"/>
          </p:nvPr>
        </p:nvSpPr>
        <p:spPr bwMode="gray">
          <a:xfrm>
            <a:off x="719667"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BF848DD-AD21-46D8-ACCE-21F283699790}"/>
              </a:ext>
            </a:extLst>
          </p:cNvPr>
          <p:cNvSpPr>
            <a:spLocks noGrp="1"/>
          </p:cNvSpPr>
          <p:nvPr>
            <p:ph type="pic" sz="quarter" idx="13"/>
          </p:nvPr>
        </p:nvSpPr>
        <p:spPr bwMode="gray">
          <a:xfrm>
            <a:off x="719403"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0" name="Textplatzhalter 6">
            <a:extLst>
              <a:ext uri="{FF2B5EF4-FFF2-40B4-BE49-F238E27FC236}">
                <a16:creationId xmlns:a16="http://schemas.microsoft.com/office/drawing/2014/main" id="{E1653481-7888-4B65-8781-FED7437FD0C6}"/>
              </a:ext>
            </a:extLst>
          </p:cNvPr>
          <p:cNvSpPr>
            <a:spLocks noGrp="1"/>
          </p:cNvSpPr>
          <p:nvPr>
            <p:ph type="body" sz="quarter" idx="14"/>
          </p:nvPr>
        </p:nvSpPr>
        <p:spPr bwMode="gray">
          <a:xfrm>
            <a:off x="2570791"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1" name="Bildplatzhalter 9">
            <a:extLst>
              <a:ext uri="{FF2B5EF4-FFF2-40B4-BE49-F238E27FC236}">
                <a16:creationId xmlns:a16="http://schemas.microsoft.com/office/drawing/2014/main" id="{DA19A774-7AD4-4E85-AD4C-AEAE61BC41C6}"/>
              </a:ext>
            </a:extLst>
          </p:cNvPr>
          <p:cNvSpPr>
            <a:spLocks noGrp="1"/>
          </p:cNvSpPr>
          <p:nvPr>
            <p:ph type="pic" sz="quarter" idx="15"/>
          </p:nvPr>
        </p:nvSpPr>
        <p:spPr bwMode="gray">
          <a:xfrm>
            <a:off x="2570527"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0" name="Rechteck 19">
            <a:extLst>
              <a:ext uri="{FF2B5EF4-FFF2-40B4-BE49-F238E27FC236}">
                <a16:creationId xmlns:a16="http://schemas.microsoft.com/office/drawing/2014/main" id="{EE1E1DD9-CFB3-4D5A-BCB1-2E17B6B58355}"/>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9" name="Inhaltsplatzhalter 2">
            <a:extLst>
              <a:ext uri="{FF2B5EF4-FFF2-40B4-BE49-F238E27FC236}">
                <a16:creationId xmlns:a16="http://schemas.microsoft.com/office/drawing/2014/main" id="{CE9094A1-194A-4C6E-B506-B1D8513C50C6}"/>
              </a:ext>
            </a:extLst>
          </p:cNvPr>
          <p:cNvSpPr txBox="1">
            <a:spLocks/>
          </p:cNvSpPr>
          <p:nvPr userDrawn="1"/>
        </p:nvSpPr>
        <p:spPr bwMode="gray">
          <a:xfrm>
            <a:off x="4967728" y="5949950"/>
            <a:ext cx="6888915" cy="612196"/>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kumimoji="0" lang="de-DE" sz="1051" b="1" i="0" u="none" strike="noStrike" kern="1200" cap="none" spc="0" normalizeH="0" baseline="0" noProof="0">
                <a:ln>
                  <a:noFill/>
                </a:ln>
                <a:solidFill>
                  <a:srgbClr val="000000"/>
                </a:solidFill>
                <a:effectLst/>
                <a:uLnTx/>
                <a:uFillTx/>
                <a:latin typeface="Museo Sans 700" charset="0"/>
                <a:ea typeface="Museo Sans 700" charset="0"/>
                <a:cs typeface="Museo Sans 700" charset="0"/>
              </a:rPr>
              <a:t>FREY + LAU</a:t>
            </a:r>
            <a:r>
              <a:rPr lang="de-DE" sz="1051" b="1">
                <a:solidFill>
                  <a:schemeClr val="tx1"/>
                </a:solidFill>
                <a:latin typeface="Museo Sans 700" charset="0"/>
                <a:ea typeface="Museo Sans 700" charset="0"/>
                <a:cs typeface="Museo Sans 700" charset="0"/>
              </a:rPr>
              <a:t> GmbH</a:t>
            </a:r>
            <a:r>
              <a:rPr lang="de-DE" sz="1051">
                <a:solidFill>
                  <a:schemeClr val="tx1"/>
                </a:solidFill>
              </a:rPr>
              <a:t> </a:t>
            </a:r>
            <a:r>
              <a:rPr lang="de-DE" sz="1051">
                <a:solidFill>
                  <a:schemeClr val="accent1"/>
                </a:solidFill>
              </a:rPr>
              <a:t>• </a:t>
            </a:r>
            <a:r>
              <a:rPr lang="de-DE" sz="1051">
                <a:solidFill>
                  <a:schemeClr val="tx1"/>
                </a:solidFill>
              </a:rPr>
              <a:t>Immenhacken 12 </a:t>
            </a:r>
            <a:r>
              <a:rPr lang="de-DE" sz="1051">
                <a:solidFill>
                  <a:schemeClr val="accent1"/>
                </a:solidFill>
              </a:rPr>
              <a:t>• </a:t>
            </a:r>
            <a:r>
              <a:rPr lang="de-DE" sz="1051">
                <a:solidFill>
                  <a:schemeClr val="tx1"/>
                </a:solidFill>
              </a:rPr>
              <a:t>24558 Henstedt-Ulzburg</a:t>
            </a:r>
            <a:r>
              <a:rPr lang="de-DE" sz="1051">
                <a:solidFill>
                  <a:schemeClr val="accent1"/>
                </a:solidFill>
              </a:rPr>
              <a:t> • </a:t>
            </a:r>
            <a:r>
              <a:rPr lang="de-DE" sz="1051">
                <a:solidFill>
                  <a:schemeClr val="tx1"/>
                </a:solidFill>
              </a:rPr>
              <a:t>Germany</a:t>
            </a:r>
            <a:br>
              <a:rPr lang="de-DE" sz="1051">
                <a:solidFill>
                  <a:schemeClr val="tx1"/>
                </a:solidFill>
              </a:rPr>
            </a:br>
            <a:r>
              <a:rPr lang="tr-TR" sz="1051">
                <a:solidFill>
                  <a:schemeClr val="tx1"/>
                </a:solidFill>
              </a:rPr>
              <a:t>T +49 (0) 4193 99 53 </a:t>
            </a:r>
            <a:r>
              <a:rPr lang="tr-TR" sz="1051">
                <a:solidFill>
                  <a:schemeClr val="accent1"/>
                </a:solidFill>
              </a:rPr>
              <a:t>•</a:t>
            </a:r>
            <a:r>
              <a:rPr lang="tr-TR" sz="1051">
                <a:solidFill>
                  <a:schemeClr val="accent2"/>
                </a:solidFill>
              </a:rPr>
              <a:t> </a:t>
            </a:r>
            <a:r>
              <a:rPr lang="tr-TR" sz="1051">
                <a:solidFill>
                  <a:schemeClr val="tx1"/>
                </a:solidFill>
              </a:rPr>
              <a:t>F +49 (0) 4193 99 55 80</a:t>
            </a:r>
            <a:r>
              <a:rPr lang="de-DE" sz="1051">
                <a:solidFill>
                  <a:schemeClr val="tx1"/>
                </a:solidFill>
              </a:rPr>
              <a:t> </a:t>
            </a:r>
            <a:r>
              <a:rPr lang="de-DE" sz="1051">
                <a:solidFill>
                  <a:schemeClr val="accent1"/>
                </a:solidFill>
              </a:rPr>
              <a:t>• </a:t>
            </a:r>
            <a:r>
              <a:rPr lang="tr-TR" sz="1051" err="1">
                <a:solidFill>
                  <a:schemeClr val="tx1"/>
                </a:solidFill>
              </a:rPr>
              <a:t>info@freylau.com</a:t>
            </a:r>
            <a:r>
              <a:rPr lang="tr-TR" sz="1051">
                <a:solidFill>
                  <a:schemeClr val="tx1"/>
                </a:solidFill>
              </a:rPr>
              <a:t>    </a:t>
            </a:r>
            <a:r>
              <a:rPr lang="tr-TR" sz="1051" b="0" err="1">
                <a:solidFill>
                  <a:schemeClr val="accent1"/>
                </a:solidFill>
                <a:latin typeface="Museo Sans 700" charset="0"/>
                <a:ea typeface="Museo Sans 700" charset="0"/>
                <a:cs typeface="Museo Sans 700" charset="0"/>
              </a:rPr>
              <a:t>freylau.com</a:t>
            </a:r>
            <a:endParaRPr lang="de-DE" sz="1051" b="0">
              <a:solidFill>
                <a:schemeClr val="accent1"/>
              </a:solidFill>
            </a:endParaRPr>
          </a:p>
        </p:txBody>
      </p:sp>
    </p:spTree>
    <p:extLst>
      <p:ext uri="{BB962C8B-B14F-4D97-AF65-F5344CB8AC3E}">
        <p14:creationId xmlns:p14="http://schemas.microsoft.com/office/powerpoint/2010/main" val="34337763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End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EBCEBC3-7E0F-4BF3-BD29-0782E0F4A9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119"/>
          <a:stretch/>
        </p:blipFill>
        <p:spPr>
          <a:xfrm>
            <a:off x="0" y="0"/>
            <a:ext cx="12192000" cy="6858000"/>
          </a:xfrm>
          <a:prstGeom prst="rect">
            <a:avLst/>
          </a:prstGeom>
        </p:spPr>
      </p:pic>
      <p:sp>
        <p:nvSpPr>
          <p:cNvPr id="22" name="Titel 2">
            <a:extLst>
              <a:ext uri="{FF2B5EF4-FFF2-40B4-BE49-F238E27FC236}">
                <a16:creationId xmlns:a16="http://schemas.microsoft.com/office/drawing/2014/main" id="{3D44D49C-83C6-4A5E-BECE-A8477C954314}"/>
              </a:ext>
            </a:extLst>
          </p:cNvPr>
          <p:cNvSpPr txBox="1">
            <a:spLocks/>
          </p:cNvSpPr>
          <p:nvPr userDrawn="1"/>
        </p:nvSpPr>
        <p:spPr bwMode="gray">
          <a:xfrm>
            <a:off x="1461844" y="1196986"/>
            <a:ext cx="8807105" cy="329635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a:lnSpc>
                <a:spcPts val="7560"/>
              </a:lnSpc>
            </a:pPr>
            <a:r>
              <a:rPr lang="de-DE" sz="8800" err="1">
                <a:solidFill>
                  <a:schemeClr val="bg1"/>
                </a:solidFill>
                <a:latin typeface="Museo Sans 100" charset="0"/>
                <a:ea typeface="Museo Sans 100" charset="0"/>
                <a:cs typeface="Museo Sans 100" charset="0"/>
              </a:rPr>
              <a:t>explore</a:t>
            </a:r>
            <a:br>
              <a:rPr lang="de-DE" sz="8800">
                <a:solidFill>
                  <a:schemeClr val="bg1"/>
                </a:solidFill>
                <a:latin typeface="Museo Sans 100" charset="0"/>
                <a:ea typeface="Museo Sans 100" charset="0"/>
                <a:cs typeface="Museo Sans 100" charset="0"/>
              </a:rPr>
            </a:br>
            <a:r>
              <a:rPr lang="de-DE" sz="8800">
                <a:solidFill>
                  <a:schemeClr val="bg1"/>
                </a:solidFill>
                <a:latin typeface="Museo Sans 100" charset="0"/>
                <a:ea typeface="Museo Sans 100" charset="0"/>
                <a:cs typeface="Museo Sans 100" charset="0"/>
              </a:rPr>
              <a:t>         </a:t>
            </a:r>
            <a:r>
              <a:rPr lang="de-DE" sz="8800" err="1">
                <a:solidFill>
                  <a:schemeClr val="bg1"/>
                </a:solidFill>
                <a:latin typeface="Museo Sans 100" charset="0"/>
                <a:ea typeface="Museo Sans 100" charset="0"/>
                <a:cs typeface="Museo Sans 100" charset="0"/>
              </a:rPr>
              <a:t>your</a:t>
            </a:r>
            <a:br>
              <a:rPr lang="de-DE" sz="8800">
                <a:solidFill>
                  <a:schemeClr val="bg1"/>
                </a:solidFill>
                <a:latin typeface="Museo Sans 100" charset="0"/>
                <a:ea typeface="Museo Sans 100" charset="0"/>
                <a:cs typeface="Museo Sans 100" charset="0"/>
              </a:rPr>
            </a:br>
            <a:r>
              <a:rPr lang="de-DE" sz="8800">
                <a:solidFill>
                  <a:schemeClr val="bg1"/>
                </a:solidFill>
                <a:latin typeface="Museo Sans 100" charset="0"/>
                <a:ea typeface="Museo Sans 100" charset="0"/>
                <a:cs typeface="Museo Sans 100" charset="0"/>
              </a:rPr>
              <a:t>   </a:t>
            </a:r>
            <a:r>
              <a:rPr lang="de-DE" sz="8800" err="1">
                <a:solidFill>
                  <a:schemeClr val="bg1"/>
                </a:solidFill>
                <a:latin typeface="Museo Sans 100" charset="0"/>
                <a:ea typeface="Museo Sans 100" charset="0"/>
                <a:cs typeface="Museo Sans 100" charset="0"/>
              </a:rPr>
              <a:t>senses</a:t>
            </a:r>
            <a:endParaRPr lang="de-DE" sz="8800">
              <a:solidFill>
                <a:schemeClr val="bg1"/>
              </a:solidFill>
              <a:latin typeface="Museo Sans 100" charset="0"/>
              <a:ea typeface="Museo Sans 100" charset="0"/>
              <a:cs typeface="Museo Sans 100" charset="0"/>
            </a:endParaRPr>
          </a:p>
        </p:txBody>
      </p:sp>
      <p:sp>
        <p:nvSpPr>
          <p:cNvPr id="26" name="Inhaltsplatzhalter 2">
            <a:extLst>
              <a:ext uri="{FF2B5EF4-FFF2-40B4-BE49-F238E27FC236}">
                <a16:creationId xmlns:a16="http://schemas.microsoft.com/office/drawing/2014/main" id="{A43DEA39-427C-46DA-A1DF-435E2AAD2AF1}"/>
              </a:ext>
            </a:extLst>
          </p:cNvPr>
          <p:cNvSpPr txBox="1">
            <a:spLocks/>
          </p:cNvSpPr>
          <p:nvPr userDrawn="1"/>
        </p:nvSpPr>
        <p:spPr bwMode="gray">
          <a:xfrm>
            <a:off x="6578581" y="5686606"/>
            <a:ext cx="5128579" cy="811427"/>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ts val="1360"/>
              </a:lnSpc>
              <a:spcBef>
                <a:spcPct val="20000"/>
              </a:spcBef>
              <a:spcAft>
                <a:spcPts val="0"/>
              </a:spcAft>
              <a:buClrTx/>
              <a:buSzTx/>
              <a:buFont typeface="Arial" panose="020B0604020202020204" pitchFamily="34" charset="0"/>
              <a:buNone/>
              <a:tabLst/>
              <a:defRPr/>
            </a:pPr>
            <a:r>
              <a:rPr kumimoji="0" lang="de-DE" sz="1051" b="1" i="0" u="none" strike="noStrike" kern="1200" cap="none" spc="0" normalizeH="0" baseline="0" noProof="0">
                <a:ln>
                  <a:noFill/>
                </a:ln>
                <a:solidFill>
                  <a:schemeClr val="bg1"/>
                </a:solidFill>
                <a:effectLst/>
                <a:uLnTx/>
                <a:uFillTx/>
                <a:latin typeface="Museo Sans 700" charset="0"/>
                <a:ea typeface="Museo Sans 700" charset="0"/>
                <a:cs typeface="Museo Sans 700" charset="0"/>
              </a:rPr>
              <a:t>FREY + LAU GmbH</a:t>
            </a:r>
            <a:br>
              <a:rPr kumimoji="0" lang="de-DE" sz="1051" b="0" i="0" u="none" strike="noStrike" kern="1200" cap="none" spc="0" normalizeH="0" baseline="0" noProof="0">
                <a:ln>
                  <a:noFill/>
                </a:ln>
                <a:solidFill>
                  <a:schemeClr val="bg1"/>
                </a:solidFill>
                <a:effectLst/>
                <a:uLnTx/>
                <a:uFillTx/>
                <a:latin typeface="Museo Sans 300" charset="0"/>
              </a:rPr>
            </a:br>
            <a:r>
              <a:rPr kumimoji="0" lang="de-DE" sz="1051" b="0" i="0" u="none" strike="noStrike" kern="1200" cap="none" spc="0" normalizeH="0" baseline="0" noProof="0">
                <a:ln>
                  <a:noFill/>
                </a:ln>
                <a:solidFill>
                  <a:schemeClr val="bg1"/>
                </a:solidFill>
                <a:effectLst/>
                <a:uLnTx/>
                <a:uFillTx/>
                <a:latin typeface="Museo Sans 300" charset="0"/>
              </a:rPr>
              <a:t>Immenhacken 12 • 24558 Henstedt-Ulzburg • Germany</a:t>
            </a:r>
            <a:br>
              <a:rPr kumimoji="0" lang="de-DE" sz="1051" b="0" i="0" u="none" strike="noStrike" kern="1200" cap="none" spc="0" normalizeH="0" baseline="0" noProof="0">
                <a:ln>
                  <a:noFill/>
                </a:ln>
                <a:solidFill>
                  <a:schemeClr val="bg1"/>
                </a:solidFill>
                <a:effectLst/>
                <a:uLnTx/>
                <a:uFillTx/>
                <a:latin typeface="Museo Sans 300" charset="0"/>
              </a:rPr>
            </a:br>
            <a:r>
              <a:rPr kumimoji="0" lang="tr-TR" sz="1051" b="0" i="0" u="none" strike="noStrike" kern="1200" cap="none" spc="0" normalizeH="0" baseline="0" noProof="0">
                <a:ln>
                  <a:noFill/>
                </a:ln>
                <a:solidFill>
                  <a:schemeClr val="bg1"/>
                </a:solidFill>
                <a:effectLst/>
                <a:uLnTx/>
                <a:uFillTx/>
                <a:latin typeface="Museo Sans 300" charset="0"/>
              </a:rPr>
              <a:t>T +49 (0) 4193 99 53 • F +49 (0) 4193 99 55 80</a:t>
            </a:r>
            <a:br>
              <a:rPr kumimoji="0" lang="tr-TR" sz="1051" b="0" i="0" u="none" strike="noStrike" kern="1200" cap="none" spc="0" normalizeH="0" baseline="0" noProof="0">
                <a:ln>
                  <a:noFill/>
                </a:ln>
                <a:solidFill>
                  <a:schemeClr val="bg1"/>
                </a:solidFill>
                <a:effectLst/>
                <a:uLnTx/>
                <a:uFillTx/>
                <a:latin typeface="Museo Sans 300" charset="0"/>
              </a:rPr>
            </a:br>
            <a:r>
              <a:rPr kumimoji="0" lang="tr-TR" sz="1051" b="0" i="0" u="none" strike="noStrike" kern="1200" cap="none" spc="0" normalizeH="0" baseline="0" noProof="0" err="1">
                <a:ln>
                  <a:noFill/>
                </a:ln>
                <a:solidFill>
                  <a:schemeClr val="bg1"/>
                </a:solidFill>
                <a:effectLst/>
                <a:uLnTx/>
                <a:uFillTx/>
                <a:latin typeface="Museo Sans 300" charset="0"/>
              </a:rPr>
              <a:t>info@freylau.com</a:t>
            </a:r>
            <a:r>
              <a:rPr kumimoji="0" lang="tr-TR" sz="1051" b="0" i="0" u="none" strike="noStrike" kern="1200" cap="none" spc="0" normalizeH="0" baseline="0" noProof="0">
                <a:ln>
                  <a:noFill/>
                </a:ln>
                <a:solidFill>
                  <a:schemeClr val="bg1"/>
                </a:solidFill>
                <a:effectLst/>
                <a:uLnTx/>
                <a:uFillTx/>
                <a:latin typeface="Museo Sans 300" charset="0"/>
              </a:rPr>
              <a:t>    </a:t>
            </a:r>
            <a:r>
              <a:rPr kumimoji="0" lang="tr-TR" sz="1051" b="1" i="0" u="none" strike="noStrike" kern="1200" cap="none" spc="0" normalizeH="0" baseline="0" noProof="0" err="1">
                <a:ln>
                  <a:noFill/>
                </a:ln>
                <a:solidFill>
                  <a:schemeClr val="bg1"/>
                </a:solidFill>
                <a:effectLst/>
                <a:uLnTx/>
                <a:uFillTx/>
                <a:latin typeface="Museo Sans 700" charset="0"/>
                <a:ea typeface="Museo Sans 700" charset="0"/>
                <a:cs typeface="Museo Sans 700" charset="0"/>
              </a:rPr>
              <a:t>freylau.com</a:t>
            </a:r>
            <a:endParaRPr kumimoji="0" lang="de-DE" sz="1051" b="0" i="0" u="none" strike="noStrike" kern="1200" cap="none" spc="0" normalizeH="0" baseline="0" noProof="0">
              <a:ln>
                <a:noFill/>
              </a:ln>
              <a:solidFill>
                <a:schemeClr val="bg1"/>
              </a:solidFill>
              <a:effectLst/>
              <a:uLnTx/>
              <a:uFillTx/>
              <a:latin typeface="Museo Sans 300" charset="0"/>
            </a:endParaRPr>
          </a:p>
        </p:txBody>
      </p:sp>
      <p:pic>
        <p:nvPicPr>
          <p:cNvPr id="3" name="Grafik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5367" y="5399934"/>
            <a:ext cx="5237980" cy="1341434"/>
          </a:xfrm>
          <a:prstGeom prst="rect">
            <a:avLst/>
          </a:prstGeom>
        </p:spPr>
      </p:pic>
    </p:spTree>
    <p:extLst>
      <p:ext uri="{BB962C8B-B14F-4D97-AF65-F5344CB8AC3E}">
        <p14:creationId xmlns:p14="http://schemas.microsoft.com/office/powerpoint/2010/main" val="34241724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blank" preserve="1">
  <p:cSld name="Raster Moodboard">
    <p:spTree>
      <p:nvGrpSpPr>
        <p:cNvPr id="1" name=""/>
        <p:cNvGrpSpPr/>
        <p:nvPr/>
      </p:nvGrpSpPr>
      <p:grpSpPr>
        <a:xfrm>
          <a:off x="0" y="0"/>
          <a:ext cx="0" cy="0"/>
          <a:chOff x="0" y="0"/>
          <a:chExt cx="0" cy="0"/>
        </a:xfrm>
      </p:grpSpPr>
      <p:cxnSp>
        <p:nvCxnSpPr>
          <p:cNvPr id="4" name="Gerader Verbinder 3">
            <a:extLst>
              <a:ext uri="{FF2B5EF4-FFF2-40B4-BE49-F238E27FC236}">
                <a16:creationId xmlns:a16="http://schemas.microsoft.com/office/drawing/2014/main" id="{677FA3C6-CADD-4DA9-8F1F-B1F77D942E9E}"/>
              </a:ext>
            </a:extLst>
          </p:cNvPr>
          <p:cNvCxnSpPr/>
          <p:nvPr userDrawn="1"/>
        </p:nvCxnSpPr>
        <p:spPr>
          <a:xfrm>
            <a:off x="0" y="8366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B94F59C1-33E0-4961-A719-5D6FA95A1E4E}"/>
              </a:ext>
            </a:extLst>
          </p:cNvPr>
          <p:cNvCxnSpPr/>
          <p:nvPr userDrawn="1"/>
        </p:nvCxnSpPr>
        <p:spPr>
          <a:xfrm>
            <a:off x="0" y="17002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74E4812-330B-428B-8927-AFE6BD164A5E}"/>
              </a:ext>
            </a:extLst>
          </p:cNvPr>
          <p:cNvCxnSpPr/>
          <p:nvPr userDrawn="1"/>
        </p:nvCxnSpPr>
        <p:spPr>
          <a:xfrm>
            <a:off x="0" y="25654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5DC12C0-919E-4AE4-B583-E9F7DBDB1E6D}"/>
              </a:ext>
            </a:extLst>
          </p:cNvPr>
          <p:cNvCxnSpPr/>
          <p:nvPr userDrawn="1"/>
        </p:nvCxnSpPr>
        <p:spPr>
          <a:xfrm>
            <a:off x="0" y="34290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A78A06CC-897A-466C-BAC0-1A86175DD7F4}"/>
              </a:ext>
            </a:extLst>
          </p:cNvPr>
          <p:cNvCxnSpPr/>
          <p:nvPr userDrawn="1"/>
        </p:nvCxnSpPr>
        <p:spPr>
          <a:xfrm>
            <a:off x="0" y="42926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0F290045-F960-45A3-AA52-77FC508E48C3}"/>
              </a:ext>
            </a:extLst>
          </p:cNvPr>
          <p:cNvCxnSpPr/>
          <p:nvPr userDrawn="1"/>
        </p:nvCxnSpPr>
        <p:spPr>
          <a:xfrm>
            <a:off x="0" y="51577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2CEE4DD6-8F67-40A8-9352-079D5C552EBC}"/>
              </a:ext>
            </a:extLst>
          </p:cNvPr>
          <p:cNvCxnSpPr>
            <a:cxnSpLocks/>
          </p:cNvCxnSpPr>
          <p:nvPr userDrawn="1"/>
        </p:nvCxnSpPr>
        <p:spPr>
          <a:xfrm>
            <a:off x="14880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F2ED1A9-7478-4FB4-A535-40539C60CE84}"/>
              </a:ext>
            </a:extLst>
          </p:cNvPr>
          <p:cNvCxnSpPr>
            <a:cxnSpLocks/>
          </p:cNvCxnSpPr>
          <p:nvPr userDrawn="1"/>
        </p:nvCxnSpPr>
        <p:spPr>
          <a:xfrm>
            <a:off x="30247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AE11260-708A-4C02-92DA-994FBAE4A73C}"/>
              </a:ext>
            </a:extLst>
          </p:cNvPr>
          <p:cNvCxnSpPr>
            <a:cxnSpLocks/>
          </p:cNvCxnSpPr>
          <p:nvPr userDrawn="1"/>
        </p:nvCxnSpPr>
        <p:spPr>
          <a:xfrm>
            <a:off x="45593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53653D40-F7B0-4D13-9444-273022FD5685}"/>
              </a:ext>
            </a:extLst>
          </p:cNvPr>
          <p:cNvCxnSpPr>
            <a:cxnSpLocks/>
          </p:cNvCxnSpPr>
          <p:nvPr userDrawn="1"/>
        </p:nvCxnSpPr>
        <p:spPr>
          <a:xfrm>
            <a:off x="60960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F84EC8E4-A6A6-4B08-B3D5-EB725B4C130A}"/>
              </a:ext>
            </a:extLst>
          </p:cNvPr>
          <p:cNvCxnSpPr>
            <a:cxnSpLocks/>
          </p:cNvCxnSpPr>
          <p:nvPr userDrawn="1"/>
        </p:nvCxnSpPr>
        <p:spPr>
          <a:xfrm>
            <a:off x="76327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8B808CE-325B-49DC-931B-58D37064395F}"/>
              </a:ext>
            </a:extLst>
          </p:cNvPr>
          <p:cNvCxnSpPr>
            <a:cxnSpLocks/>
          </p:cNvCxnSpPr>
          <p:nvPr userDrawn="1"/>
        </p:nvCxnSpPr>
        <p:spPr>
          <a:xfrm>
            <a:off x="91694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365FC97-C13A-4911-A544-97A0FCB0F4A2}"/>
              </a:ext>
            </a:extLst>
          </p:cNvPr>
          <p:cNvCxnSpPr>
            <a:cxnSpLocks/>
          </p:cNvCxnSpPr>
          <p:nvPr userDrawn="1"/>
        </p:nvCxnSpPr>
        <p:spPr>
          <a:xfrm>
            <a:off x="106574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5BBD7B8A-677F-4085-85BA-D086043C8F57}"/>
              </a:ext>
            </a:extLst>
          </p:cNvPr>
          <p:cNvCxnSpPr/>
          <p:nvPr userDrawn="1"/>
        </p:nvCxnSpPr>
        <p:spPr>
          <a:xfrm>
            <a:off x="0" y="60212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089965"/>
      </p:ext>
    </p:extLst>
  </p:cSld>
  <p:clrMapOvr>
    <a:masterClrMapping/>
  </p:clrMapOvr>
  <p:extLst mod="1">
    <p:ext uri="{DCECCB84-F9BA-43D5-87BE-67443E8EF086}">
      <p15:sldGuideLst xmlns:p15="http://schemas.microsoft.com/office/powerpoint/2012/main">
        <p15:guide id="1" pos="3840">
          <p15:clr>
            <a:srgbClr val="FBAE40"/>
          </p15:clr>
        </p15:guide>
        <p15:guide id="2" pos="2872">
          <p15:clr>
            <a:srgbClr val="FBAE40"/>
          </p15:clr>
        </p15:guide>
        <p15:guide id="3" pos="1905">
          <p15:clr>
            <a:srgbClr val="FBAE40"/>
          </p15:clr>
        </p15:guide>
        <p15:guide id="4" pos="937">
          <p15:clr>
            <a:srgbClr val="FBAE40"/>
          </p15:clr>
        </p15:guide>
        <p15:guide id="5" pos="4808">
          <p15:clr>
            <a:srgbClr val="FBAE40"/>
          </p15:clr>
        </p15:guide>
        <p15:guide id="6" pos="5776">
          <p15:clr>
            <a:srgbClr val="FBAE40"/>
          </p15:clr>
        </p15:guide>
        <p15:guide id="7" orient="horz" pos="2160">
          <p15:clr>
            <a:srgbClr val="FBAE40"/>
          </p15:clr>
        </p15:guide>
        <p15:guide id="8" orient="horz" pos="1616">
          <p15:clr>
            <a:srgbClr val="FBAE40"/>
          </p15:clr>
        </p15:guide>
        <p15:guide id="9" orient="horz" pos="1071">
          <p15:clr>
            <a:srgbClr val="FBAE40"/>
          </p15:clr>
        </p15:guide>
        <p15:guide id="10" orient="horz" pos="527">
          <p15:clr>
            <a:srgbClr val="FBAE40"/>
          </p15:clr>
        </p15:guide>
        <p15:guide id="11" orient="horz" pos="2704">
          <p15:clr>
            <a:srgbClr val="FBAE40"/>
          </p15:clr>
        </p15:guide>
        <p15:guide id="12" orient="horz" pos="3249">
          <p15:clr>
            <a:srgbClr val="FBAE40"/>
          </p15:clr>
        </p15:guide>
        <p15:guide id="13" orient="horz" pos="379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und Bild mit Textbox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6" y="2996952"/>
            <a:ext cx="3263685" cy="3861048"/>
          </a:xfrm>
          <a:solidFill>
            <a:schemeClr val="tx2">
              <a:lumMod val="20000"/>
              <a:lumOff val="80000"/>
            </a:schemeClr>
          </a:solidFill>
        </p:spPr>
        <p:txBody>
          <a:bodyPr lIns="180000" tIns="216000" rIns="180000" bIns="216000"/>
          <a:lstStyle>
            <a:lvl1pPr marL="180970" indent="-180970">
              <a:lnSpc>
                <a:spcPct val="100000"/>
              </a:lnSpc>
              <a:spcAft>
                <a:spcPts val="0"/>
              </a:spcAft>
              <a:defRPr sz="1051"/>
            </a:lvl1pPr>
            <a:lvl2pPr marL="358766" indent="-177796">
              <a:lnSpc>
                <a:spcPct val="100000"/>
              </a:lnSpc>
              <a:spcAft>
                <a:spcPts val="0"/>
              </a:spcAft>
              <a:defRPr sz="1051"/>
            </a:lvl2pPr>
            <a:lvl3pPr marL="539737" indent="-180970">
              <a:lnSpc>
                <a:spcPct val="100000"/>
              </a:lnSpc>
              <a:spcAft>
                <a:spcPts val="0"/>
              </a:spcAft>
              <a:defRPr sz="1051"/>
            </a:lvl3pPr>
            <a:lvl4pPr marL="717533" indent="-177796">
              <a:lnSpc>
                <a:spcPct val="100000"/>
              </a:lnSpc>
              <a:spcAft>
                <a:spcPts val="0"/>
              </a:spcAft>
              <a:defRPr sz="1051"/>
            </a:lvl4pPr>
            <a:lvl5pPr marL="898503" indent="-180970">
              <a:lnSpc>
                <a:spcPct val="100000"/>
              </a:lnSpc>
              <a:spcAft>
                <a:spcPts val="0"/>
              </a:spcAft>
              <a:defRPr sz="1051"/>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691143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und 3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4" y="244536"/>
            <a:ext cx="6479591"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73" y="1412776"/>
            <a:ext cx="6479591"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74" y="1989138"/>
            <a:ext cx="6479591"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7" y="0"/>
            <a:ext cx="4751849" cy="454512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45124"/>
            <a:ext cx="2447593" cy="2312876"/>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7" y="4545124"/>
            <a:ext cx="2304255" cy="2312876"/>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1958996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und 3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74" y="244536"/>
            <a:ext cx="6479591"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74" y="1608138"/>
            <a:ext cx="6479591"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7" y="0"/>
            <a:ext cx="4751849" cy="454512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45124"/>
            <a:ext cx="2447593" cy="2312876"/>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7" y="4545124"/>
            <a:ext cx="2304255" cy="2312876"/>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703586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und großes Bild">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44153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7" y="1412776"/>
            <a:ext cx="44153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44153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7" y="0"/>
            <a:ext cx="6816079" cy="6858000"/>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760256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und groß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44153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44153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7" y="0"/>
            <a:ext cx="6816079" cy="6858000"/>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170827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und 2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4761148"/>
            <a:ext cx="10993965" cy="118880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4991877" y="1449388"/>
            <a:ext cx="7200123" cy="3095736"/>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1449388"/>
            <a:ext cx="4991877" cy="3095736"/>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4096781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1 Bild">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ctrTitle"/>
          </p:nvPr>
        </p:nvSpPr>
        <p:spPr>
          <a:xfrm>
            <a:off x="719894" y="1989139"/>
            <a:ext cx="9937529" cy="3207146"/>
          </a:xfrm>
        </p:spPr>
        <p:txBody>
          <a:bodyPr/>
          <a:lstStyle>
            <a:lvl1pPr>
              <a:lnSpc>
                <a:spcPts val="6400"/>
              </a:lnSpc>
              <a:defRPr sz="54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19894" y="5324512"/>
            <a:ext cx="9937529" cy="625438"/>
          </a:xfrm>
        </p:spPr>
        <p:txBody>
          <a:bodyPr/>
          <a:lstStyle>
            <a:lvl1pPr marL="0" indent="0" algn="l">
              <a:lnSpc>
                <a:spcPts val="2600"/>
              </a:lnSpc>
              <a:spcAft>
                <a:spcPts val="0"/>
              </a:spcAft>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249449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3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1449388"/>
            <a:ext cx="7152117" cy="450056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7152117" y="1449388"/>
            <a:ext cx="5039883" cy="2267644"/>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7152117" y="3717032"/>
            <a:ext cx="5039883" cy="2232918"/>
          </a:xfrm>
          <a:solidFill>
            <a:schemeClr val="bg2"/>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320587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4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8" y="1412776"/>
            <a:ext cx="10993965"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1" y="1989138"/>
            <a:ext cx="5183899" cy="396081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5183900" y="1989138"/>
            <a:ext cx="7008101" cy="205193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5183900" y="4041078"/>
            <a:ext cx="3504389" cy="1908883"/>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8687612" y="4041078"/>
            <a:ext cx="3504389" cy="1908883"/>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523490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uf Bild mit Text">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0"/>
            <a:ext cx="12192000" cy="310496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1989138"/>
            <a:ext cx="10993965" cy="863798"/>
          </a:xfrm>
        </p:spPr>
        <p:txBody>
          <a:bodyPr/>
          <a:lstStyle>
            <a:lvl1pPr>
              <a:defRPr>
                <a:solidFill>
                  <a:schemeClr val="bg1"/>
                </a:solidFill>
                <a:latin typeface="+mj-lt"/>
              </a:defRPr>
            </a:lvl1p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3356992"/>
            <a:ext cx="10993965" cy="2592958"/>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35174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xt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5013177"/>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5013187"/>
            <a:ext cx="7440149" cy="1844823"/>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7440157" y="5013176"/>
            <a:ext cx="4751849" cy="1844824"/>
          </a:xfrm>
          <a:solidFill>
            <a:schemeClr val="bg2"/>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244536"/>
            <a:ext cx="10993965" cy="1060239"/>
          </a:xfrm>
        </p:spPr>
        <p:txBody>
          <a:bodyPr/>
          <a:lstStyle>
            <a:lvl1pPr>
              <a:defRPr>
                <a:solidFill>
                  <a:schemeClr val="bg1"/>
                </a:solidFill>
                <a:latin typeface="+mj-lt"/>
              </a:defRPr>
            </a:lvl1pPr>
          </a:lstStyle>
          <a:p>
            <a:r>
              <a:rPr lang="de-DE"/>
              <a:t>Titelmasterformat durch Klicken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75" y="1448780"/>
            <a:ext cx="5088300" cy="2268252"/>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76318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xt auf 1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244536"/>
            <a:ext cx="10993965" cy="1060239"/>
          </a:xfrm>
        </p:spPr>
        <p:txBody>
          <a:bodyPr/>
          <a:lstStyle>
            <a:lvl1pPr>
              <a:defRPr>
                <a:solidFill>
                  <a:schemeClr val="bg1"/>
                </a:solidFill>
                <a:latin typeface="+mj-lt"/>
              </a:defRPr>
            </a:lvl1pPr>
          </a:lstStyle>
          <a:p>
            <a:r>
              <a:rPr lang="de-DE"/>
              <a:t>Titelmasterformat durch Klicken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74" y="1448780"/>
            <a:ext cx="6576465" cy="1764196"/>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3">
            <a:extLst>
              <a:ext uri="{FF2B5EF4-FFF2-40B4-BE49-F238E27FC236}">
                <a16:creationId xmlns:a16="http://schemas.microsoft.com/office/drawing/2014/main" id="{2579247B-ED23-4CAA-877E-5C0BA17CACDE}"/>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148713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4836590" y="1988840"/>
            <a:ext cx="6877049" cy="3961109"/>
          </a:xfrm>
        </p:spPr>
        <p:txBody>
          <a:bodyPr anchor="ctr"/>
          <a:lstStyle>
            <a:lvl1pPr marL="0" indent="0" algn="ctr">
              <a:buNone/>
              <a:defRPr sz="1051"/>
            </a:lvl1pPr>
          </a:lstStyle>
          <a:p>
            <a:r>
              <a:rPr lang="de-DE"/>
              <a:t>Diagramm durch Klicken auf Symbol hinzufügen</a:t>
            </a:r>
          </a:p>
        </p:txBody>
      </p:sp>
    </p:spTree>
    <p:extLst>
      <p:ext uri="{BB962C8B-B14F-4D97-AF65-F5344CB8AC3E}">
        <p14:creationId xmlns:p14="http://schemas.microsoft.com/office/powerpoint/2010/main" val="2024117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Diagramm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719668" y="1988840"/>
            <a:ext cx="5376000" cy="3961109"/>
          </a:xfrm>
        </p:spPr>
        <p:txBody>
          <a:bodyPr anchor="ctr"/>
          <a:lstStyle>
            <a:lvl1pPr marL="0" indent="0" algn="ctr">
              <a:buNone/>
              <a:defRPr sz="1051"/>
            </a:lvl1pPr>
          </a:lstStyle>
          <a:p>
            <a:r>
              <a:rPr lang="de-DE"/>
              <a:t>Diagramm durch Klicken auf Symbol hinzufügen</a:t>
            </a:r>
          </a:p>
        </p:txBody>
      </p:sp>
      <p:sp>
        <p:nvSpPr>
          <p:cNvPr id="6" name="Diagrammplatzhalter 5">
            <a:extLst>
              <a:ext uri="{FF2B5EF4-FFF2-40B4-BE49-F238E27FC236}">
                <a16:creationId xmlns:a16="http://schemas.microsoft.com/office/drawing/2014/main" id="{A4F3AE84-DBF2-4364-A581-606256657112}"/>
              </a:ext>
            </a:extLst>
          </p:cNvPr>
          <p:cNvSpPr>
            <a:spLocks noGrp="1"/>
          </p:cNvSpPr>
          <p:nvPr>
            <p:ph type="chart" sz="quarter" idx="12"/>
          </p:nvPr>
        </p:nvSpPr>
        <p:spPr>
          <a:xfrm>
            <a:off x="6336624" y="1988840"/>
            <a:ext cx="5376000" cy="3961109"/>
          </a:xfrm>
        </p:spPr>
        <p:txBody>
          <a:bodyPr anchor="ctr"/>
          <a:lstStyle>
            <a:lvl1pPr marL="0" indent="0" algn="ctr">
              <a:buNone/>
              <a:defRPr sz="1051"/>
            </a:lvl1pPr>
          </a:lstStyle>
          <a:p>
            <a:r>
              <a:rPr lang="de-DE"/>
              <a:t>Diagramm durch Klicken auf Symbol hinzufügen</a:t>
            </a:r>
          </a:p>
        </p:txBody>
      </p:sp>
    </p:spTree>
    <p:extLst>
      <p:ext uri="{BB962C8B-B14F-4D97-AF65-F5344CB8AC3E}">
        <p14:creationId xmlns:p14="http://schemas.microsoft.com/office/powerpoint/2010/main" val="7310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und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4836585" y="1989137"/>
            <a:ext cx="6877051" cy="3960811"/>
          </a:xfrm>
        </p:spPr>
        <p:txBody>
          <a:bodyPr anchor="ctr"/>
          <a:lstStyle>
            <a:lvl1pPr marL="0" indent="0" algn="ctr">
              <a:buNone/>
              <a:defRPr sz="1051"/>
            </a:lvl1pPr>
          </a:lstStyle>
          <a:p>
            <a:r>
              <a:rPr lang="de-DE"/>
              <a:t>Tabelle durch Klicken auf Symbol hinzufügen</a:t>
            </a:r>
          </a:p>
        </p:txBody>
      </p:sp>
    </p:spTree>
    <p:extLst>
      <p:ext uri="{BB962C8B-B14F-4D97-AF65-F5344CB8AC3E}">
        <p14:creationId xmlns:p14="http://schemas.microsoft.com/office/powerpoint/2010/main" val="215439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oße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719665" y="1989137"/>
            <a:ext cx="10993968" cy="3960811"/>
          </a:xfrm>
        </p:spPr>
        <p:txBody>
          <a:bodyPr anchor="ctr"/>
          <a:lstStyle>
            <a:lvl1pPr marL="0" indent="0" algn="ctr">
              <a:buNone/>
              <a:defRPr sz="1051"/>
            </a:lvl1pPr>
          </a:lstStyle>
          <a:p>
            <a:r>
              <a:rPr lang="de-DE"/>
              <a:t>Tabelle durch Klicken auf Symbol hinzufügen</a:t>
            </a:r>
          </a:p>
        </p:txBody>
      </p:sp>
    </p:spTree>
    <p:extLst>
      <p:ext uri="{BB962C8B-B14F-4D97-AF65-F5344CB8AC3E}">
        <p14:creationId xmlns:p14="http://schemas.microsoft.com/office/powerpoint/2010/main" val="2134203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omposition 4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10993968" cy="1060239"/>
          </a:xfrm>
        </p:spPr>
        <p:txBody>
          <a:bodyPr/>
          <a:lstStyle/>
          <a:p>
            <a:r>
              <a:rPr lang="de-DE"/>
              <a:t>Titelmasterformat durch Klicken bearbeiten</a:t>
            </a:r>
            <a:endParaRPr lang="de-DE" dirty="0"/>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27648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3462547" y="1989145"/>
            <a:ext cx="27648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6205691" y="1989145"/>
            <a:ext cx="27648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8948833" y="1990170"/>
            <a:ext cx="27648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3462723"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6205779"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8948833"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229179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Tree>
    <p:extLst>
      <p:ext uri="{BB962C8B-B14F-4D97-AF65-F5344CB8AC3E}">
        <p14:creationId xmlns:p14="http://schemas.microsoft.com/office/powerpoint/2010/main" val="2483381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omposition 5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913560" y="1989145"/>
            <a:ext cx="22176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5107717"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7301875" y="1989145"/>
            <a:ext cx="22176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9496033"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913052"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5106437"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7299823"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9493205"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2620604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omposition 6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549609"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4379816"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6210023"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8040229"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9870433"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551992"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4384317"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6216643"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8048968"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9881296"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643178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omposition 7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287607"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3855811"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5424015"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6992219"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8560423"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4" name="Bildplatzhalter 9">
            <a:extLst>
              <a:ext uri="{FF2B5EF4-FFF2-40B4-BE49-F238E27FC236}">
                <a16:creationId xmlns:a16="http://schemas.microsoft.com/office/drawing/2014/main" id="{9696CEE3-940D-4260-92EA-1C3B92082215}"/>
              </a:ext>
            </a:extLst>
          </p:cNvPr>
          <p:cNvSpPr>
            <a:spLocks noGrp="1"/>
          </p:cNvSpPr>
          <p:nvPr>
            <p:ph type="pic" sz="quarter" idx="19"/>
          </p:nvPr>
        </p:nvSpPr>
        <p:spPr>
          <a:xfrm>
            <a:off x="10128624"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287607"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3855811"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5424015"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6992219"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8560423"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8" name="Textplatzhalter 6">
            <a:extLst>
              <a:ext uri="{FF2B5EF4-FFF2-40B4-BE49-F238E27FC236}">
                <a16:creationId xmlns:a16="http://schemas.microsoft.com/office/drawing/2014/main" id="{1FA65075-40AA-4138-B68B-69B80638DDFC}"/>
              </a:ext>
            </a:extLst>
          </p:cNvPr>
          <p:cNvSpPr>
            <a:spLocks noGrp="1"/>
          </p:cNvSpPr>
          <p:nvPr>
            <p:ph type="body" sz="quarter" idx="25"/>
          </p:nvPr>
        </p:nvSpPr>
        <p:spPr>
          <a:xfrm>
            <a:off x="10128624"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1139565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hasCustomPrompt="1"/>
          </p:nvPr>
        </p:nvSpPr>
        <p:spPr bwMode="gray">
          <a:xfrm>
            <a:off x="719668" y="692151"/>
            <a:ext cx="10993965" cy="1872754"/>
          </a:xfrm>
        </p:spPr>
        <p:txBody>
          <a:bodyPr/>
          <a:lstStyle>
            <a:lvl1pPr>
              <a:lnSpc>
                <a:spcPts val="6800"/>
              </a:lnSpc>
              <a:defRPr sz="6000">
                <a:solidFill>
                  <a:schemeClr val="bg1"/>
                </a:solidFill>
                <a:latin typeface="+mn-lt"/>
              </a:defRPr>
            </a:lvl1pPr>
          </a:lstStyle>
          <a:p>
            <a:r>
              <a:rPr lang="de-DE" dirty="0"/>
              <a:t>Titelmasterformat bearbeiten</a:t>
            </a:r>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bwMode="gray">
          <a:xfrm>
            <a:off x="719668" y="2708920"/>
            <a:ext cx="6096000" cy="3241030"/>
          </a:xfrm>
        </p:spPr>
        <p:txBody>
          <a:bodyPr/>
          <a:lstStyle>
            <a:lvl1pPr>
              <a:lnSpc>
                <a:spcPct val="100000"/>
              </a:lnSpc>
              <a:spcAft>
                <a:spcPts val="0"/>
              </a:spcAft>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3">
            <a:extLst>
              <a:ext uri="{FF2B5EF4-FFF2-40B4-BE49-F238E27FC236}">
                <a16:creationId xmlns:a16="http://schemas.microsoft.com/office/drawing/2014/main" id="{3B6DEF69-5CE3-4FD4-8E31-D506B55B51F3}"/>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4068011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mit Fläche)">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4549" y="3"/>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6" name="Textplatzhalter 6">
            <a:extLst>
              <a:ext uri="{FF2B5EF4-FFF2-40B4-BE49-F238E27FC236}">
                <a16:creationId xmlns:a16="http://schemas.microsoft.com/office/drawing/2014/main" id="{6B4B1D7B-8E1D-4C52-A55F-5D5D391B7755}"/>
              </a:ext>
            </a:extLst>
          </p:cNvPr>
          <p:cNvSpPr>
            <a:spLocks noGrp="1"/>
          </p:cNvSpPr>
          <p:nvPr>
            <p:ph type="body" sz="quarter" idx="17"/>
          </p:nvPr>
        </p:nvSpPr>
        <p:spPr bwMode="gray">
          <a:xfrm>
            <a:off x="0" y="620688"/>
            <a:ext cx="7152117" cy="4824536"/>
          </a:xfrm>
          <a:solidFill>
            <a:schemeClr val="bg1">
              <a:alpha val="80000"/>
            </a:schemeClr>
          </a:solidFill>
        </p:spPr>
        <p:txBody>
          <a:bodyPr lIns="540000" tIns="2088000"/>
          <a:lstStyle>
            <a:lvl1pPr marL="0" indent="0">
              <a:lnSpc>
                <a:spcPct val="100000"/>
              </a:lnSpc>
              <a:spcAft>
                <a:spcPts val="0"/>
              </a:spcAft>
              <a:buNone/>
              <a:defRPr sz="2400">
                <a:solidFill>
                  <a:schemeClr val="tx1"/>
                </a:solidFill>
              </a:defRPr>
            </a:lvl1pPr>
            <a:lvl2pPr>
              <a:lnSpc>
                <a:spcPct val="100000"/>
              </a:lnSpc>
              <a:spcAft>
                <a:spcPts val="0"/>
              </a:spcAft>
              <a:defRPr sz="2400">
                <a:solidFill>
                  <a:schemeClr val="tx1"/>
                </a:solidFill>
              </a:defRPr>
            </a:lvl2pPr>
            <a:lvl3pPr>
              <a:lnSpc>
                <a:spcPct val="100000"/>
              </a:lnSpc>
              <a:spcAft>
                <a:spcPts val="0"/>
              </a:spcAft>
              <a:defRPr sz="2400">
                <a:solidFill>
                  <a:schemeClr val="tx1"/>
                </a:solidFill>
              </a:defRPr>
            </a:lvl3pPr>
            <a:lvl4pPr>
              <a:lnSpc>
                <a:spcPct val="100000"/>
              </a:lnSpc>
              <a:spcAft>
                <a:spcPts val="0"/>
              </a:spcAft>
              <a:defRPr sz="2400">
                <a:solidFill>
                  <a:schemeClr val="tx1"/>
                </a:solidFill>
              </a:defRPr>
            </a:lvl4pPr>
            <a:lvl5pPr>
              <a:lnSpc>
                <a:spcPct val="100000"/>
              </a:lnSpc>
              <a:spcAft>
                <a:spcPts val="0"/>
              </a:spcAft>
              <a:defRPr sz="2400">
                <a:solidFill>
                  <a:schemeClr val="tx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hasCustomPrompt="1"/>
          </p:nvPr>
        </p:nvSpPr>
        <p:spPr bwMode="gray">
          <a:xfrm>
            <a:off x="719671" y="692151"/>
            <a:ext cx="6336439" cy="1872754"/>
          </a:xfrm>
        </p:spPr>
        <p:txBody>
          <a:bodyPr/>
          <a:lstStyle>
            <a:lvl1pPr>
              <a:lnSpc>
                <a:spcPts val="6800"/>
              </a:lnSpc>
              <a:defRPr sz="6000">
                <a:solidFill>
                  <a:schemeClr val="accent1"/>
                </a:solidFill>
                <a:latin typeface="+mn-lt"/>
              </a:defRPr>
            </a:lvl1pPr>
          </a:lstStyle>
          <a:p>
            <a:r>
              <a:rPr lang="de-DE" dirty="0"/>
              <a:t>Titelmasterformat</a:t>
            </a:r>
          </a:p>
        </p:txBody>
      </p:sp>
      <p:sp>
        <p:nvSpPr>
          <p:cNvPr id="7" name="Textplatzhalter 3">
            <a:extLst>
              <a:ext uri="{FF2B5EF4-FFF2-40B4-BE49-F238E27FC236}">
                <a16:creationId xmlns:a16="http://schemas.microsoft.com/office/drawing/2014/main" id="{7CF46E90-74E8-4DEF-A84F-96E4FB4C29EA}"/>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8483935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7152117"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hasCustomPrompt="1"/>
          </p:nvPr>
        </p:nvSpPr>
        <p:spPr bwMode="gray">
          <a:xfrm>
            <a:off x="719669" y="692151"/>
            <a:ext cx="6096000" cy="1872754"/>
          </a:xfrm>
        </p:spPr>
        <p:txBody>
          <a:bodyPr/>
          <a:lstStyle>
            <a:lvl1pPr>
              <a:lnSpc>
                <a:spcPts val="6800"/>
              </a:lnSpc>
              <a:defRPr sz="6000">
                <a:solidFill>
                  <a:schemeClr val="bg1"/>
                </a:solidFill>
                <a:latin typeface="+mn-lt"/>
              </a:defRPr>
            </a:lvl1pPr>
          </a:lstStyle>
          <a:p>
            <a:r>
              <a:rPr lang="de-DE" dirty="0"/>
              <a:t>Titelmasterformat</a:t>
            </a:r>
          </a:p>
        </p:txBody>
      </p:sp>
      <p:sp>
        <p:nvSpPr>
          <p:cNvPr id="8" name="Textplatzhalter 6">
            <a:extLst>
              <a:ext uri="{FF2B5EF4-FFF2-40B4-BE49-F238E27FC236}">
                <a16:creationId xmlns:a16="http://schemas.microsoft.com/office/drawing/2014/main" id="{5D54B0A5-C2E8-4E47-929D-F49CA61E80B1}"/>
              </a:ext>
            </a:extLst>
          </p:cNvPr>
          <p:cNvSpPr>
            <a:spLocks noGrp="1"/>
          </p:cNvSpPr>
          <p:nvPr>
            <p:ph type="body" sz="quarter" idx="11"/>
          </p:nvPr>
        </p:nvSpPr>
        <p:spPr bwMode="gray">
          <a:xfrm>
            <a:off x="719668" y="2708920"/>
            <a:ext cx="6096000" cy="3241030"/>
          </a:xfrm>
        </p:spPr>
        <p:txBody>
          <a:bodyPr/>
          <a:lstStyle>
            <a:lvl1pPr marL="0" indent="0">
              <a:lnSpc>
                <a:spcPct val="100000"/>
              </a:lnSpc>
              <a:spcAft>
                <a:spcPts val="0"/>
              </a:spcAft>
              <a:buNone/>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F382598C-3ADC-4AB3-AAC0-0CF4D2974D38}"/>
              </a:ext>
            </a:extLst>
          </p:cNvPr>
          <p:cNvSpPr>
            <a:spLocks noGrp="1"/>
          </p:cNvSpPr>
          <p:nvPr>
            <p:ph type="pic" sz="quarter" idx="17"/>
          </p:nvPr>
        </p:nvSpPr>
        <p:spPr bwMode="gray">
          <a:xfrm>
            <a:off x="7152117" y="-1"/>
            <a:ext cx="5039883" cy="238488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A3AC0F6-00A1-4B9A-8A26-5D93BE47272B}"/>
              </a:ext>
            </a:extLst>
          </p:cNvPr>
          <p:cNvSpPr>
            <a:spLocks noGrp="1"/>
          </p:cNvSpPr>
          <p:nvPr>
            <p:ph type="pic" sz="quarter" idx="18"/>
          </p:nvPr>
        </p:nvSpPr>
        <p:spPr bwMode="gray">
          <a:xfrm>
            <a:off x="7152117" y="2384884"/>
            <a:ext cx="5039883" cy="4473116"/>
          </a:xfrm>
          <a:solidFill>
            <a:schemeClr val="bg2"/>
          </a:solidFill>
        </p:spPr>
        <p:txBody>
          <a:bodyPr anchor="ctr"/>
          <a:lstStyle>
            <a:lvl1pPr marL="0" indent="0" algn="ctr">
              <a:buNone/>
              <a:defRPr sz="1051"/>
            </a:lvl1pPr>
          </a:lstStyle>
          <a:p>
            <a:r>
              <a:rPr lang="de-DE"/>
              <a:t>Bild durch Klicken auf Symbol hinzufügen</a:t>
            </a:r>
          </a:p>
        </p:txBody>
      </p:sp>
      <p:sp>
        <p:nvSpPr>
          <p:cNvPr id="13" name="Textplatzhalter 3">
            <a:extLst>
              <a:ext uri="{FF2B5EF4-FFF2-40B4-BE49-F238E27FC236}">
                <a16:creationId xmlns:a16="http://schemas.microsoft.com/office/drawing/2014/main" id="{DAC013AC-1393-469C-9592-45BDF83830DD}"/>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226245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1">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816A63A-D278-47D3-9CE8-883FE9233C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3743324"/>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5445224"/>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8" name="Grafik 7">
            <a:extLst>
              <a:ext uri="{FF2B5EF4-FFF2-40B4-BE49-F238E27FC236}">
                <a16:creationId xmlns:a16="http://schemas.microsoft.com/office/drawing/2014/main" id="{009119B1-DAFF-4B78-92C8-B0FC3C18CC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3402227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2">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D3B5B4-FD13-4948-9E9B-ABE486D22B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8" y="6216607"/>
            <a:ext cx="2496013" cy="282258"/>
          </a:xfrm>
          <a:prstGeom prst="rect">
            <a:avLst/>
          </a:prstGeom>
        </p:spPr>
      </p:pic>
    </p:spTree>
    <p:extLst>
      <p:ext uri="{BB962C8B-B14F-4D97-AF65-F5344CB8AC3E}">
        <p14:creationId xmlns:p14="http://schemas.microsoft.com/office/powerpoint/2010/main" val="3364482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3">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1781EA0-21A1-49BE-8272-4885E26BC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8" y="6216607"/>
            <a:ext cx="2496013" cy="282258"/>
          </a:xfrm>
          <a:prstGeom prst="rect">
            <a:avLst/>
          </a:prstGeom>
        </p:spPr>
      </p:pic>
    </p:spTree>
    <p:extLst>
      <p:ext uri="{BB962C8B-B14F-4D97-AF65-F5344CB8AC3E}">
        <p14:creationId xmlns:p14="http://schemas.microsoft.com/office/powerpoint/2010/main" val="1228372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4 auf Bild">
    <p:spTree>
      <p:nvGrpSpPr>
        <p:cNvPr id="1" name=""/>
        <p:cNvGrpSpPr/>
        <p:nvPr/>
      </p:nvGrpSpPr>
      <p:grpSpPr>
        <a:xfrm>
          <a:off x="0" y="0"/>
          <a:ext cx="0" cy="0"/>
          <a:chOff x="0" y="0"/>
          <a:chExt cx="0" cy="0"/>
        </a:xfrm>
      </p:grpSpPr>
      <p:sp>
        <p:nvSpPr>
          <p:cNvPr id="21" name="Bildplatzhalter 9">
            <a:extLst>
              <a:ext uri="{FF2B5EF4-FFF2-40B4-BE49-F238E27FC236}">
                <a16:creationId xmlns:a16="http://schemas.microsoft.com/office/drawing/2014/main" id="{15E77D4D-E42D-483A-942C-0A123D2C5FC0}"/>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8" name="Textplatzhalter 3">
            <a:extLst>
              <a:ext uri="{FF2B5EF4-FFF2-40B4-BE49-F238E27FC236}">
                <a16:creationId xmlns:a16="http://schemas.microsoft.com/office/drawing/2014/main" id="{E73DA585-92D0-438B-A0AC-11F8568B7116}"/>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930893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seite (ohne Unter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8" y="1608138"/>
            <a:ext cx="993684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583010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rennerfolie Aromen">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5" name="Freeform 5">
            <a:extLst>
              <a:ext uri="{FF2B5EF4-FFF2-40B4-BE49-F238E27FC236}">
                <a16:creationId xmlns:a16="http://schemas.microsoft.com/office/drawing/2014/main" id="{D1439105-75CF-4C47-A51F-545CAB3D4E4A}"/>
              </a:ext>
            </a:extLst>
          </p:cNvPr>
          <p:cNvSpPr>
            <a:spLocks noEditPoints="1"/>
          </p:cNvSpPr>
          <p:nvPr userDrawn="1"/>
        </p:nvSpPr>
        <p:spPr bwMode="auto">
          <a:xfrm rot="21162059">
            <a:off x="3224806" y="729028"/>
            <a:ext cx="5699353" cy="4736061"/>
          </a:xfrm>
          <a:custGeom>
            <a:avLst/>
            <a:gdLst>
              <a:gd name="T0" fmla="*/ 3305 w 4535"/>
              <a:gd name="T1" fmla="*/ 5022 h 5022"/>
              <a:gd name="T2" fmla="*/ 1171 w 4535"/>
              <a:gd name="T3" fmla="*/ 5022 h 5022"/>
              <a:gd name="T4" fmla="*/ 606 w 4535"/>
              <a:gd name="T5" fmla="*/ 4575 h 5022"/>
              <a:gd name="T6" fmla="*/ 199 w 4535"/>
              <a:gd name="T7" fmla="*/ 2838 h 5022"/>
              <a:gd name="T8" fmla="*/ 224 w 4535"/>
              <a:gd name="T9" fmla="*/ 2726 h 5022"/>
              <a:gd name="T10" fmla="*/ 328 w 4535"/>
              <a:gd name="T11" fmla="*/ 2675 h 5022"/>
              <a:gd name="T12" fmla="*/ 4147 w 4535"/>
              <a:gd name="T13" fmla="*/ 2675 h 5022"/>
              <a:gd name="T14" fmla="*/ 4251 w 4535"/>
              <a:gd name="T15" fmla="*/ 2726 h 5022"/>
              <a:gd name="T16" fmla="*/ 4276 w 4535"/>
              <a:gd name="T17" fmla="*/ 2838 h 5022"/>
              <a:gd name="T18" fmla="*/ 3870 w 4535"/>
              <a:gd name="T19" fmla="*/ 4575 h 5022"/>
              <a:gd name="T20" fmla="*/ 3305 w 4535"/>
              <a:gd name="T21" fmla="*/ 5022 h 5022"/>
              <a:gd name="T22" fmla="*/ 496 w 4535"/>
              <a:gd name="T23" fmla="*/ 2941 h 5022"/>
              <a:gd name="T24" fmla="*/ 864 w 4535"/>
              <a:gd name="T25" fmla="*/ 4514 h 5022"/>
              <a:gd name="T26" fmla="*/ 1171 w 4535"/>
              <a:gd name="T27" fmla="*/ 4756 h 5022"/>
              <a:gd name="T28" fmla="*/ 3305 w 4535"/>
              <a:gd name="T29" fmla="*/ 4756 h 5022"/>
              <a:gd name="T30" fmla="*/ 3611 w 4535"/>
              <a:gd name="T31" fmla="*/ 4514 h 5022"/>
              <a:gd name="T32" fmla="*/ 3979 w 4535"/>
              <a:gd name="T33" fmla="*/ 2941 h 5022"/>
              <a:gd name="T34" fmla="*/ 496 w 4535"/>
              <a:gd name="T35" fmla="*/ 2941 h 5022"/>
              <a:gd name="T36" fmla="*/ 1273 w 4535"/>
              <a:gd name="T37" fmla="*/ 4429 h 5022"/>
              <a:gd name="T38" fmla="*/ 1143 w 4535"/>
              <a:gd name="T39" fmla="*/ 4321 h 5022"/>
              <a:gd name="T40" fmla="*/ 968 w 4535"/>
              <a:gd name="T41" fmla="*/ 3402 h 5022"/>
              <a:gd name="T42" fmla="*/ 1073 w 4535"/>
              <a:gd name="T43" fmla="*/ 3247 h 5022"/>
              <a:gd name="T44" fmla="*/ 1229 w 4535"/>
              <a:gd name="T45" fmla="*/ 3352 h 5022"/>
              <a:gd name="T46" fmla="*/ 1403 w 4535"/>
              <a:gd name="T47" fmla="*/ 4272 h 5022"/>
              <a:gd name="T48" fmla="*/ 1298 w 4535"/>
              <a:gd name="T49" fmla="*/ 4427 h 5022"/>
              <a:gd name="T50" fmla="*/ 1273 w 4535"/>
              <a:gd name="T51" fmla="*/ 4429 h 5022"/>
              <a:gd name="T52" fmla="*/ 4273 w 4535"/>
              <a:gd name="T53" fmla="*/ 2505 h 5022"/>
              <a:gd name="T54" fmla="*/ 4210 w 4535"/>
              <a:gd name="T55" fmla="*/ 2489 h 5022"/>
              <a:gd name="T56" fmla="*/ 4156 w 4535"/>
              <a:gd name="T57" fmla="*/ 2310 h 5022"/>
              <a:gd name="T58" fmla="*/ 4270 w 4535"/>
              <a:gd name="T59" fmla="*/ 1854 h 5022"/>
              <a:gd name="T60" fmla="*/ 3311 w 4535"/>
              <a:gd name="T61" fmla="*/ 892 h 5022"/>
              <a:gd name="T62" fmla="*/ 3274 w 4535"/>
              <a:gd name="T63" fmla="*/ 894 h 5022"/>
              <a:gd name="T64" fmla="*/ 2903 w 4535"/>
              <a:gd name="T65" fmla="*/ 973 h 5022"/>
              <a:gd name="T66" fmla="*/ 2729 w 4535"/>
              <a:gd name="T67" fmla="*/ 901 h 5022"/>
              <a:gd name="T68" fmla="*/ 2801 w 4535"/>
              <a:gd name="T69" fmla="*/ 727 h 5022"/>
              <a:gd name="T70" fmla="*/ 3089 w 4535"/>
              <a:gd name="T71" fmla="*/ 645 h 5022"/>
              <a:gd name="T72" fmla="*/ 2496 w 4535"/>
              <a:gd name="T73" fmla="*/ 266 h 5022"/>
              <a:gd name="T74" fmla="*/ 1845 w 4535"/>
              <a:gd name="T75" fmla="*/ 913 h 5022"/>
              <a:gd name="T76" fmla="*/ 1851 w 4535"/>
              <a:gd name="T77" fmla="*/ 1003 h 5022"/>
              <a:gd name="T78" fmla="*/ 2346 w 4535"/>
              <a:gd name="T79" fmla="*/ 1544 h 5022"/>
              <a:gd name="T80" fmla="*/ 2281 w 4535"/>
              <a:gd name="T81" fmla="*/ 1720 h 5022"/>
              <a:gd name="T82" fmla="*/ 2105 w 4535"/>
              <a:gd name="T83" fmla="*/ 1655 h 5022"/>
              <a:gd name="T84" fmla="*/ 1665 w 4535"/>
              <a:gd name="T85" fmla="*/ 1204 h 5022"/>
              <a:gd name="T86" fmla="*/ 1227 w 4535"/>
              <a:gd name="T87" fmla="*/ 1101 h 5022"/>
              <a:gd name="T88" fmla="*/ 266 w 4535"/>
              <a:gd name="T89" fmla="*/ 2062 h 5022"/>
              <a:gd name="T90" fmla="*/ 297 w 4535"/>
              <a:gd name="T91" fmla="*/ 2307 h 5022"/>
              <a:gd name="T92" fmla="*/ 203 w 4535"/>
              <a:gd name="T93" fmla="*/ 2470 h 5022"/>
              <a:gd name="T94" fmla="*/ 40 w 4535"/>
              <a:gd name="T95" fmla="*/ 2375 h 5022"/>
              <a:gd name="T96" fmla="*/ 0 w 4535"/>
              <a:gd name="T97" fmla="*/ 2062 h 5022"/>
              <a:gd name="T98" fmla="*/ 1227 w 4535"/>
              <a:gd name="T99" fmla="*/ 836 h 5022"/>
              <a:gd name="T100" fmla="*/ 1580 w 4535"/>
              <a:gd name="T101" fmla="*/ 887 h 5022"/>
              <a:gd name="T102" fmla="*/ 2496 w 4535"/>
              <a:gd name="T103" fmla="*/ 0 h 5022"/>
              <a:gd name="T104" fmla="*/ 3367 w 4535"/>
              <a:gd name="T105" fmla="*/ 628 h 5022"/>
              <a:gd name="T106" fmla="*/ 4535 w 4535"/>
              <a:gd name="T107" fmla="*/ 1854 h 5022"/>
              <a:gd name="T108" fmla="*/ 4390 w 4535"/>
              <a:gd name="T109" fmla="*/ 2435 h 5022"/>
              <a:gd name="T110" fmla="*/ 4273 w 4535"/>
              <a:gd name="T111" fmla="*/ 2505 h 5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5" h="5022">
                <a:moveTo>
                  <a:pt x="3305" y="5022"/>
                </a:moveTo>
                <a:cubicBezTo>
                  <a:pt x="1171" y="5022"/>
                  <a:pt x="1171" y="5022"/>
                  <a:pt x="1171" y="5022"/>
                </a:cubicBezTo>
                <a:cubicBezTo>
                  <a:pt x="1012" y="5022"/>
                  <a:pt x="689" y="4928"/>
                  <a:pt x="606" y="4575"/>
                </a:cubicBezTo>
                <a:cubicBezTo>
                  <a:pt x="199" y="2838"/>
                  <a:pt x="199" y="2838"/>
                  <a:pt x="199" y="2838"/>
                </a:cubicBezTo>
                <a:cubicBezTo>
                  <a:pt x="190" y="2799"/>
                  <a:pt x="199" y="2757"/>
                  <a:pt x="224" y="2726"/>
                </a:cubicBezTo>
                <a:cubicBezTo>
                  <a:pt x="249" y="2694"/>
                  <a:pt x="288" y="2675"/>
                  <a:pt x="328" y="2675"/>
                </a:cubicBezTo>
                <a:cubicBezTo>
                  <a:pt x="4147" y="2675"/>
                  <a:pt x="4147" y="2675"/>
                  <a:pt x="4147" y="2675"/>
                </a:cubicBezTo>
                <a:cubicBezTo>
                  <a:pt x="4187" y="2675"/>
                  <a:pt x="4226" y="2694"/>
                  <a:pt x="4251" y="2726"/>
                </a:cubicBezTo>
                <a:cubicBezTo>
                  <a:pt x="4276" y="2757"/>
                  <a:pt x="4285" y="2799"/>
                  <a:pt x="4276" y="2838"/>
                </a:cubicBezTo>
                <a:cubicBezTo>
                  <a:pt x="3870" y="4575"/>
                  <a:pt x="3870" y="4575"/>
                  <a:pt x="3870" y="4575"/>
                </a:cubicBezTo>
                <a:cubicBezTo>
                  <a:pt x="3786" y="4928"/>
                  <a:pt x="3464" y="5022"/>
                  <a:pt x="3305" y="5022"/>
                </a:cubicBezTo>
                <a:close/>
                <a:moveTo>
                  <a:pt x="496" y="2941"/>
                </a:moveTo>
                <a:cubicBezTo>
                  <a:pt x="864" y="4514"/>
                  <a:pt x="864" y="4514"/>
                  <a:pt x="864" y="4514"/>
                </a:cubicBezTo>
                <a:cubicBezTo>
                  <a:pt x="921" y="4753"/>
                  <a:pt x="1160" y="4756"/>
                  <a:pt x="1171" y="4756"/>
                </a:cubicBezTo>
                <a:cubicBezTo>
                  <a:pt x="3305" y="4756"/>
                  <a:pt x="3305" y="4756"/>
                  <a:pt x="3305" y="4756"/>
                </a:cubicBezTo>
                <a:cubicBezTo>
                  <a:pt x="3329" y="4756"/>
                  <a:pt x="3556" y="4745"/>
                  <a:pt x="3611" y="4514"/>
                </a:cubicBezTo>
                <a:cubicBezTo>
                  <a:pt x="3979" y="2941"/>
                  <a:pt x="3979" y="2941"/>
                  <a:pt x="3979" y="2941"/>
                </a:cubicBezTo>
                <a:lnTo>
                  <a:pt x="496" y="2941"/>
                </a:lnTo>
                <a:close/>
                <a:moveTo>
                  <a:pt x="1273" y="4429"/>
                </a:moveTo>
                <a:cubicBezTo>
                  <a:pt x="1210" y="4429"/>
                  <a:pt x="1154" y="4385"/>
                  <a:pt x="1143" y="4321"/>
                </a:cubicBezTo>
                <a:cubicBezTo>
                  <a:pt x="968" y="3402"/>
                  <a:pt x="968" y="3402"/>
                  <a:pt x="968" y="3402"/>
                </a:cubicBezTo>
                <a:cubicBezTo>
                  <a:pt x="954" y="3330"/>
                  <a:pt x="1001" y="3260"/>
                  <a:pt x="1073" y="3247"/>
                </a:cubicBezTo>
                <a:cubicBezTo>
                  <a:pt x="1144" y="3231"/>
                  <a:pt x="1215" y="3280"/>
                  <a:pt x="1229" y="3352"/>
                </a:cubicBezTo>
                <a:cubicBezTo>
                  <a:pt x="1403" y="4272"/>
                  <a:pt x="1403" y="4272"/>
                  <a:pt x="1403" y="4272"/>
                </a:cubicBezTo>
                <a:cubicBezTo>
                  <a:pt x="1417" y="4344"/>
                  <a:pt x="1370" y="4413"/>
                  <a:pt x="1298" y="4427"/>
                </a:cubicBezTo>
                <a:cubicBezTo>
                  <a:pt x="1289" y="4429"/>
                  <a:pt x="1281" y="4429"/>
                  <a:pt x="1273" y="4429"/>
                </a:cubicBezTo>
                <a:close/>
                <a:moveTo>
                  <a:pt x="4273" y="2505"/>
                </a:moveTo>
                <a:cubicBezTo>
                  <a:pt x="4252" y="2505"/>
                  <a:pt x="4230" y="2500"/>
                  <a:pt x="4210" y="2489"/>
                </a:cubicBezTo>
                <a:cubicBezTo>
                  <a:pt x="4146" y="2455"/>
                  <a:pt x="4121" y="2374"/>
                  <a:pt x="4156" y="2310"/>
                </a:cubicBezTo>
                <a:cubicBezTo>
                  <a:pt x="4231" y="2169"/>
                  <a:pt x="4270" y="2015"/>
                  <a:pt x="4270" y="1854"/>
                </a:cubicBezTo>
                <a:cubicBezTo>
                  <a:pt x="4270" y="1324"/>
                  <a:pt x="3839" y="892"/>
                  <a:pt x="3311" y="892"/>
                </a:cubicBezTo>
                <a:cubicBezTo>
                  <a:pt x="3274" y="894"/>
                  <a:pt x="3274" y="894"/>
                  <a:pt x="3274" y="894"/>
                </a:cubicBezTo>
                <a:cubicBezTo>
                  <a:pt x="3144" y="898"/>
                  <a:pt x="3019" y="924"/>
                  <a:pt x="2903" y="973"/>
                </a:cubicBezTo>
                <a:cubicBezTo>
                  <a:pt x="2835" y="1001"/>
                  <a:pt x="2757" y="969"/>
                  <a:pt x="2729" y="901"/>
                </a:cubicBezTo>
                <a:cubicBezTo>
                  <a:pt x="2701" y="833"/>
                  <a:pt x="2733" y="756"/>
                  <a:pt x="2801" y="727"/>
                </a:cubicBezTo>
                <a:cubicBezTo>
                  <a:pt x="2893" y="689"/>
                  <a:pt x="2989" y="661"/>
                  <a:pt x="3089" y="645"/>
                </a:cubicBezTo>
                <a:cubicBezTo>
                  <a:pt x="2985" y="419"/>
                  <a:pt x="2754" y="266"/>
                  <a:pt x="2496" y="266"/>
                </a:cubicBezTo>
                <a:cubicBezTo>
                  <a:pt x="2137" y="266"/>
                  <a:pt x="1845" y="556"/>
                  <a:pt x="1845" y="913"/>
                </a:cubicBezTo>
                <a:cubicBezTo>
                  <a:pt x="1845" y="943"/>
                  <a:pt x="1847" y="973"/>
                  <a:pt x="1851" y="1003"/>
                </a:cubicBezTo>
                <a:cubicBezTo>
                  <a:pt x="2068" y="1128"/>
                  <a:pt x="2242" y="1317"/>
                  <a:pt x="2346" y="1544"/>
                </a:cubicBezTo>
                <a:cubicBezTo>
                  <a:pt x="2377" y="1610"/>
                  <a:pt x="2348" y="1689"/>
                  <a:pt x="2281" y="1720"/>
                </a:cubicBezTo>
                <a:cubicBezTo>
                  <a:pt x="2215" y="1751"/>
                  <a:pt x="2136" y="1722"/>
                  <a:pt x="2105" y="1655"/>
                </a:cubicBezTo>
                <a:cubicBezTo>
                  <a:pt x="2015" y="1460"/>
                  <a:pt x="1859" y="1300"/>
                  <a:pt x="1665" y="1204"/>
                </a:cubicBezTo>
                <a:cubicBezTo>
                  <a:pt x="1523" y="1136"/>
                  <a:pt x="1376" y="1101"/>
                  <a:pt x="1227" y="1101"/>
                </a:cubicBezTo>
                <a:cubicBezTo>
                  <a:pt x="697" y="1101"/>
                  <a:pt x="266" y="1532"/>
                  <a:pt x="266" y="2062"/>
                </a:cubicBezTo>
                <a:cubicBezTo>
                  <a:pt x="266" y="2145"/>
                  <a:pt x="276" y="2228"/>
                  <a:pt x="297" y="2307"/>
                </a:cubicBezTo>
                <a:cubicBezTo>
                  <a:pt x="316" y="2378"/>
                  <a:pt x="274" y="2451"/>
                  <a:pt x="203" y="2470"/>
                </a:cubicBezTo>
                <a:cubicBezTo>
                  <a:pt x="132" y="2488"/>
                  <a:pt x="59" y="2446"/>
                  <a:pt x="40" y="2375"/>
                </a:cubicBezTo>
                <a:cubicBezTo>
                  <a:pt x="13" y="2273"/>
                  <a:pt x="0" y="2168"/>
                  <a:pt x="0" y="2062"/>
                </a:cubicBezTo>
                <a:cubicBezTo>
                  <a:pt x="0" y="1386"/>
                  <a:pt x="550" y="836"/>
                  <a:pt x="1227" y="836"/>
                </a:cubicBezTo>
                <a:cubicBezTo>
                  <a:pt x="1346" y="836"/>
                  <a:pt x="1464" y="853"/>
                  <a:pt x="1580" y="887"/>
                </a:cubicBezTo>
                <a:cubicBezTo>
                  <a:pt x="1593" y="396"/>
                  <a:pt x="1999" y="0"/>
                  <a:pt x="2496" y="0"/>
                </a:cubicBezTo>
                <a:cubicBezTo>
                  <a:pt x="2893" y="0"/>
                  <a:pt x="3245" y="259"/>
                  <a:pt x="3367" y="628"/>
                </a:cubicBezTo>
                <a:cubicBezTo>
                  <a:pt x="4016" y="657"/>
                  <a:pt x="4535" y="1196"/>
                  <a:pt x="4535" y="1854"/>
                </a:cubicBezTo>
                <a:cubicBezTo>
                  <a:pt x="4535" y="2057"/>
                  <a:pt x="4485" y="2257"/>
                  <a:pt x="4390" y="2435"/>
                </a:cubicBezTo>
                <a:cubicBezTo>
                  <a:pt x="4366" y="2480"/>
                  <a:pt x="4320" y="2505"/>
                  <a:pt x="4273" y="2505"/>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8" name="Textplatzhalter 3">
            <a:extLst>
              <a:ext uri="{FF2B5EF4-FFF2-40B4-BE49-F238E27FC236}">
                <a16:creationId xmlns:a16="http://schemas.microsoft.com/office/drawing/2014/main" id="{C77E3CA8-7D04-4A1C-8417-B6926618E465}"/>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681496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rennerfolie Ätherische 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Freeform 5">
            <a:extLst>
              <a:ext uri="{FF2B5EF4-FFF2-40B4-BE49-F238E27FC236}">
                <a16:creationId xmlns:a16="http://schemas.microsoft.com/office/drawing/2014/main" id="{A3CF2E29-9AB1-4D74-867E-04A4980FE72E}"/>
              </a:ext>
            </a:extLst>
          </p:cNvPr>
          <p:cNvSpPr>
            <a:spLocks noEditPoints="1"/>
          </p:cNvSpPr>
          <p:nvPr userDrawn="1"/>
        </p:nvSpPr>
        <p:spPr bwMode="gray">
          <a:xfrm>
            <a:off x="6815671" y="3760788"/>
            <a:ext cx="2258484" cy="2603500"/>
          </a:xfrm>
          <a:custGeom>
            <a:avLst/>
            <a:gdLst>
              <a:gd name="T0" fmla="*/ 163 w 267"/>
              <a:gd name="T1" fmla="*/ 408 h 409"/>
              <a:gd name="T2" fmla="*/ 159 w 267"/>
              <a:gd name="T3" fmla="*/ 407 h 409"/>
              <a:gd name="T4" fmla="*/ 24 w 267"/>
              <a:gd name="T5" fmla="*/ 249 h 409"/>
              <a:gd name="T6" fmla="*/ 72 w 267"/>
              <a:gd name="T7" fmla="*/ 12 h 409"/>
              <a:gd name="T8" fmla="*/ 87 w 267"/>
              <a:gd name="T9" fmla="*/ 2 h 409"/>
              <a:gd name="T10" fmla="*/ 106 w 267"/>
              <a:gd name="T11" fmla="*/ 5 h 409"/>
              <a:gd name="T12" fmla="*/ 242 w 267"/>
              <a:gd name="T13" fmla="*/ 204 h 409"/>
              <a:gd name="T14" fmla="*/ 181 w 267"/>
              <a:gd name="T15" fmla="*/ 402 h 409"/>
              <a:gd name="T16" fmla="*/ 163 w 267"/>
              <a:gd name="T17" fmla="*/ 408 h 409"/>
              <a:gd name="T18" fmla="*/ 196 w 267"/>
              <a:gd name="T19" fmla="*/ 213 h 409"/>
              <a:gd name="T20" fmla="*/ 99 w 267"/>
              <a:gd name="T21" fmla="*/ 61 h 409"/>
              <a:gd name="T22" fmla="*/ 70 w 267"/>
              <a:gd name="T23" fmla="*/ 240 h 409"/>
              <a:gd name="T24" fmla="*/ 160 w 267"/>
              <a:gd name="T25" fmla="*/ 357 h 409"/>
              <a:gd name="T26" fmla="*/ 196 w 267"/>
              <a:gd name="T27"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7" h="409">
                <a:moveTo>
                  <a:pt x="163" y="408"/>
                </a:moveTo>
                <a:cubicBezTo>
                  <a:pt x="161" y="408"/>
                  <a:pt x="160" y="408"/>
                  <a:pt x="159" y="407"/>
                </a:cubicBezTo>
                <a:cubicBezTo>
                  <a:pt x="154" y="406"/>
                  <a:pt x="49" y="373"/>
                  <a:pt x="24" y="249"/>
                </a:cubicBezTo>
                <a:cubicBezTo>
                  <a:pt x="0" y="130"/>
                  <a:pt x="69" y="17"/>
                  <a:pt x="72" y="12"/>
                </a:cubicBezTo>
                <a:cubicBezTo>
                  <a:pt x="76" y="7"/>
                  <a:pt x="81" y="3"/>
                  <a:pt x="87" y="2"/>
                </a:cubicBezTo>
                <a:cubicBezTo>
                  <a:pt x="94" y="0"/>
                  <a:pt x="100" y="2"/>
                  <a:pt x="106" y="5"/>
                </a:cubicBezTo>
                <a:cubicBezTo>
                  <a:pt x="110" y="9"/>
                  <a:pt x="218" y="85"/>
                  <a:pt x="242" y="204"/>
                </a:cubicBezTo>
                <a:cubicBezTo>
                  <a:pt x="267" y="327"/>
                  <a:pt x="184" y="400"/>
                  <a:pt x="181" y="402"/>
                </a:cubicBezTo>
                <a:cubicBezTo>
                  <a:pt x="176" y="407"/>
                  <a:pt x="169" y="409"/>
                  <a:pt x="163" y="408"/>
                </a:cubicBezTo>
                <a:close/>
                <a:moveTo>
                  <a:pt x="196" y="213"/>
                </a:moveTo>
                <a:cubicBezTo>
                  <a:pt x="182" y="142"/>
                  <a:pt x="129" y="87"/>
                  <a:pt x="99" y="61"/>
                </a:cubicBezTo>
                <a:cubicBezTo>
                  <a:pt x="83" y="97"/>
                  <a:pt x="56" y="168"/>
                  <a:pt x="70" y="240"/>
                </a:cubicBezTo>
                <a:cubicBezTo>
                  <a:pt x="85" y="313"/>
                  <a:pt x="136" y="346"/>
                  <a:pt x="160" y="357"/>
                </a:cubicBezTo>
                <a:cubicBezTo>
                  <a:pt x="177" y="337"/>
                  <a:pt x="211" y="287"/>
                  <a:pt x="196" y="21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8" name="Freeform 6">
            <a:extLst>
              <a:ext uri="{FF2B5EF4-FFF2-40B4-BE49-F238E27FC236}">
                <a16:creationId xmlns:a16="http://schemas.microsoft.com/office/drawing/2014/main" id="{BCAD584A-9520-4373-A474-D5624475FAB7}"/>
              </a:ext>
            </a:extLst>
          </p:cNvPr>
          <p:cNvSpPr>
            <a:spLocks/>
          </p:cNvSpPr>
          <p:nvPr userDrawn="1"/>
        </p:nvSpPr>
        <p:spPr bwMode="gray">
          <a:xfrm>
            <a:off x="5096939" y="6269049"/>
            <a:ext cx="2487084" cy="592137"/>
          </a:xfrm>
          <a:custGeom>
            <a:avLst/>
            <a:gdLst>
              <a:gd name="T0" fmla="*/ 12 w 294"/>
              <a:gd name="T1" fmla="*/ 93 h 93"/>
              <a:gd name="T2" fmla="*/ 61 w 294"/>
              <a:gd name="T3" fmla="*/ 93 h 93"/>
              <a:gd name="T4" fmla="*/ 52 w 294"/>
              <a:gd name="T5" fmla="*/ 62 h 93"/>
              <a:gd name="T6" fmla="*/ 209 w 294"/>
              <a:gd name="T7" fmla="*/ 93 h 93"/>
              <a:gd name="T8" fmla="*/ 294 w 294"/>
              <a:gd name="T9" fmla="*/ 93 h 93"/>
              <a:gd name="T10" fmla="*/ 281 w 294"/>
              <a:gd name="T11" fmla="*/ 82 h 93"/>
              <a:gd name="T12" fmla="*/ 21 w 294"/>
              <a:gd name="T13" fmla="*/ 16 h 93"/>
              <a:gd name="T14" fmla="*/ 5 w 294"/>
              <a:gd name="T15" fmla="*/ 25 h 93"/>
              <a:gd name="T16" fmla="*/ 0 w 294"/>
              <a:gd name="T17" fmla="*/ 43 h 93"/>
              <a:gd name="T18" fmla="*/ 12 w 294"/>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93">
                <a:moveTo>
                  <a:pt x="12" y="93"/>
                </a:moveTo>
                <a:cubicBezTo>
                  <a:pt x="61" y="93"/>
                  <a:pt x="61" y="93"/>
                  <a:pt x="61" y="93"/>
                </a:cubicBezTo>
                <a:cubicBezTo>
                  <a:pt x="57" y="81"/>
                  <a:pt x="54" y="71"/>
                  <a:pt x="52" y="62"/>
                </a:cubicBezTo>
                <a:cubicBezTo>
                  <a:pt x="87" y="62"/>
                  <a:pt x="151" y="65"/>
                  <a:pt x="209" y="93"/>
                </a:cubicBezTo>
                <a:cubicBezTo>
                  <a:pt x="294" y="93"/>
                  <a:pt x="294" y="93"/>
                  <a:pt x="294" y="93"/>
                </a:cubicBezTo>
                <a:cubicBezTo>
                  <a:pt x="290" y="90"/>
                  <a:pt x="285" y="86"/>
                  <a:pt x="281" y="82"/>
                </a:cubicBezTo>
                <a:cubicBezTo>
                  <a:pt x="174" y="0"/>
                  <a:pt x="27" y="16"/>
                  <a:pt x="21" y="16"/>
                </a:cubicBezTo>
                <a:cubicBezTo>
                  <a:pt x="14" y="17"/>
                  <a:pt x="9" y="20"/>
                  <a:pt x="5" y="25"/>
                </a:cubicBezTo>
                <a:cubicBezTo>
                  <a:pt x="1" y="30"/>
                  <a:pt x="0" y="37"/>
                  <a:pt x="0" y="43"/>
                </a:cubicBezTo>
                <a:cubicBezTo>
                  <a:pt x="1" y="45"/>
                  <a:pt x="3" y="65"/>
                  <a:pt x="12" y="9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0" name="Freeform 7">
            <a:extLst>
              <a:ext uri="{FF2B5EF4-FFF2-40B4-BE49-F238E27FC236}">
                <a16:creationId xmlns:a16="http://schemas.microsoft.com/office/drawing/2014/main" id="{E5C20043-B6C9-45AA-95E7-DD3D2C11EFA8}"/>
              </a:ext>
            </a:extLst>
          </p:cNvPr>
          <p:cNvSpPr>
            <a:spLocks noEditPoints="1"/>
          </p:cNvSpPr>
          <p:nvPr userDrawn="1"/>
        </p:nvSpPr>
        <p:spPr bwMode="gray">
          <a:xfrm>
            <a:off x="8794751" y="3773499"/>
            <a:ext cx="3401484" cy="3087687"/>
          </a:xfrm>
          <a:custGeom>
            <a:avLst/>
            <a:gdLst>
              <a:gd name="T0" fmla="*/ 402 w 402"/>
              <a:gd name="T1" fmla="*/ 0 h 485"/>
              <a:gd name="T2" fmla="*/ 207 w 402"/>
              <a:gd name="T3" fmla="*/ 62 h 485"/>
              <a:gd name="T4" fmla="*/ 124 w 402"/>
              <a:gd name="T5" fmla="*/ 233 h 485"/>
              <a:gd name="T6" fmla="*/ 117 w 402"/>
              <a:gd name="T7" fmla="*/ 239 h 485"/>
              <a:gd name="T8" fmla="*/ 0 w 402"/>
              <a:gd name="T9" fmla="*/ 485 h 485"/>
              <a:gd name="T10" fmla="*/ 48 w 402"/>
              <a:gd name="T11" fmla="*/ 485 h 485"/>
              <a:gd name="T12" fmla="*/ 153 w 402"/>
              <a:gd name="T13" fmla="*/ 269 h 485"/>
              <a:gd name="T14" fmla="*/ 156 w 402"/>
              <a:gd name="T15" fmla="*/ 265 h 485"/>
              <a:gd name="T16" fmla="*/ 333 w 402"/>
              <a:gd name="T17" fmla="*/ 225 h 485"/>
              <a:gd name="T18" fmla="*/ 402 w 402"/>
              <a:gd name="T19" fmla="*/ 145 h 485"/>
              <a:gd name="T20" fmla="*/ 402 w 402"/>
              <a:gd name="T21" fmla="*/ 0 h 485"/>
              <a:gd name="T22" fmla="*/ 304 w 402"/>
              <a:gd name="T23" fmla="*/ 189 h 485"/>
              <a:gd name="T24" fmla="*/ 170 w 402"/>
              <a:gd name="T25" fmla="*/ 220 h 485"/>
              <a:gd name="T26" fmla="*/ 235 w 402"/>
              <a:gd name="T27" fmla="*/ 99 h 485"/>
              <a:gd name="T28" fmla="*/ 394 w 402"/>
              <a:gd name="T29" fmla="*/ 47 h 485"/>
              <a:gd name="T30" fmla="*/ 304 w 402"/>
              <a:gd name="T31" fmla="*/ 189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2" h="485">
                <a:moveTo>
                  <a:pt x="402" y="0"/>
                </a:moveTo>
                <a:cubicBezTo>
                  <a:pt x="361" y="1"/>
                  <a:pt x="275" y="9"/>
                  <a:pt x="207" y="62"/>
                </a:cubicBezTo>
                <a:cubicBezTo>
                  <a:pt x="125" y="125"/>
                  <a:pt x="122" y="208"/>
                  <a:pt x="124" y="233"/>
                </a:cubicBezTo>
                <a:cubicBezTo>
                  <a:pt x="121" y="235"/>
                  <a:pt x="119" y="237"/>
                  <a:pt x="117" y="239"/>
                </a:cubicBezTo>
                <a:cubicBezTo>
                  <a:pt x="58" y="310"/>
                  <a:pt x="18" y="394"/>
                  <a:pt x="0" y="485"/>
                </a:cubicBezTo>
                <a:cubicBezTo>
                  <a:pt x="48" y="485"/>
                  <a:pt x="48" y="485"/>
                  <a:pt x="48" y="485"/>
                </a:cubicBezTo>
                <a:cubicBezTo>
                  <a:pt x="65" y="406"/>
                  <a:pt x="101" y="331"/>
                  <a:pt x="153" y="269"/>
                </a:cubicBezTo>
                <a:cubicBezTo>
                  <a:pt x="154" y="268"/>
                  <a:pt x="155" y="266"/>
                  <a:pt x="156" y="265"/>
                </a:cubicBezTo>
                <a:cubicBezTo>
                  <a:pt x="188" y="273"/>
                  <a:pt x="260" y="281"/>
                  <a:pt x="333" y="225"/>
                </a:cubicBezTo>
                <a:cubicBezTo>
                  <a:pt x="363" y="202"/>
                  <a:pt x="385" y="173"/>
                  <a:pt x="402" y="145"/>
                </a:cubicBezTo>
                <a:lnTo>
                  <a:pt x="402" y="0"/>
                </a:lnTo>
                <a:close/>
                <a:moveTo>
                  <a:pt x="304" y="189"/>
                </a:moveTo>
                <a:cubicBezTo>
                  <a:pt x="249" y="231"/>
                  <a:pt x="195" y="226"/>
                  <a:pt x="170" y="220"/>
                </a:cubicBezTo>
                <a:cubicBezTo>
                  <a:pt x="171" y="195"/>
                  <a:pt x="180" y="142"/>
                  <a:pt x="235" y="99"/>
                </a:cubicBezTo>
                <a:cubicBezTo>
                  <a:pt x="288" y="58"/>
                  <a:pt x="357" y="49"/>
                  <a:pt x="394" y="47"/>
                </a:cubicBezTo>
                <a:cubicBezTo>
                  <a:pt x="383" y="84"/>
                  <a:pt x="357" y="147"/>
                  <a:pt x="304" y="189"/>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2" name="Freeform 9">
            <a:extLst>
              <a:ext uri="{FF2B5EF4-FFF2-40B4-BE49-F238E27FC236}">
                <a16:creationId xmlns:a16="http://schemas.microsoft.com/office/drawing/2014/main" id="{EC900FC1-BFEB-4B0E-A841-0C562579BE81}"/>
              </a:ext>
            </a:extLst>
          </p:cNvPr>
          <p:cNvSpPr>
            <a:spLocks/>
          </p:cNvSpPr>
          <p:nvPr userDrawn="1"/>
        </p:nvSpPr>
        <p:spPr bwMode="gray">
          <a:xfrm>
            <a:off x="9751487" y="6040449"/>
            <a:ext cx="2444751" cy="820737"/>
          </a:xfrm>
          <a:custGeom>
            <a:avLst/>
            <a:gdLst>
              <a:gd name="T0" fmla="*/ 54 w 289"/>
              <a:gd name="T1" fmla="*/ 129 h 129"/>
              <a:gd name="T2" fmla="*/ 150 w 289"/>
              <a:gd name="T3" fmla="*/ 60 h 129"/>
              <a:gd name="T4" fmla="*/ 289 w 289"/>
              <a:gd name="T5" fmla="*/ 63 h 129"/>
              <a:gd name="T6" fmla="*/ 289 w 289"/>
              <a:gd name="T7" fmla="*/ 15 h 129"/>
              <a:gd name="T8" fmla="*/ 137 w 289"/>
              <a:gd name="T9" fmla="*/ 15 h 129"/>
              <a:gd name="T10" fmla="*/ 0 w 289"/>
              <a:gd name="T11" fmla="*/ 129 h 129"/>
              <a:gd name="T12" fmla="*/ 54 w 289"/>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289" h="129">
                <a:moveTo>
                  <a:pt x="54" y="129"/>
                </a:moveTo>
                <a:cubicBezTo>
                  <a:pt x="70" y="104"/>
                  <a:pt x="100" y="74"/>
                  <a:pt x="150" y="60"/>
                </a:cubicBezTo>
                <a:cubicBezTo>
                  <a:pt x="199" y="46"/>
                  <a:pt x="250" y="53"/>
                  <a:pt x="289" y="63"/>
                </a:cubicBezTo>
                <a:cubicBezTo>
                  <a:pt x="289" y="15"/>
                  <a:pt x="289" y="15"/>
                  <a:pt x="289" y="15"/>
                </a:cubicBezTo>
                <a:cubicBezTo>
                  <a:pt x="246" y="5"/>
                  <a:pt x="192" y="0"/>
                  <a:pt x="137" y="15"/>
                </a:cubicBezTo>
                <a:cubicBezTo>
                  <a:pt x="55" y="38"/>
                  <a:pt x="17" y="94"/>
                  <a:pt x="0" y="129"/>
                </a:cubicBezTo>
                <a:lnTo>
                  <a:pt x="54" y="129"/>
                </a:ln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11" name="Freeform 8">
            <a:extLst>
              <a:ext uri="{FF2B5EF4-FFF2-40B4-BE49-F238E27FC236}">
                <a16:creationId xmlns:a16="http://schemas.microsoft.com/office/drawing/2014/main" id="{0A3AEF89-FD38-404F-9EC9-959E9B925C8F}"/>
              </a:ext>
            </a:extLst>
          </p:cNvPr>
          <p:cNvSpPr>
            <a:spLocks/>
          </p:cNvSpPr>
          <p:nvPr userDrawn="1"/>
        </p:nvSpPr>
        <p:spPr bwMode="gray">
          <a:xfrm>
            <a:off x="12128500" y="6816725"/>
            <a:ext cx="67733" cy="44450"/>
          </a:xfrm>
          <a:custGeom>
            <a:avLst/>
            <a:gdLst>
              <a:gd name="T0" fmla="*/ 8 w 8"/>
              <a:gd name="T1" fmla="*/ 0 h 7"/>
              <a:gd name="T2" fmla="*/ 0 w 8"/>
              <a:gd name="T3" fmla="*/ 7 h 7"/>
              <a:gd name="T4" fmla="*/ 8 w 8"/>
              <a:gd name="T5" fmla="*/ 7 h 7"/>
              <a:gd name="T6" fmla="*/ 8 w 8"/>
              <a:gd name="T7" fmla="*/ 0 h 7"/>
            </a:gdLst>
            <a:ahLst/>
            <a:cxnLst>
              <a:cxn ang="0">
                <a:pos x="T0" y="T1"/>
              </a:cxn>
              <a:cxn ang="0">
                <a:pos x="T2" y="T3"/>
              </a:cxn>
              <a:cxn ang="0">
                <a:pos x="T4" y="T5"/>
              </a:cxn>
              <a:cxn ang="0">
                <a:pos x="T6" y="T7"/>
              </a:cxn>
            </a:cxnLst>
            <a:rect l="0" t="0" r="r" b="b"/>
            <a:pathLst>
              <a:path w="8" h="7">
                <a:moveTo>
                  <a:pt x="8" y="0"/>
                </a:moveTo>
                <a:cubicBezTo>
                  <a:pt x="6" y="3"/>
                  <a:pt x="3" y="5"/>
                  <a:pt x="0" y="7"/>
                </a:cubicBezTo>
                <a:cubicBezTo>
                  <a:pt x="8" y="7"/>
                  <a:pt x="8" y="7"/>
                  <a:pt x="8" y="7"/>
                </a:cubicBezTo>
                <a:cubicBezTo>
                  <a:pt x="8" y="0"/>
                  <a:pt x="8" y="0"/>
                  <a:pt x="8" y="0"/>
                </a:cubicBezTo>
              </a:path>
            </a:pathLst>
          </a:custGeom>
          <a:solidFill>
            <a:srgbClr val="D9E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3" name="Textplatzhalter 3">
            <a:extLst>
              <a:ext uri="{FF2B5EF4-FFF2-40B4-BE49-F238E27FC236}">
                <a16:creationId xmlns:a16="http://schemas.microsoft.com/office/drawing/2014/main" id="{DB324308-CF39-406E-8827-677B0396A079}"/>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483486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rennerfolie Parfüm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grpSp>
        <p:nvGrpSpPr>
          <p:cNvPr id="20" name="Gruppieren 19">
            <a:extLst>
              <a:ext uri="{FF2B5EF4-FFF2-40B4-BE49-F238E27FC236}">
                <a16:creationId xmlns:a16="http://schemas.microsoft.com/office/drawing/2014/main" id="{A00B5ED9-06F2-47D3-B41D-46BC28DCE33F}"/>
              </a:ext>
            </a:extLst>
          </p:cNvPr>
          <p:cNvGrpSpPr/>
          <p:nvPr userDrawn="1"/>
        </p:nvGrpSpPr>
        <p:grpSpPr bwMode="gray">
          <a:xfrm rot="21083999">
            <a:off x="3902599" y="744787"/>
            <a:ext cx="4412612" cy="4731567"/>
            <a:chOff x="11604626" y="-4405313"/>
            <a:chExt cx="4381500" cy="6264276"/>
          </a:xfrm>
          <a:solidFill>
            <a:schemeClr val="bg1">
              <a:alpha val="15000"/>
            </a:schemeClr>
          </a:solidFill>
        </p:grpSpPr>
        <p:sp>
          <p:nvSpPr>
            <p:cNvPr id="21" name="Freeform 5">
              <a:extLst>
                <a:ext uri="{FF2B5EF4-FFF2-40B4-BE49-F238E27FC236}">
                  <a16:creationId xmlns:a16="http://schemas.microsoft.com/office/drawing/2014/main" id="{077B0B17-75F8-471C-943C-282B1C7FA546}"/>
                </a:ext>
              </a:extLst>
            </p:cNvPr>
            <p:cNvSpPr>
              <a:spLocks/>
            </p:cNvSpPr>
            <p:nvPr userDrawn="1"/>
          </p:nvSpPr>
          <p:spPr bwMode="gray">
            <a:xfrm>
              <a:off x="13004801" y="-4405313"/>
              <a:ext cx="1579563" cy="1428750"/>
            </a:xfrm>
            <a:custGeom>
              <a:avLst/>
              <a:gdLst>
                <a:gd name="T0" fmla="*/ 291 w 1635"/>
                <a:gd name="T1" fmla="*/ 1333 h 1479"/>
                <a:gd name="T2" fmla="*/ 454 w 1635"/>
                <a:gd name="T3" fmla="*/ 1461 h 1479"/>
                <a:gd name="T4" fmla="*/ 494 w 1635"/>
                <a:gd name="T5" fmla="*/ 1456 h 1479"/>
                <a:gd name="T6" fmla="*/ 617 w 1635"/>
                <a:gd name="T7" fmla="*/ 1253 h 1479"/>
                <a:gd name="T8" fmla="*/ 390 w 1635"/>
                <a:gd name="T9" fmla="*/ 336 h 1479"/>
                <a:gd name="T10" fmla="*/ 1245 w 1635"/>
                <a:gd name="T11" fmla="*/ 336 h 1479"/>
                <a:gd name="T12" fmla="*/ 1018 w 1635"/>
                <a:gd name="T13" fmla="*/ 1252 h 1479"/>
                <a:gd name="T14" fmla="*/ 1141 w 1635"/>
                <a:gd name="T15" fmla="*/ 1456 h 1479"/>
                <a:gd name="T16" fmla="*/ 1344 w 1635"/>
                <a:gd name="T17" fmla="*/ 1333 h 1479"/>
                <a:gd name="T18" fmla="*/ 1623 w 1635"/>
                <a:gd name="T19" fmla="*/ 208 h 1479"/>
                <a:gd name="T20" fmla="*/ 1592 w 1635"/>
                <a:gd name="T21" fmla="*/ 64 h 1479"/>
                <a:gd name="T22" fmla="*/ 1459 w 1635"/>
                <a:gd name="T23" fmla="*/ 0 h 1479"/>
                <a:gd name="T24" fmla="*/ 175 w 1635"/>
                <a:gd name="T25" fmla="*/ 0 h 1479"/>
                <a:gd name="T26" fmla="*/ 43 w 1635"/>
                <a:gd name="T27" fmla="*/ 64 h 1479"/>
                <a:gd name="T28" fmla="*/ 12 w 1635"/>
                <a:gd name="T29" fmla="*/ 208 h 1479"/>
                <a:gd name="T30" fmla="*/ 291 w 1635"/>
                <a:gd name="T31" fmla="*/ 1333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5" h="1479">
                  <a:moveTo>
                    <a:pt x="291" y="1333"/>
                  </a:moveTo>
                  <a:cubicBezTo>
                    <a:pt x="309" y="1410"/>
                    <a:pt x="378" y="1461"/>
                    <a:pt x="454" y="1461"/>
                  </a:cubicBezTo>
                  <a:cubicBezTo>
                    <a:pt x="467" y="1461"/>
                    <a:pt x="481" y="1460"/>
                    <a:pt x="494" y="1456"/>
                  </a:cubicBezTo>
                  <a:cubicBezTo>
                    <a:pt x="584" y="1434"/>
                    <a:pt x="639" y="1343"/>
                    <a:pt x="617" y="1253"/>
                  </a:cubicBezTo>
                  <a:cubicBezTo>
                    <a:pt x="390" y="336"/>
                    <a:pt x="390" y="336"/>
                    <a:pt x="390" y="336"/>
                  </a:cubicBezTo>
                  <a:cubicBezTo>
                    <a:pt x="1245" y="336"/>
                    <a:pt x="1245" y="336"/>
                    <a:pt x="1245" y="336"/>
                  </a:cubicBezTo>
                  <a:cubicBezTo>
                    <a:pt x="1018" y="1252"/>
                    <a:pt x="1018" y="1252"/>
                    <a:pt x="1018" y="1252"/>
                  </a:cubicBezTo>
                  <a:cubicBezTo>
                    <a:pt x="995" y="1343"/>
                    <a:pt x="1050" y="1434"/>
                    <a:pt x="1141" y="1456"/>
                  </a:cubicBezTo>
                  <a:cubicBezTo>
                    <a:pt x="1231" y="1479"/>
                    <a:pt x="1322" y="1423"/>
                    <a:pt x="1344" y="1333"/>
                  </a:cubicBezTo>
                  <a:cubicBezTo>
                    <a:pt x="1623" y="208"/>
                    <a:pt x="1623" y="208"/>
                    <a:pt x="1623" y="208"/>
                  </a:cubicBezTo>
                  <a:cubicBezTo>
                    <a:pt x="1635" y="158"/>
                    <a:pt x="1624" y="105"/>
                    <a:pt x="1592" y="64"/>
                  </a:cubicBezTo>
                  <a:cubicBezTo>
                    <a:pt x="1560" y="24"/>
                    <a:pt x="1511" y="0"/>
                    <a:pt x="1459" y="0"/>
                  </a:cubicBezTo>
                  <a:cubicBezTo>
                    <a:pt x="175" y="0"/>
                    <a:pt x="175" y="0"/>
                    <a:pt x="175" y="0"/>
                  </a:cubicBezTo>
                  <a:cubicBezTo>
                    <a:pt x="124" y="0"/>
                    <a:pt x="75" y="24"/>
                    <a:pt x="43" y="64"/>
                  </a:cubicBezTo>
                  <a:cubicBezTo>
                    <a:pt x="11" y="105"/>
                    <a:pt x="0" y="158"/>
                    <a:pt x="12" y="208"/>
                  </a:cubicBezTo>
                  <a:lnTo>
                    <a:pt x="291" y="1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6">
              <a:extLst>
                <a:ext uri="{FF2B5EF4-FFF2-40B4-BE49-F238E27FC236}">
                  <a16:creationId xmlns:a16="http://schemas.microsoft.com/office/drawing/2014/main" id="{77DB1912-6859-4C95-A6E4-1DEB1471F6F9}"/>
                </a:ext>
              </a:extLst>
            </p:cNvPr>
            <p:cNvSpPr>
              <a:spLocks noEditPoints="1"/>
            </p:cNvSpPr>
            <p:nvPr userDrawn="1"/>
          </p:nvSpPr>
          <p:spPr bwMode="gray">
            <a:xfrm>
              <a:off x="11604626" y="-2679700"/>
              <a:ext cx="4381500" cy="4538663"/>
            </a:xfrm>
            <a:custGeom>
              <a:avLst/>
              <a:gdLst>
                <a:gd name="T0" fmla="*/ 3193 w 4535"/>
                <a:gd name="T1" fmla="*/ 748 h 4695"/>
                <a:gd name="T2" fmla="*/ 3193 w 4535"/>
                <a:gd name="T3" fmla="*/ 168 h 4695"/>
                <a:gd name="T4" fmla="*/ 3025 w 4535"/>
                <a:gd name="T5" fmla="*/ 0 h 4695"/>
                <a:gd name="T6" fmla="*/ 1517 w 4535"/>
                <a:gd name="T7" fmla="*/ 0 h 4695"/>
                <a:gd name="T8" fmla="*/ 1348 w 4535"/>
                <a:gd name="T9" fmla="*/ 166 h 4695"/>
                <a:gd name="T10" fmla="*/ 1343 w 4535"/>
                <a:gd name="T11" fmla="*/ 750 h 4695"/>
                <a:gd name="T12" fmla="*/ 0 w 4535"/>
                <a:gd name="T13" fmla="*/ 2100 h 4695"/>
                <a:gd name="T14" fmla="*/ 1195 w 4535"/>
                <a:gd name="T15" fmla="*/ 4644 h 4695"/>
                <a:gd name="T16" fmla="*/ 1316 w 4535"/>
                <a:gd name="T17" fmla="*/ 4695 h 4695"/>
                <a:gd name="T18" fmla="*/ 3059 w 4535"/>
                <a:gd name="T19" fmla="*/ 4695 h 4695"/>
                <a:gd name="T20" fmla="*/ 3173 w 4535"/>
                <a:gd name="T21" fmla="*/ 4652 h 4695"/>
                <a:gd name="T22" fmla="*/ 4535 w 4535"/>
                <a:gd name="T23" fmla="*/ 2100 h 4695"/>
                <a:gd name="T24" fmla="*/ 3193 w 4535"/>
                <a:gd name="T25" fmla="*/ 748 h 4695"/>
                <a:gd name="T26" fmla="*/ 2992 w 4535"/>
                <a:gd name="T27" fmla="*/ 4359 h 4695"/>
                <a:gd name="T28" fmla="*/ 1390 w 4535"/>
                <a:gd name="T29" fmla="*/ 4359 h 4695"/>
                <a:gd name="T30" fmla="*/ 336 w 4535"/>
                <a:gd name="T31" fmla="*/ 2100 h 4695"/>
                <a:gd name="T32" fmla="*/ 1513 w 4535"/>
                <a:gd name="T33" fmla="*/ 1074 h 4695"/>
                <a:gd name="T34" fmla="*/ 1677 w 4535"/>
                <a:gd name="T35" fmla="*/ 908 h 4695"/>
                <a:gd name="T36" fmla="*/ 1683 w 4535"/>
                <a:gd name="T37" fmla="*/ 336 h 4695"/>
                <a:gd name="T38" fmla="*/ 2857 w 4535"/>
                <a:gd name="T39" fmla="*/ 336 h 4695"/>
                <a:gd name="T40" fmla="*/ 2857 w 4535"/>
                <a:gd name="T41" fmla="*/ 906 h 4695"/>
                <a:gd name="T42" fmla="*/ 3024 w 4535"/>
                <a:gd name="T43" fmla="*/ 1074 h 4695"/>
                <a:gd name="T44" fmla="*/ 4199 w 4535"/>
                <a:gd name="T45" fmla="*/ 2100 h 4695"/>
                <a:gd name="T46" fmla="*/ 2992 w 4535"/>
                <a:gd name="T47" fmla="*/ 4359 h 4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35" h="4695">
                  <a:moveTo>
                    <a:pt x="3193" y="748"/>
                  </a:moveTo>
                  <a:cubicBezTo>
                    <a:pt x="3193" y="168"/>
                    <a:pt x="3193" y="168"/>
                    <a:pt x="3193" y="168"/>
                  </a:cubicBezTo>
                  <a:cubicBezTo>
                    <a:pt x="3193" y="75"/>
                    <a:pt x="3118" y="0"/>
                    <a:pt x="3025" y="0"/>
                  </a:cubicBezTo>
                  <a:cubicBezTo>
                    <a:pt x="1517" y="0"/>
                    <a:pt x="1517" y="0"/>
                    <a:pt x="1517" y="0"/>
                  </a:cubicBezTo>
                  <a:cubicBezTo>
                    <a:pt x="1424" y="0"/>
                    <a:pt x="1349" y="74"/>
                    <a:pt x="1348" y="166"/>
                  </a:cubicBezTo>
                  <a:cubicBezTo>
                    <a:pt x="1343" y="750"/>
                    <a:pt x="1343" y="750"/>
                    <a:pt x="1343" y="750"/>
                  </a:cubicBezTo>
                  <a:cubicBezTo>
                    <a:pt x="803" y="814"/>
                    <a:pt x="0" y="1149"/>
                    <a:pt x="0" y="2100"/>
                  </a:cubicBezTo>
                  <a:cubicBezTo>
                    <a:pt x="0" y="3382"/>
                    <a:pt x="1146" y="4593"/>
                    <a:pt x="1195" y="4644"/>
                  </a:cubicBezTo>
                  <a:cubicBezTo>
                    <a:pt x="1227" y="4677"/>
                    <a:pt x="1271" y="4695"/>
                    <a:pt x="1316" y="4695"/>
                  </a:cubicBezTo>
                  <a:cubicBezTo>
                    <a:pt x="3059" y="4695"/>
                    <a:pt x="3059" y="4695"/>
                    <a:pt x="3059" y="4695"/>
                  </a:cubicBezTo>
                  <a:cubicBezTo>
                    <a:pt x="3101" y="4695"/>
                    <a:pt x="3142" y="4680"/>
                    <a:pt x="3173" y="4652"/>
                  </a:cubicBezTo>
                  <a:cubicBezTo>
                    <a:pt x="3228" y="4601"/>
                    <a:pt x="4535" y="3395"/>
                    <a:pt x="4535" y="2100"/>
                  </a:cubicBezTo>
                  <a:cubicBezTo>
                    <a:pt x="4535" y="1136"/>
                    <a:pt x="3734" y="806"/>
                    <a:pt x="3193" y="748"/>
                  </a:cubicBezTo>
                  <a:close/>
                  <a:moveTo>
                    <a:pt x="2992" y="4359"/>
                  </a:moveTo>
                  <a:cubicBezTo>
                    <a:pt x="1390" y="4359"/>
                    <a:pt x="1390" y="4359"/>
                    <a:pt x="1390" y="4359"/>
                  </a:cubicBezTo>
                  <a:cubicBezTo>
                    <a:pt x="1180" y="4122"/>
                    <a:pt x="336" y="3110"/>
                    <a:pt x="336" y="2100"/>
                  </a:cubicBezTo>
                  <a:cubicBezTo>
                    <a:pt x="336" y="1114"/>
                    <a:pt x="1465" y="1076"/>
                    <a:pt x="1513" y="1074"/>
                  </a:cubicBezTo>
                  <a:cubicBezTo>
                    <a:pt x="1604" y="1072"/>
                    <a:pt x="1676" y="999"/>
                    <a:pt x="1677" y="908"/>
                  </a:cubicBezTo>
                  <a:cubicBezTo>
                    <a:pt x="1683" y="336"/>
                    <a:pt x="1683" y="336"/>
                    <a:pt x="1683" y="336"/>
                  </a:cubicBezTo>
                  <a:cubicBezTo>
                    <a:pt x="2857" y="336"/>
                    <a:pt x="2857" y="336"/>
                    <a:pt x="2857" y="336"/>
                  </a:cubicBezTo>
                  <a:cubicBezTo>
                    <a:pt x="2857" y="906"/>
                    <a:pt x="2857" y="906"/>
                    <a:pt x="2857" y="906"/>
                  </a:cubicBezTo>
                  <a:cubicBezTo>
                    <a:pt x="2857" y="999"/>
                    <a:pt x="2932" y="1074"/>
                    <a:pt x="3024" y="1074"/>
                  </a:cubicBezTo>
                  <a:cubicBezTo>
                    <a:pt x="3072" y="1075"/>
                    <a:pt x="4199" y="1093"/>
                    <a:pt x="4199" y="2100"/>
                  </a:cubicBezTo>
                  <a:cubicBezTo>
                    <a:pt x="4199" y="3119"/>
                    <a:pt x="3218" y="4138"/>
                    <a:pt x="2992" y="4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7">
              <a:extLst>
                <a:ext uri="{FF2B5EF4-FFF2-40B4-BE49-F238E27FC236}">
                  <a16:creationId xmlns:a16="http://schemas.microsoft.com/office/drawing/2014/main" id="{812DF8EA-1733-448D-9F42-C901C4CE9D42}"/>
                </a:ext>
              </a:extLst>
            </p:cNvPr>
            <p:cNvSpPr>
              <a:spLocks/>
            </p:cNvSpPr>
            <p:nvPr userDrawn="1"/>
          </p:nvSpPr>
          <p:spPr bwMode="gray">
            <a:xfrm>
              <a:off x="12347576" y="-766763"/>
              <a:ext cx="781050" cy="1527175"/>
            </a:xfrm>
            <a:custGeom>
              <a:avLst/>
              <a:gdLst>
                <a:gd name="T0" fmla="*/ 336 w 808"/>
                <a:gd name="T1" fmla="*/ 168 h 1579"/>
                <a:gd name="T2" fmla="*/ 168 w 808"/>
                <a:gd name="T3" fmla="*/ 0 h 1579"/>
                <a:gd name="T4" fmla="*/ 0 w 808"/>
                <a:gd name="T5" fmla="*/ 168 h 1579"/>
                <a:gd name="T6" fmla="*/ 477 w 808"/>
                <a:gd name="T7" fmla="*/ 1504 h 1579"/>
                <a:gd name="T8" fmla="*/ 617 w 808"/>
                <a:gd name="T9" fmla="*/ 1579 h 1579"/>
                <a:gd name="T10" fmla="*/ 710 w 808"/>
                <a:gd name="T11" fmla="*/ 1551 h 1579"/>
                <a:gd name="T12" fmla="*/ 756 w 808"/>
                <a:gd name="T13" fmla="*/ 1318 h 1579"/>
                <a:gd name="T14" fmla="*/ 336 w 808"/>
                <a:gd name="T15" fmla="*/ 168 h 15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8" h="1579">
                  <a:moveTo>
                    <a:pt x="336" y="168"/>
                  </a:moveTo>
                  <a:cubicBezTo>
                    <a:pt x="336" y="75"/>
                    <a:pt x="261" y="0"/>
                    <a:pt x="168" y="0"/>
                  </a:cubicBezTo>
                  <a:cubicBezTo>
                    <a:pt x="75" y="0"/>
                    <a:pt x="0" y="75"/>
                    <a:pt x="0" y="168"/>
                  </a:cubicBezTo>
                  <a:cubicBezTo>
                    <a:pt x="0" y="681"/>
                    <a:pt x="259" y="1178"/>
                    <a:pt x="477" y="1504"/>
                  </a:cubicBezTo>
                  <a:cubicBezTo>
                    <a:pt x="509" y="1553"/>
                    <a:pt x="562" y="1579"/>
                    <a:pt x="617" y="1579"/>
                  </a:cubicBezTo>
                  <a:cubicBezTo>
                    <a:pt x="649" y="1579"/>
                    <a:pt x="681" y="1570"/>
                    <a:pt x="710" y="1551"/>
                  </a:cubicBezTo>
                  <a:cubicBezTo>
                    <a:pt x="787" y="1499"/>
                    <a:pt x="808" y="1395"/>
                    <a:pt x="756" y="1318"/>
                  </a:cubicBezTo>
                  <a:cubicBezTo>
                    <a:pt x="565" y="1030"/>
                    <a:pt x="336" y="597"/>
                    <a:pt x="336"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sp>
        <p:nvSpPr>
          <p:cNvPr id="10" name="Textplatzhalter 3">
            <a:extLst>
              <a:ext uri="{FF2B5EF4-FFF2-40B4-BE49-F238E27FC236}">
                <a16:creationId xmlns:a16="http://schemas.microsoft.com/office/drawing/2014/main" id="{2C619A84-1075-4562-A41C-2693C03E73DE}"/>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603603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ontakt (4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36"/>
            <a:ext cx="10993968"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1" name="Inhaltsplatzhalter 2">
            <a:extLst>
              <a:ext uri="{FF2B5EF4-FFF2-40B4-BE49-F238E27FC236}">
                <a16:creationId xmlns:a16="http://schemas.microsoft.com/office/drawing/2014/main" id="{30C08415-2ACC-48DA-8797-1F95A163938C}"/>
              </a:ext>
            </a:extLst>
          </p:cNvPr>
          <p:cNvSpPr txBox="1">
            <a:spLocks/>
          </p:cNvSpPr>
          <p:nvPr userDrawn="1"/>
        </p:nvSpPr>
        <p:spPr bwMode="gray">
          <a:xfrm>
            <a:off x="719669" y="1989425"/>
            <a:ext cx="3412067" cy="3779837"/>
          </a:xfrm>
          <a:prstGeom prst="rect">
            <a:avLst/>
          </a:prstGeom>
        </p:spPr>
        <p:txBody>
          <a:bodyPr vert="horz" lIns="0" tIns="0" rIns="0" bIns="0" rtlCol="0">
            <a:noAutofit/>
          </a:bodyPr>
          <a:lstStyle>
            <a:lvl1pPr marL="0" indent="0" algn="l" defTabSz="914400" rtl="0" eaLnBrk="1" latinLnBrk="0" hangingPunct="1">
              <a:lnSpc>
                <a:spcPts val="2100"/>
              </a:lnSpc>
              <a:spcBef>
                <a:spcPts val="0"/>
              </a:spcBef>
              <a:spcAft>
                <a:spcPts val="700"/>
              </a:spcAft>
              <a:buFont typeface="Arial"/>
              <a:buNone/>
              <a:defRPr sz="1400" b="0" i="0" kern="1200">
                <a:solidFill>
                  <a:schemeClr val="tx1"/>
                </a:solidFill>
                <a:latin typeface="Museo Sans 300" charset="0"/>
                <a:ea typeface="Museo Sans 300" charset="0"/>
                <a:cs typeface="Museo Sans 300" charset="0"/>
              </a:defRPr>
            </a:lvl1pPr>
            <a:lvl2pPr marL="6858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2pPr>
            <a:lvl3pPr marL="11430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3pPr>
            <a:lvl4pPr marL="16002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4pPr>
            <a:lvl5pPr marL="20574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ts val="1800"/>
              </a:lnSpc>
              <a:spcBef>
                <a:spcPts val="0"/>
              </a:spcBef>
              <a:spcAft>
                <a:spcPts val="700"/>
              </a:spcAft>
              <a:buClrTx/>
              <a:buSzTx/>
              <a:buFont typeface="Arial"/>
              <a:buNone/>
              <a:tabLst/>
              <a:defRPr/>
            </a:pPr>
            <a:r>
              <a:rPr kumimoji="0" lang="de-DE" sz="1200" b="1" i="0" u="none" strike="noStrike" kern="1200" cap="none" spc="0" normalizeH="0" baseline="0" noProof="0">
                <a:ln>
                  <a:noFill/>
                </a:ln>
                <a:solidFill>
                  <a:srgbClr val="000000"/>
                </a:solidFill>
                <a:effectLst/>
                <a:uLnTx/>
                <a:uFillTx/>
                <a:latin typeface="Museo Sans 700" charset="0"/>
                <a:ea typeface="Museo Sans 700" charset="0"/>
                <a:cs typeface="Museo Sans 700" charset="0"/>
              </a:rPr>
              <a:t>FREY + LAU GmbH</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Immenhacken 12</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24558 Henstedt-Ulzburg</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Germany</a:t>
            </a:r>
          </a:p>
          <a:p>
            <a:pPr marL="0" marR="0" lvl="0" indent="0" algn="l" defTabSz="914377" rtl="0" eaLnBrk="1" fontAlgn="auto" latinLnBrk="0" hangingPunct="1">
              <a:lnSpc>
                <a:spcPts val="1800"/>
              </a:lnSpc>
              <a:spcBef>
                <a:spcPts val="0"/>
              </a:spcBef>
              <a:spcAft>
                <a:spcPts val="700"/>
              </a:spcAft>
              <a:buClrTx/>
              <a:buSzTx/>
              <a:buFont typeface="Arial"/>
              <a:buNone/>
              <a:tabLst/>
              <a:defRPr/>
            </a:pPr>
            <a:r>
              <a:rPr kumimoji="0" lang="tr-TR" sz="1200" b="0" i="0" u="none" strike="noStrike" kern="1200" cap="none" spc="0" normalizeH="0" baseline="0" noProof="0">
                <a:ln>
                  <a:noFill/>
                </a:ln>
                <a:solidFill>
                  <a:srgbClr val="000000"/>
                </a:solidFill>
                <a:effectLst/>
                <a:uLnTx/>
                <a:uFillTx/>
                <a:latin typeface="Museo Sans 300" charset="0"/>
              </a:rPr>
              <a:t>T +49 (0) 4193 99 53</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a:ln>
                  <a:noFill/>
                </a:ln>
                <a:solidFill>
                  <a:srgbClr val="000000"/>
                </a:solidFill>
                <a:effectLst/>
                <a:uLnTx/>
                <a:uFillTx/>
                <a:latin typeface="Museo Sans 300" charset="0"/>
              </a:rPr>
              <a:t>F +49 (0) 4193 99 55 80</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a:ln>
                  <a:noFill/>
                </a:ln>
                <a:solidFill>
                  <a:srgbClr val="000000"/>
                </a:solidFill>
                <a:effectLst/>
                <a:uLnTx/>
                <a:uFillTx/>
                <a:latin typeface="Museo Sans 300" charset="0"/>
              </a:rPr>
              <a:t>info@freylau.com</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err="1">
                <a:ln>
                  <a:noFill/>
                </a:ln>
                <a:solidFill>
                  <a:schemeClr val="accent1"/>
                </a:solidFill>
                <a:effectLst/>
                <a:uLnTx/>
                <a:uFillTx/>
                <a:latin typeface="Museo Sans 700" panose="02000000000000000000" pitchFamily="50" charset="0"/>
              </a:rPr>
              <a:t>freylau.com</a:t>
            </a:r>
            <a:endParaRPr kumimoji="0" lang="tr-TR" sz="1200" b="0" i="0" u="none" strike="noStrike" kern="1200" cap="none" spc="0" normalizeH="0" baseline="0" noProof="0">
              <a:ln>
                <a:noFill/>
              </a:ln>
              <a:solidFill>
                <a:schemeClr val="accent1"/>
              </a:solidFill>
              <a:effectLst/>
              <a:uLnTx/>
              <a:uFillTx/>
              <a:latin typeface="Museo Sans 700" panose="02000000000000000000" pitchFamily="50" charset="0"/>
            </a:endParaRPr>
          </a:p>
        </p:txBody>
      </p:sp>
      <p:sp>
        <p:nvSpPr>
          <p:cNvPr id="5" name="Rechteck 4">
            <a:extLst>
              <a:ext uri="{FF2B5EF4-FFF2-40B4-BE49-F238E27FC236}">
                <a16:creationId xmlns:a16="http://schemas.microsoft.com/office/drawing/2014/main" id="{3DB11C07-FA56-433C-A794-962E6340CB92}"/>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29841315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ontakt (6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36"/>
            <a:ext cx="10993968"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12EA74D3-9CA9-4E04-B18A-1501B80F2D90}"/>
              </a:ext>
            </a:extLst>
          </p:cNvPr>
          <p:cNvSpPr>
            <a:spLocks noGrp="1"/>
          </p:cNvSpPr>
          <p:nvPr>
            <p:ph type="body" sz="quarter" idx="11"/>
          </p:nvPr>
        </p:nvSpPr>
        <p:spPr bwMode="gray">
          <a:xfrm>
            <a:off x="719667"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BF848DD-AD21-46D8-ACCE-21F283699790}"/>
              </a:ext>
            </a:extLst>
          </p:cNvPr>
          <p:cNvSpPr>
            <a:spLocks noGrp="1"/>
          </p:cNvSpPr>
          <p:nvPr>
            <p:ph type="pic" sz="quarter" idx="13"/>
          </p:nvPr>
        </p:nvSpPr>
        <p:spPr bwMode="gray">
          <a:xfrm>
            <a:off x="719403"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0" name="Textplatzhalter 6">
            <a:extLst>
              <a:ext uri="{FF2B5EF4-FFF2-40B4-BE49-F238E27FC236}">
                <a16:creationId xmlns:a16="http://schemas.microsoft.com/office/drawing/2014/main" id="{E1653481-7888-4B65-8781-FED7437FD0C6}"/>
              </a:ext>
            </a:extLst>
          </p:cNvPr>
          <p:cNvSpPr>
            <a:spLocks noGrp="1"/>
          </p:cNvSpPr>
          <p:nvPr>
            <p:ph type="body" sz="quarter" idx="14"/>
          </p:nvPr>
        </p:nvSpPr>
        <p:spPr bwMode="gray">
          <a:xfrm>
            <a:off x="2570791"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1" name="Bildplatzhalter 9">
            <a:extLst>
              <a:ext uri="{FF2B5EF4-FFF2-40B4-BE49-F238E27FC236}">
                <a16:creationId xmlns:a16="http://schemas.microsoft.com/office/drawing/2014/main" id="{DA19A774-7AD4-4E85-AD4C-AEAE61BC41C6}"/>
              </a:ext>
            </a:extLst>
          </p:cNvPr>
          <p:cNvSpPr>
            <a:spLocks noGrp="1"/>
          </p:cNvSpPr>
          <p:nvPr>
            <p:ph type="pic" sz="quarter" idx="15"/>
          </p:nvPr>
        </p:nvSpPr>
        <p:spPr bwMode="gray">
          <a:xfrm>
            <a:off x="2570527"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0" name="Rechteck 19">
            <a:extLst>
              <a:ext uri="{FF2B5EF4-FFF2-40B4-BE49-F238E27FC236}">
                <a16:creationId xmlns:a16="http://schemas.microsoft.com/office/drawing/2014/main" id="{EE1E1DD9-CFB3-4D5A-BCB1-2E17B6B58355}"/>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9" name="Inhaltsplatzhalter 2">
            <a:extLst>
              <a:ext uri="{FF2B5EF4-FFF2-40B4-BE49-F238E27FC236}">
                <a16:creationId xmlns:a16="http://schemas.microsoft.com/office/drawing/2014/main" id="{CE9094A1-194A-4C6E-B506-B1D8513C50C6}"/>
              </a:ext>
            </a:extLst>
          </p:cNvPr>
          <p:cNvSpPr txBox="1">
            <a:spLocks/>
          </p:cNvSpPr>
          <p:nvPr userDrawn="1"/>
        </p:nvSpPr>
        <p:spPr bwMode="gray">
          <a:xfrm>
            <a:off x="4967728" y="5949950"/>
            <a:ext cx="6888915" cy="612196"/>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kumimoji="0" lang="de-DE" sz="1051" b="1" i="0" u="none" strike="noStrike" kern="1200" cap="none" spc="0" normalizeH="0" baseline="0" noProof="0">
                <a:ln>
                  <a:noFill/>
                </a:ln>
                <a:solidFill>
                  <a:srgbClr val="000000"/>
                </a:solidFill>
                <a:effectLst/>
                <a:uLnTx/>
                <a:uFillTx/>
                <a:latin typeface="Museo Sans 700" charset="0"/>
                <a:ea typeface="Museo Sans 700" charset="0"/>
                <a:cs typeface="Museo Sans 700" charset="0"/>
              </a:rPr>
              <a:t>FREY + LAU</a:t>
            </a:r>
            <a:r>
              <a:rPr lang="de-DE" sz="1051" b="1">
                <a:solidFill>
                  <a:schemeClr val="tx1"/>
                </a:solidFill>
                <a:latin typeface="Museo Sans 700" charset="0"/>
                <a:ea typeface="Museo Sans 700" charset="0"/>
                <a:cs typeface="Museo Sans 700" charset="0"/>
              </a:rPr>
              <a:t> GmbH</a:t>
            </a:r>
            <a:r>
              <a:rPr lang="de-DE" sz="1051">
                <a:solidFill>
                  <a:schemeClr val="tx1"/>
                </a:solidFill>
              </a:rPr>
              <a:t> </a:t>
            </a:r>
            <a:r>
              <a:rPr lang="de-DE" sz="1051">
                <a:solidFill>
                  <a:schemeClr val="accent1"/>
                </a:solidFill>
              </a:rPr>
              <a:t>• </a:t>
            </a:r>
            <a:r>
              <a:rPr lang="de-DE" sz="1051">
                <a:solidFill>
                  <a:schemeClr val="tx1"/>
                </a:solidFill>
              </a:rPr>
              <a:t>Immenhacken 12 </a:t>
            </a:r>
            <a:r>
              <a:rPr lang="de-DE" sz="1051">
                <a:solidFill>
                  <a:schemeClr val="accent1"/>
                </a:solidFill>
              </a:rPr>
              <a:t>• </a:t>
            </a:r>
            <a:r>
              <a:rPr lang="de-DE" sz="1051">
                <a:solidFill>
                  <a:schemeClr val="tx1"/>
                </a:solidFill>
              </a:rPr>
              <a:t>24558 Henstedt-Ulzburg</a:t>
            </a:r>
            <a:r>
              <a:rPr lang="de-DE" sz="1051">
                <a:solidFill>
                  <a:schemeClr val="accent1"/>
                </a:solidFill>
              </a:rPr>
              <a:t> • </a:t>
            </a:r>
            <a:r>
              <a:rPr lang="de-DE" sz="1051">
                <a:solidFill>
                  <a:schemeClr val="tx1"/>
                </a:solidFill>
              </a:rPr>
              <a:t>Germany</a:t>
            </a:r>
            <a:br>
              <a:rPr lang="de-DE" sz="1051">
                <a:solidFill>
                  <a:schemeClr val="tx1"/>
                </a:solidFill>
              </a:rPr>
            </a:br>
            <a:r>
              <a:rPr lang="tr-TR" sz="1051">
                <a:solidFill>
                  <a:schemeClr val="tx1"/>
                </a:solidFill>
              </a:rPr>
              <a:t>T +49 (0) 4193 99 53 </a:t>
            </a:r>
            <a:r>
              <a:rPr lang="tr-TR" sz="1051">
                <a:solidFill>
                  <a:schemeClr val="accent1"/>
                </a:solidFill>
              </a:rPr>
              <a:t>•</a:t>
            </a:r>
            <a:r>
              <a:rPr lang="tr-TR" sz="1051">
                <a:solidFill>
                  <a:schemeClr val="accent2"/>
                </a:solidFill>
              </a:rPr>
              <a:t> </a:t>
            </a:r>
            <a:r>
              <a:rPr lang="tr-TR" sz="1051">
                <a:solidFill>
                  <a:schemeClr val="tx1"/>
                </a:solidFill>
              </a:rPr>
              <a:t>F +49 (0) 4193 99 55 80</a:t>
            </a:r>
            <a:r>
              <a:rPr lang="de-DE" sz="1051">
                <a:solidFill>
                  <a:schemeClr val="tx1"/>
                </a:solidFill>
              </a:rPr>
              <a:t> </a:t>
            </a:r>
            <a:r>
              <a:rPr lang="de-DE" sz="1051">
                <a:solidFill>
                  <a:schemeClr val="accent1"/>
                </a:solidFill>
              </a:rPr>
              <a:t>• </a:t>
            </a:r>
            <a:r>
              <a:rPr lang="tr-TR" sz="1051" err="1">
                <a:solidFill>
                  <a:schemeClr val="tx1"/>
                </a:solidFill>
              </a:rPr>
              <a:t>info@freylau.com</a:t>
            </a:r>
            <a:r>
              <a:rPr lang="tr-TR" sz="1051">
                <a:solidFill>
                  <a:schemeClr val="tx1"/>
                </a:solidFill>
              </a:rPr>
              <a:t>    </a:t>
            </a:r>
            <a:r>
              <a:rPr lang="tr-TR" sz="1051" b="0" err="1">
                <a:solidFill>
                  <a:schemeClr val="accent1"/>
                </a:solidFill>
                <a:latin typeface="Museo Sans 700" charset="0"/>
                <a:ea typeface="Museo Sans 700" charset="0"/>
                <a:cs typeface="Museo Sans 700" charset="0"/>
              </a:rPr>
              <a:t>freylau.com</a:t>
            </a:r>
            <a:endParaRPr lang="de-DE" sz="1051" b="0">
              <a:solidFill>
                <a:schemeClr val="accent1"/>
              </a:solidFill>
            </a:endParaRPr>
          </a:p>
        </p:txBody>
      </p:sp>
    </p:spTree>
    <p:extLst>
      <p:ext uri="{BB962C8B-B14F-4D97-AF65-F5344CB8AC3E}">
        <p14:creationId xmlns:p14="http://schemas.microsoft.com/office/powerpoint/2010/main" val="3058709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EBCEBC3-7E0F-4BF3-BD29-0782E0F4A9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 name="Titel 2">
            <a:extLst>
              <a:ext uri="{FF2B5EF4-FFF2-40B4-BE49-F238E27FC236}">
                <a16:creationId xmlns:a16="http://schemas.microsoft.com/office/drawing/2014/main" id="{3D44D49C-83C6-4A5E-BECE-A8477C954314}"/>
              </a:ext>
            </a:extLst>
          </p:cNvPr>
          <p:cNvSpPr txBox="1">
            <a:spLocks/>
          </p:cNvSpPr>
          <p:nvPr userDrawn="1"/>
        </p:nvSpPr>
        <p:spPr bwMode="gray">
          <a:xfrm>
            <a:off x="1461844" y="1196986"/>
            <a:ext cx="8807105" cy="329635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a:lnSpc>
                <a:spcPts val="7560"/>
              </a:lnSpc>
            </a:pPr>
            <a:r>
              <a:rPr lang="de-DE" sz="8800" err="1">
                <a:solidFill>
                  <a:schemeClr val="bg1"/>
                </a:solidFill>
                <a:latin typeface="Museo Sans 100" charset="0"/>
                <a:ea typeface="Museo Sans 100" charset="0"/>
                <a:cs typeface="Museo Sans 100" charset="0"/>
              </a:rPr>
              <a:t>explore</a:t>
            </a:r>
            <a:br>
              <a:rPr lang="de-DE" sz="8800">
                <a:solidFill>
                  <a:schemeClr val="bg1"/>
                </a:solidFill>
                <a:latin typeface="Museo Sans 100" charset="0"/>
                <a:ea typeface="Museo Sans 100" charset="0"/>
                <a:cs typeface="Museo Sans 100" charset="0"/>
              </a:rPr>
            </a:br>
            <a:r>
              <a:rPr lang="de-DE" sz="8800">
                <a:solidFill>
                  <a:schemeClr val="bg1"/>
                </a:solidFill>
                <a:latin typeface="Museo Sans 100" charset="0"/>
                <a:ea typeface="Museo Sans 100" charset="0"/>
                <a:cs typeface="Museo Sans 100" charset="0"/>
              </a:rPr>
              <a:t>         </a:t>
            </a:r>
            <a:r>
              <a:rPr lang="de-DE" sz="8800" err="1">
                <a:solidFill>
                  <a:schemeClr val="bg1"/>
                </a:solidFill>
                <a:latin typeface="Museo Sans 100" charset="0"/>
                <a:ea typeface="Museo Sans 100" charset="0"/>
                <a:cs typeface="Museo Sans 100" charset="0"/>
              </a:rPr>
              <a:t>your</a:t>
            </a:r>
            <a:br>
              <a:rPr lang="de-DE" sz="8800">
                <a:solidFill>
                  <a:schemeClr val="bg1"/>
                </a:solidFill>
                <a:latin typeface="Museo Sans 100" charset="0"/>
                <a:ea typeface="Museo Sans 100" charset="0"/>
                <a:cs typeface="Museo Sans 100" charset="0"/>
              </a:rPr>
            </a:br>
            <a:r>
              <a:rPr lang="de-DE" sz="8800">
                <a:solidFill>
                  <a:schemeClr val="bg1"/>
                </a:solidFill>
                <a:latin typeface="Museo Sans 100" charset="0"/>
                <a:ea typeface="Museo Sans 100" charset="0"/>
                <a:cs typeface="Museo Sans 100" charset="0"/>
              </a:rPr>
              <a:t>   </a:t>
            </a:r>
            <a:r>
              <a:rPr lang="de-DE" sz="8800" err="1">
                <a:solidFill>
                  <a:schemeClr val="bg1"/>
                </a:solidFill>
                <a:latin typeface="Museo Sans 100" charset="0"/>
                <a:ea typeface="Museo Sans 100" charset="0"/>
                <a:cs typeface="Museo Sans 100" charset="0"/>
              </a:rPr>
              <a:t>senses</a:t>
            </a:r>
            <a:endParaRPr lang="de-DE" sz="8800">
              <a:solidFill>
                <a:schemeClr val="bg1"/>
              </a:solidFill>
              <a:latin typeface="Museo Sans 100" charset="0"/>
              <a:ea typeface="Museo Sans 100" charset="0"/>
              <a:cs typeface="Museo Sans 100" charset="0"/>
            </a:endParaRPr>
          </a:p>
        </p:txBody>
      </p:sp>
      <p:sp>
        <p:nvSpPr>
          <p:cNvPr id="26" name="Inhaltsplatzhalter 2">
            <a:extLst>
              <a:ext uri="{FF2B5EF4-FFF2-40B4-BE49-F238E27FC236}">
                <a16:creationId xmlns:a16="http://schemas.microsoft.com/office/drawing/2014/main" id="{A43DEA39-427C-46DA-A1DF-435E2AAD2AF1}"/>
              </a:ext>
            </a:extLst>
          </p:cNvPr>
          <p:cNvSpPr txBox="1">
            <a:spLocks/>
          </p:cNvSpPr>
          <p:nvPr userDrawn="1"/>
        </p:nvSpPr>
        <p:spPr bwMode="gray">
          <a:xfrm>
            <a:off x="6578581" y="5686606"/>
            <a:ext cx="5128579" cy="811427"/>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ts val="1360"/>
              </a:lnSpc>
              <a:spcBef>
                <a:spcPct val="20000"/>
              </a:spcBef>
              <a:spcAft>
                <a:spcPts val="0"/>
              </a:spcAft>
              <a:buClrTx/>
              <a:buSzTx/>
              <a:buFont typeface="Arial" panose="020B0604020202020204" pitchFamily="34" charset="0"/>
              <a:buNone/>
              <a:tabLst/>
              <a:defRPr/>
            </a:pPr>
            <a:r>
              <a:rPr kumimoji="0" lang="de-DE" sz="1051" b="1" i="0" u="none" strike="noStrike" kern="1200" cap="none" spc="0" normalizeH="0" baseline="0" noProof="0">
                <a:ln>
                  <a:noFill/>
                </a:ln>
                <a:solidFill>
                  <a:schemeClr val="bg1"/>
                </a:solidFill>
                <a:effectLst/>
                <a:uLnTx/>
                <a:uFillTx/>
                <a:latin typeface="Museo Sans 700" charset="0"/>
                <a:ea typeface="Museo Sans 700" charset="0"/>
                <a:cs typeface="Museo Sans 700" charset="0"/>
              </a:rPr>
              <a:t>FREY + LAU GmbH</a:t>
            </a:r>
            <a:br>
              <a:rPr kumimoji="0" lang="de-DE" sz="1051" b="0" i="0" u="none" strike="noStrike" kern="1200" cap="none" spc="0" normalizeH="0" baseline="0" noProof="0">
                <a:ln>
                  <a:noFill/>
                </a:ln>
                <a:solidFill>
                  <a:schemeClr val="bg1"/>
                </a:solidFill>
                <a:effectLst/>
                <a:uLnTx/>
                <a:uFillTx/>
                <a:latin typeface="Museo Sans 300" charset="0"/>
              </a:rPr>
            </a:br>
            <a:r>
              <a:rPr kumimoji="0" lang="de-DE" sz="1051" b="0" i="0" u="none" strike="noStrike" kern="1200" cap="none" spc="0" normalizeH="0" baseline="0" noProof="0">
                <a:ln>
                  <a:noFill/>
                </a:ln>
                <a:solidFill>
                  <a:schemeClr val="bg1"/>
                </a:solidFill>
                <a:effectLst/>
                <a:uLnTx/>
                <a:uFillTx/>
                <a:latin typeface="Museo Sans 300" charset="0"/>
              </a:rPr>
              <a:t>Immenhacken 12 • 24558 Henstedt-Ulzburg • Germany</a:t>
            </a:r>
            <a:br>
              <a:rPr kumimoji="0" lang="de-DE" sz="1051" b="0" i="0" u="none" strike="noStrike" kern="1200" cap="none" spc="0" normalizeH="0" baseline="0" noProof="0">
                <a:ln>
                  <a:noFill/>
                </a:ln>
                <a:solidFill>
                  <a:schemeClr val="bg1"/>
                </a:solidFill>
                <a:effectLst/>
                <a:uLnTx/>
                <a:uFillTx/>
                <a:latin typeface="Museo Sans 300" charset="0"/>
              </a:rPr>
            </a:br>
            <a:r>
              <a:rPr kumimoji="0" lang="tr-TR" sz="1051" b="0" i="0" u="none" strike="noStrike" kern="1200" cap="none" spc="0" normalizeH="0" baseline="0" noProof="0">
                <a:ln>
                  <a:noFill/>
                </a:ln>
                <a:solidFill>
                  <a:schemeClr val="bg1"/>
                </a:solidFill>
                <a:effectLst/>
                <a:uLnTx/>
                <a:uFillTx/>
                <a:latin typeface="Museo Sans 300" charset="0"/>
              </a:rPr>
              <a:t>T +49 (0) 4193 99 53 • F +49 (0) 4193 99 55 80</a:t>
            </a:r>
            <a:br>
              <a:rPr kumimoji="0" lang="tr-TR" sz="1051" b="0" i="0" u="none" strike="noStrike" kern="1200" cap="none" spc="0" normalizeH="0" baseline="0" noProof="0">
                <a:ln>
                  <a:noFill/>
                </a:ln>
                <a:solidFill>
                  <a:schemeClr val="bg1"/>
                </a:solidFill>
                <a:effectLst/>
                <a:uLnTx/>
                <a:uFillTx/>
                <a:latin typeface="Museo Sans 300" charset="0"/>
              </a:rPr>
            </a:br>
            <a:r>
              <a:rPr kumimoji="0" lang="tr-TR" sz="1051" b="0" i="0" u="none" strike="noStrike" kern="1200" cap="none" spc="0" normalizeH="0" baseline="0" noProof="0" err="1">
                <a:ln>
                  <a:noFill/>
                </a:ln>
                <a:solidFill>
                  <a:schemeClr val="bg1"/>
                </a:solidFill>
                <a:effectLst/>
                <a:uLnTx/>
                <a:uFillTx/>
                <a:latin typeface="Museo Sans 300" charset="0"/>
              </a:rPr>
              <a:t>info@freylau.com</a:t>
            </a:r>
            <a:r>
              <a:rPr kumimoji="0" lang="tr-TR" sz="1051" b="0" i="0" u="none" strike="noStrike" kern="1200" cap="none" spc="0" normalizeH="0" baseline="0" noProof="0">
                <a:ln>
                  <a:noFill/>
                </a:ln>
                <a:solidFill>
                  <a:schemeClr val="bg1"/>
                </a:solidFill>
                <a:effectLst/>
                <a:uLnTx/>
                <a:uFillTx/>
                <a:latin typeface="Museo Sans 300" charset="0"/>
              </a:rPr>
              <a:t>    </a:t>
            </a:r>
            <a:r>
              <a:rPr kumimoji="0" lang="tr-TR" sz="1051" b="1" i="0" u="none" strike="noStrike" kern="1200" cap="none" spc="0" normalizeH="0" baseline="0" noProof="0" err="1">
                <a:ln>
                  <a:noFill/>
                </a:ln>
                <a:solidFill>
                  <a:schemeClr val="bg1"/>
                </a:solidFill>
                <a:effectLst/>
                <a:uLnTx/>
                <a:uFillTx/>
                <a:latin typeface="Museo Sans 700" charset="0"/>
                <a:ea typeface="Museo Sans 700" charset="0"/>
                <a:cs typeface="Museo Sans 700" charset="0"/>
              </a:rPr>
              <a:t>freylau.com</a:t>
            </a:r>
            <a:endParaRPr kumimoji="0" lang="de-DE" sz="1051" b="0" i="0" u="none" strike="noStrike" kern="1200" cap="none" spc="0" normalizeH="0" baseline="0" noProof="0">
              <a:ln>
                <a:noFill/>
              </a:ln>
              <a:solidFill>
                <a:schemeClr val="bg1"/>
              </a:solidFill>
              <a:effectLst/>
              <a:uLnTx/>
              <a:uFillTx/>
              <a:latin typeface="Museo Sans 300" charset="0"/>
            </a:endParaRPr>
          </a:p>
        </p:txBody>
      </p:sp>
      <p:pic>
        <p:nvPicPr>
          <p:cNvPr id="3" name="Grafik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5367" y="5399934"/>
            <a:ext cx="5237980" cy="1341434"/>
          </a:xfrm>
          <a:prstGeom prst="rect">
            <a:avLst/>
          </a:prstGeom>
        </p:spPr>
      </p:pic>
    </p:spTree>
    <p:extLst>
      <p:ext uri="{BB962C8B-B14F-4D97-AF65-F5344CB8AC3E}">
        <p14:creationId xmlns:p14="http://schemas.microsoft.com/office/powerpoint/2010/main" val="1395925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Raster Moodboard">
    <p:spTree>
      <p:nvGrpSpPr>
        <p:cNvPr id="1" name=""/>
        <p:cNvGrpSpPr/>
        <p:nvPr/>
      </p:nvGrpSpPr>
      <p:grpSpPr>
        <a:xfrm>
          <a:off x="0" y="0"/>
          <a:ext cx="0" cy="0"/>
          <a:chOff x="0" y="0"/>
          <a:chExt cx="0" cy="0"/>
        </a:xfrm>
      </p:grpSpPr>
      <p:cxnSp>
        <p:nvCxnSpPr>
          <p:cNvPr id="4" name="Gerader Verbinder 3">
            <a:extLst>
              <a:ext uri="{FF2B5EF4-FFF2-40B4-BE49-F238E27FC236}">
                <a16:creationId xmlns:a16="http://schemas.microsoft.com/office/drawing/2014/main" id="{677FA3C6-CADD-4DA9-8F1F-B1F77D942E9E}"/>
              </a:ext>
            </a:extLst>
          </p:cNvPr>
          <p:cNvCxnSpPr/>
          <p:nvPr userDrawn="1"/>
        </p:nvCxnSpPr>
        <p:spPr>
          <a:xfrm>
            <a:off x="0" y="8366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B94F59C1-33E0-4961-A719-5D6FA95A1E4E}"/>
              </a:ext>
            </a:extLst>
          </p:cNvPr>
          <p:cNvCxnSpPr/>
          <p:nvPr userDrawn="1"/>
        </p:nvCxnSpPr>
        <p:spPr>
          <a:xfrm>
            <a:off x="0" y="17002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74E4812-330B-428B-8927-AFE6BD164A5E}"/>
              </a:ext>
            </a:extLst>
          </p:cNvPr>
          <p:cNvCxnSpPr/>
          <p:nvPr userDrawn="1"/>
        </p:nvCxnSpPr>
        <p:spPr>
          <a:xfrm>
            <a:off x="0" y="25654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5DC12C0-919E-4AE4-B583-E9F7DBDB1E6D}"/>
              </a:ext>
            </a:extLst>
          </p:cNvPr>
          <p:cNvCxnSpPr/>
          <p:nvPr userDrawn="1"/>
        </p:nvCxnSpPr>
        <p:spPr>
          <a:xfrm>
            <a:off x="0" y="34290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A78A06CC-897A-466C-BAC0-1A86175DD7F4}"/>
              </a:ext>
            </a:extLst>
          </p:cNvPr>
          <p:cNvCxnSpPr/>
          <p:nvPr userDrawn="1"/>
        </p:nvCxnSpPr>
        <p:spPr>
          <a:xfrm>
            <a:off x="0" y="42926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0F290045-F960-45A3-AA52-77FC508E48C3}"/>
              </a:ext>
            </a:extLst>
          </p:cNvPr>
          <p:cNvCxnSpPr/>
          <p:nvPr userDrawn="1"/>
        </p:nvCxnSpPr>
        <p:spPr>
          <a:xfrm>
            <a:off x="0" y="51577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2CEE4DD6-8F67-40A8-9352-079D5C552EBC}"/>
              </a:ext>
            </a:extLst>
          </p:cNvPr>
          <p:cNvCxnSpPr>
            <a:cxnSpLocks/>
          </p:cNvCxnSpPr>
          <p:nvPr userDrawn="1"/>
        </p:nvCxnSpPr>
        <p:spPr>
          <a:xfrm>
            <a:off x="14880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F2ED1A9-7478-4FB4-A535-40539C60CE84}"/>
              </a:ext>
            </a:extLst>
          </p:cNvPr>
          <p:cNvCxnSpPr>
            <a:cxnSpLocks/>
          </p:cNvCxnSpPr>
          <p:nvPr userDrawn="1"/>
        </p:nvCxnSpPr>
        <p:spPr>
          <a:xfrm>
            <a:off x="30247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AE11260-708A-4C02-92DA-994FBAE4A73C}"/>
              </a:ext>
            </a:extLst>
          </p:cNvPr>
          <p:cNvCxnSpPr>
            <a:cxnSpLocks/>
          </p:cNvCxnSpPr>
          <p:nvPr userDrawn="1"/>
        </p:nvCxnSpPr>
        <p:spPr>
          <a:xfrm>
            <a:off x="45593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53653D40-F7B0-4D13-9444-273022FD5685}"/>
              </a:ext>
            </a:extLst>
          </p:cNvPr>
          <p:cNvCxnSpPr>
            <a:cxnSpLocks/>
          </p:cNvCxnSpPr>
          <p:nvPr userDrawn="1"/>
        </p:nvCxnSpPr>
        <p:spPr>
          <a:xfrm>
            <a:off x="60960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F84EC8E4-A6A6-4B08-B3D5-EB725B4C130A}"/>
              </a:ext>
            </a:extLst>
          </p:cNvPr>
          <p:cNvCxnSpPr>
            <a:cxnSpLocks/>
          </p:cNvCxnSpPr>
          <p:nvPr userDrawn="1"/>
        </p:nvCxnSpPr>
        <p:spPr>
          <a:xfrm>
            <a:off x="76327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8B808CE-325B-49DC-931B-58D37064395F}"/>
              </a:ext>
            </a:extLst>
          </p:cNvPr>
          <p:cNvCxnSpPr>
            <a:cxnSpLocks/>
          </p:cNvCxnSpPr>
          <p:nvPr userDrawn="1"/>
        </p:nvCxnSpPr>
        <p:spPr>
          <a:xfrm>
            <a:off x="91694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365FC97-C13A-4911-A544-97A0FCB0F4A2}"/>
              </a:ext>
            </a:extLst>
          </p:cNvPr>
          <p:cNvCxnSpPr>
            <a:cxnSpLocks/>
          </p:cNvCxnSpPr>
          <p:nvPr userDrawn="1"/>
        </p:nvCxnSpPr>
        <p:spPr>
          <a:xfrm>
            <a:off x="106574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5BBD7B8A-677F-4085-85BA-D086043C8F57}"/>
              </a:ext>
            </a:extLst>
          </p:cNvPr>
          <p:cNvCxnSpPr/>
          <p:nvPr userDrawn="1"/>
        </p:nvCxnSpPr>
        <p:spPr>
          <a:xfrm>
            <a:off x="0" y="60212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19303"/>
      </p:ext>
    </p:extLst>
  </p:cSld>
  <p:clrMapOvr>
    <a:masterClrMapping/>
  </p:clrMapOvr>
  <p:extLst mod="1">
    <p:ext uri="{DCECCB84-F9BA-43D5-87BE-67443E8EF086}">
      <p15:sldGuideLst xmlns:p15="http://schemas.microsoft.com/office/powerpoint/2012/main">
        <p15:guide id="1" pos="3840" userDrawn="1">
          <p15:clr>
            <a:srgbClr val="FBAE40"/>
          </p15:clr>
        </p15:guide>
        <p15:guide id="2" pos="2872" userDrawn="1">
          <p15:clr>
            <a:srgbClr val="FBAE40"/>
          </p15:clr>
        </p15:guide>
        <p15:guide id="3" pos="1905" userDrawn="1">
          <p15:clr>
            <a:srgbClr val="FBAE40"/>
          </p15:clr>
        </p15:guide>
        <p15:guide id="4" pos="937" userDrawn="1">
          <p15:clr>
            <a:srgbClr val="FBAE40"/>
          </p15:clr>
        </p15:guide>
        <p15:guide id="5" pos="4808" userDrawn="1">
          <p15:clr>
            <a:srgbClr val="FBAE40"/>
          </p15:clr>
        </p15:guide>
        <p15:guide id="6" pos="5776" userDrawn="1">
          <p15:clr>
            <a:srgbClr val="FBAE40"/>
          </p15:clr>
        </p15:guide>
        <p15:guide id="7" orient="horz" pos="2160" userDrawn="1">
          <p15:clr>
            <a:srgbClr val="FBAE40"/>
          </p15:clr>
        </p15:guide>
        <p15:guide id="8" orient="horz" pos="1616" userDrawn="1">
          <p15:clr>
            <a:srgbClr val="FBAE40"/>
          </p15:clr>
        </p15:guide>
        <p15:guide id="9" orient="horz" pos="1071" userDrawn="1">
          <p15:clr>
            <a:srgbClr val="FBAE40"/>
          </p15:clr>
        </p15:guide>
        <p15:guide id="10" orient="horz" pos="527" userDrawn="1">
          <p15:clr>
            <a:srgbClr val="FBAE40"/>
          </p15:clr>
        </p15:guide>
        <p15:guide id="11" orient="horz" pos="2704" userDrawn="1">
          <p15:clr>
            <a:srgbClr val="FBAE40"/>
          </p15:clr>
        </p15:guide>
        <p15:guide id="12" orient="horz" pos="3249" userDrawn="1">
          <p15:clr>
            <a:srgbClr val="FBAE40"/>
          </p15:clr>
        </p15:guide>
        <p15:guide id="13"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folie 3 Bilder">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436510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60161E6-598C-4992-B6BF-5CF46F9471F5}"/>
              </a:ext>
            </a:extLst>
          </p:cNvPr>
          <p:cNvSpPr>
            <a:spLocks noGrp="1"/>
          </p:cNvSpPr>
          <p:nvPr>
            <p:ph type="pic" sz="quarter" idx="17"/>
          </p:nvPr>
        </p:nvSpPr>
        <p:spPr>
          <a:xfrm>
            <a:off x="0" y="4365104"/>
            <a:ext cx="5999989" cy="2492896"/>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AC2F017B-F975-4728-A53F-04FAC7A23EF3}"/>
              </a:ext>
            </a:extLst>
          </p:cNvPr>
          <p:cNvSpPr>
            <a:spLocks noGrp="1"/>
          </p:cNvSpPr>
          <p:nvPr>
            <p:ph type="pic" sz="quarter" idx="18"/>
          </p:nvPr>
        </p:nvSpPr>
        <p:spPr>
          <a:xfrm>
            <a:off x="5999989" y="4365104"/>
            <a:ext cx="6192011" cy="2492896"/>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ctrTitle"/>
          </p:nvPr>
        </p:nvSpPr>
        <p:spPr>
          <a:xfrm>
            <a:off x="719889" y="1989139"/>
            <a:ext cx="9937529" cy="1596789"/>
          </a:xfrm>
        </p:spPr>
        <p:txBody>
          <a:bodyPr/>
          <a:lstStyle>
            <a:lvl1pPr>
              <a:lnSpc>
                <a:spcPts val="5200"/>
              </a:lnSpc>
              <a:defRPr sz="4800">
                <a:solidFill>
                  <a:schemeClr val="bg1"/>
                </a:solidFill>
              </a:defRPr>
            </a:lvl1pPr>
          </a:lstStyle>
          <a:p>
            <a:r>
              <a:rPr lang="de-DE"/>
              <a:t>Mastertitelformat bearbeiten</a:t>
            </a:r>
            <a:endParaRPr lang="de-DE" dirty="0"/>
          </a:p>
        </p:txBody>
      </p:sp>
      <p:sp>
        <p:nvSpPr>
          <p:cNvPr id="3" name="Untertitel 2"/>
          <p:cNvSpPr>
            <a:spLocks noGrp="1"/>
          </p:cNvSpPr>
          <p:nvPr>
            <p:ph type="subTitle" idx="1"/>
          </p:nvPr>
        </p:nvSpPr>
        <p:spPr>
          <a:xfrm>
            <a:off x="719888" y="3753037"/>
            <a:ext cx="9937529" cy="562998"/>
          </a:xfrm>
        </p:spPr>
        <p:txBody>
          <a:bodyPr/>
          <a:lstStyle>
            <a:lvl1pPr marL="0" indent="0" algn="l">
              <a:lnSpc>
                <a:spcPts val="2100"/>
              </a:lnSpc>
              <a:spcAft>
                <a:spcPts val="0"/>
              </a:spcAft>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2505101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folie 1 Bild">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ctrTitle"/>
          </p:nvPr>
        </p:nvSpPr>
        <p:spPr>
          <a:xfrm>
            <a:off x="719888" y="1989139"/>
            <a:ext cx="9937529" cy="3207146"/>
          </a:xfrm>
        </p:spPr>
        <p:txBody>
          <a:bodyPr/>
          <a:lstStyle>
            <a:lvl1pPr>
              <a:lnSpc>
                <a:spcPts val="6400"/>
              </a:lnSpc>
              <a:defRPr sz="5400">
                <a:solidFill>
                  <a:schemeClr val="bg1"/>
                </a:solidFill>
              </a:defRPr>
            </a:lvl1pPr>
          </a:lstStyle>
          <a:p>
            <a:r>
              <a:rPr lang="de-DE"/>
              <a:t>Mastertitelformat bearbeiten</a:t>
            </a:r>
            <a:endParaRPr lang="de-DE" dirty="0"/>
          </a:p>
        </p:txBody>
      </p:sp>
      <p:sp>
        <p:nvSpPr>
          <p:cNvPr id="3" name="Untertitel 2"/>
          <p:cNvSpPr>
            <a:spLocks noGrp="1"/>
          </p:cNvSpPr>
          <p:nvPr>
            <p:ph type="subTitle" idx="1"/>
          </p:nvPr>
        </p:nvSpPr>
        <p:spPr>
          <a:xfrm>
            <a:off x="719888" y="5324512"/>
            <a:ext cx="9937529" cy="625438"/>
          </a:xfrm>
        </p:spPr>
        <p:txBody>
          <a:bodyPr/>
          <a:lstStyle>
            <a:lvl1pPr marL="0" indent="0" algn="l">
              <a:lnSpc>
                <a:spcPts val="2600"/>
              </a:lnSpc>
              <a:spcAft>
                <a:spcPts val="0"/>
              </a:spcAft>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2833805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Tree>
    <p:extLst>
      <p:ext uri="{BB962C8B-B14F-4D97-AF65-F5344CB8AC3E}">
        <p14:creationId xmlns:p14="http://schemas.microsoft.com/office/powerpoint/2010/main" val="2613973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seite mit Duftstreife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7752"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Tree>
    <p:extLst>
      <p:ext uri="{BB962C8B-B14F-4D97-AF65-F5344CB8AC3E}">
        <p14:creationId xmlns:p14="http://schemas.microsoft.com/office/powerpoint/2010/main" val="3452252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seite (ohne Unter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719667" y="1608138"/>
            <a:ext cx="993684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12104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seite mit Duftstreife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7752"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Tree>
    <p:extLst>
      <p:ext uri="{BB962C8B-B14F-4D97-AF65-F5344CB8AC3E}">
        <p14:creationId xmlns:p14="http://schemas.microsoft.com/office/powerpoint/2010/main" val="3750535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seite mit Duftstreifen (ohne Unter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719667" y="1608138"/>
            <a:ext cx="993684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89998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und kleines Bild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6096413"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6" y="1412776"/>
            <a:ext cx="6096413"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6096413"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7" y="692150"/>
            <a:ext cx="4656667" cy="37084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69"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700" indent="0">
              <a:buNone/>
              <a:defRPr/>
            </a:lvl2pPr>
          </a:lstStyle>
          <a:p>
            <a:pPr lvl="0"/>
            <a:r>
              <a:rPr lang="de-DE" dirty="0"/>
              <a:t>Bildunterschrift</a:t>
            </a:r>
          </a:p>
        </p:txBody>
      </p:sp>
    </p:spTree>
    <p:extLst>
      <p:ext uri="{BB962C8B-B14F-4D97-AF65-F5344CB8AC3E}">
        <p14:creationId xmlns:p14="http://schemas.microsoft.com/office/powerpoint/2010/main" val="17498939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und klein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6096413"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6096413"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7" y="692150"/>
            <a:ext cx="4656667" cy="37084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69"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700" indent="0">
              <a:buNone/>
              <a:defRPr/>
            </a:lvl2pPr>
          </a:lstStyle>
          <a:p>
            <a:pPr lvl="0"/>
            <a:r>
              <a:rPr lang="de-DE" dirty="0"/>
              <a:t>Bildunterschrift</a:t>
            </a:r>
          </a:p>
        </p:txBody>
      </p:sp>
    </p:spTree>
    <p:extLst>
      <p:ext uri="{BB962C8B-B14F-4D97-AF65-F5344CB8AC3E}">
        <p14:creationId xmlns:p14="http://schemas.microsoft.com/office/powerpoint/2010/main" val="25040752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und 3 Bilder schmal">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8784000"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8784000"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8784000"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4" y="1"/>
            <a:ext cx="2447595" cy="229116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06" y="4581128"/>
            <a:ext cx="2447593" cy="2276872"/>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4" y="2291161"/>
            <a:ext cx="2447595" cy="2289967"/>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1822975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und 3 Bilder schmal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8784000"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878400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4" y="1"/>
            <a:ext cx="2447595" cy="229116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06" y="4581128"/>
            <a:ext cx="2447593" cy="2276872"/>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4" y="2291161"/>
            <a:ext cx="2447595" cy="2289967"/>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35052423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und 2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7967760"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5" y="0"/>
            <a:ext cx="3263684" cy="299695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5" y="2996952"/>
            <a:ext cx="3263684" cy="3861048"/>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93185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und 2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7967760"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5" y="0"/>
            <a:ext cx="3263684" cy="299695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5" y="3004696"/>
            <a:ext cx="3263684" cy="3861048"/>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3892349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und Bild mit Textbox">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7967760"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5" y="0"/>
            <a:ext cx="3263684" cy="299695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5" y="2996952"/>
            <a:ext cx="3263685" cy="3861048"/>
          </a:xfrm>
          <a:solidFill>
            <a:schemeClr val="tx2">
              <a:lumMod val="20000"/>
              <a:lumOff val="80000"/>
            </a:schemeClr>
          </a:solidFill>
        </p:spPr>
        <p:txBody>
          <a:bodyPr lIns="180000" tIns="216000" rIns="180000" bIns="216000"/>
          <a:lstStyle>
            <a:lvl1pPr marL="180975" indent="-180975">
              <a:lnSpc>
                <a:spcPct val="100000"/>
              </a:lnSpc>
              <a:spcAft>
                <a:spcPts val="0"/>
              </a:spcAft>
              <a:defRPr sz="1050"/>
            </a:lvl1pPr>
            <a:lvl2pPr marL="358775" indent="-177800">
              <a:lnSpc>
                <a:spcPct val="100000"/>
              </a:lnSpc>
              <a:spcAft>
                <a:spcPts val="0"/>
              </a:spcAft>
              <a:defRPr sz="1050"/>
            </a:lvl2pPr>
            <a:lvl3pPr marL="539750" indent="-180975">
              <a:lnSpc>
                <a:spcPct val="100000"/>
              </a:lnSpc>
              <a:spcAft>
                <a:spcPts val="0"/>
              </a:spcAft>
              <a:defRPr sz="1050"/>
            </a:lvl3pPr>
            <a:lvl4pPr marL="717550" indent="-177800">
              <a:lnSpc>
                <a:spcPct val="100000"/>
              </a:lnSpc>
              <a:spcAft>
                <a:spcPts val="0"/>
              </a:spcAft>
              <a:defRPr sz="1050"/>
            </a:lvl4pPr>
            <a:lvl5pPr marL="898525" indent="-180975">
              <a:lnSpc>
                <a:spcPct val="100000"/>
              </a:lnSpc>
              <a:spcAft>
                <a:spcPts val="0"/>
              </a:spcAft>
              <a:defRPr sz="105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67322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seite mit Duftstreifen (ohne Unter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8" y="1608138"/>
            <a:ext cx="993684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9166530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und Bild mit Textbox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7967760"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5" y="0"/>
            <a:ext cx="3263684" cy="299695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5" y="2996952"/>
            <a:ext cx="3263685" cy="3861048"/>
          </a:xfrm>
          <a:solidFill>
            <a:schemeClr val="tx2">
              <a:lumMod val="20000"/>
              <a:lumOff val="80000"/>
            </a:schemeClr>
          </a:solidFill>
        </p:spPr>
        <p:txBody>
          <a:bodyPr lIns="180000" tIns="216000" rIns="180000" bIns="216000"/>
          <a:lstStyle>
            <a:lvl1pPr marL="180975" indent="-180975">
              <a:lnSpc>
                <a:spcPct val="100000"/>
              </a:lnSpc>
              <a:spcAft>
                <a:spcPts val="0"/>
              </a:spcAft>
              <a:defRPr sz="1050"/>
            </a:lvl1pPr>
            <a:lvl2pPr marL="358775" indent="-177800">
              <a:lnSpc>
                <a:spcPct val="100000"/>
              </a:lnSpc>
              <a:spcAft>
                <a:spcPts val="0"/>
              </a:spcAft>
              <a:defRPr sz="1050"/>
            </a:lvl2pPr>
            <a:lvl3pPr marL="539750" indent="-180975">
              <a:lnSpc>
                <a:spcPct val="100000"/>
              </a:lnSpc>
              <a:spcAft>
                <a:spcPts val="0"/>
              </a:spcAft>
              <a:defRPr sz="1050"/>
            </a:lvl3pPr>
            <a:lvl4pPr marL="717550" indent="-177800">
              <a:lnSpc>
                <a:spcPct val="100000"/>
              </a:lnSpc>
              <a:spcAft>
                <a:spcPts val="0"/>
              </a:spcAft>
              <a:defRPr sz="1050"/>
            </a:lvl4pPr>
            <a:lvl5pPr marL="898525" indent="-180975">
              <a:lnSpc>
                <a:spcPct val="100000"/>
              </a:lnSpc>
              <a:spcAft>
                <a:spcPts val="0"/>
              </a:spcAft>
              <a:defRPr sz="105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6046067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und 3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6479591"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6" y="1412776"/>
            <a:ext cx="6479591"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6479591"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0" y="0"/>
            <a:ext cx="4751849" cy="4545124"/>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06" y="4545124"/>
            <a:ext cx="2447593" cy="2312876"/>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0" y="4545124"/>
            <a:ext cx="2304255" cy="2312876"/>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35604865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und 3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6479591"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6479591"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0" y="0"/>
            <a:ext cx="4751849" cy="4545124"/>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06" y="4545124"/>
            <a:ext cx="2447593" cy="2312876"/>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0" y="4545124"/>
            <a:ext cx="2304255" cy="2312876"/>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29733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und großes Bild">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4415360"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7" y="1412776"/>
            <a:ext cx="4415360"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4415360"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1" y="0"/>
            <a:ext cx="6816079" cy="68580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7514203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und groß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4415360"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441536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1" y="0"/>
            <a:ext cx="6816079" cy="68580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9398098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und 2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10993965"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4761148"/>
            <a:ext cx="10993965" cy="118880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4991877" y="1449388"/>
            <a:ext cx="7200123" cy="3095736"/>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1449388"/>
            <a:ext cx="4991877" cy="3095736"/>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5449905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 und 3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10993965" cy="1060239"/>
          </a:xfrm>
        </p:spPr>
        <p:txBody>
          <a:bodyPr/>
          <a:lstStyle/>
          <a:p>
            <a:r>
              <a:rPr lang="de-DE"/>
              <a:t>Mastertitelformat bearbeiten</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1449388"/>
            <a:ext cx="7152117" cy="450056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7152117" y="1449388"/>
            <a:ext cx="5039883" cy="2267644"/>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7152117" y="3717032"/>
            <a:ext cx="5039883" cy="2232918"/>
          </a:xfrm>
          <a:solidFill>
            <a:schemeClr val="bg2"/>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1934899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el und 4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10993965"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7" y="1412776"/>
            <a:ext cx="10993965"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1989138"/>
            <a:ext cx="5183899" cy="396081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5183899" y="1989138"/>
            <a:ext cx="7008101" cy="205193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5183899" y="4041068"/>
            <a:ext cx="3504389" cy="1908883"/>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8687610" y="4041068"/>
            <a:ext cx="3504389" cy="1908883"/>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789658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el auf Bild mit Text">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0"/>
            <a:ext cx="12192000" cy="3104964"/>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title"/>
          </p:nvPr>
        </p:nvSpPr>
        <p:spPr>
          <a:xfrm>
            <a:off x="719668" y="1989138"/>
            <a:ext cx="10993965" cy="863798"/>
          </a:xfrm>
        </p:spPr>
        <p:txBody>
          <a:bodyPr/>
          <a:lstStyle>
            <a:lvl1pPr>
              <a:defRPr>
                <a:solidFill>
                  <a:schemeClr val="bg1"/>
                </a:solidFill>
                <a:latin typeface="+mj-lt"/>
              </a:defRPr>
            </a:lvl1p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3356992"/>
            <a:ext cx="10993965" cy="2592958"/>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21117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ext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5013177"/>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5013177"/>
            <a:ext cx="7440149" cy="1844823"/>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7440150" y="5013176"/>
            <a:ext cx="4751849" cy="1844824"/>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title"/>
          </p:nvPr>
        </p:nvSpPr>
        <p:spPr>
          <a:xfrm>
            <a:off x="719668" y="244526"/>
            <a:ext cx="10993965" cy="1060239"/>
          </a:xfrm>
        </p:spPr>
        <p:txBody>
          <a:bodyPr/>
          <a:lstStyle>
            <a:lvl1pPr>
              <a:defRPr>
                <a:solidFill>
                  <a:schemeClr val="bg1"/>
                </a:solidFill>
                <a:latin typeface="+mj-lt"/>
              </a:defRPr>
            </a:lvl1pPr>
          </a:lstStyle>
          <a:p>
            <a:r>
              <a:rPr lang="de-DE"/>
              <a:t>Mastertitelformat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69" y="1448780"/>
            <a:ext cx="5088300" cy="2268252"/>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340926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und kleines Bild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6096413"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8" y="1412776"/>
            <a:ext cx="6096413"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6096413"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9" y="692150"/>
            <a:ext cx="4656667" cy="37084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76"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693" indent="0">
              <a:buNone/>
              <a:defRPr/>
            </a:lvl2pPr>
          </a:lstStyle>
          <a:p>
            <a:pPr lvl="0"/>
            <a:r>
              <a:rPr lang="de-DE" dirty="0"/>
              <a:t>Bildunterschrift</a:t>
            </a:r>
          </a:p>
        </p:txBody>
      </p:sp>
    </p:spTree>
    <p:extLst>
      <p:ext uri="{BB962C8B-B14F-4D97-AF65-F5344CB8AC3E}">
        <p14:creationId xmlns:p14="http://schemas.microsoft.com/office/powerpoint/2010/main" val="25256951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ext auf 1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title"/>
          </p:nvPr>
        </p:nvSpPr>
        <p:spPr>
          <a:xfrm>
            <a:off x="719668" y="244526"/>
            <a:ext cx="10993965" cy="1060239"/>
          </a:xfrm>
        </p:spPr>
        <p:txBody>
          <a:bodyPr/>
          <a:lstStyle>
            <a:lvl1pPr>
              <a:defRPr>
                <a:solidFill>
                  <a:schemeClr val="bg1"/>
                </a:solidFill>
                <a:latin typeface="+mj-lt"/>
              </a:defRPr>
            </a:lvl1pPr>
          </a:lstStyle>
          <a:p>
            <a:r>
              <a:rPr lang="de-DE"/>
              <a:t>Mastertitelformat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69" y="1448780"/>
            <a:ext cx="6576465" cy="1764196"/>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7890213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4836584" y="1988840"/>
            <a:ext cx="6877049" cy="3961109"/>
          </a:xfrm>
        </p:spPr>
        <p:txBody>
          <a:bodyPr anchor="ctr"/>
          <a:lstStyle>
            <a:lvl1pPr marL="0" indent="0" algn="ctr">
              <a:buNone/>
              <a:defRPr sz="1050"/>
            </a:lvl1pPr>
          </a:lstStyle>
          <a:p>
            <a:r>
              <a:rPr lang="de-DE"/>
              <a:t>Diagramm durch Klicken auf Symbol hinzufügen</a:t>
            </a:r>
          </a:p>
        </p:txBody>
      </p:sp>
    </p:spTree>
    <p:extLst>
      <p:ext uri="{BB962C8B-B14F-4D97-AF65-F5344CB8AC3E}">
        <p14:creationId xmlns:p14="http://schemas.microsoft.com/office/powerpoint/2010/main" val="9980197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Diagramm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719668" y="1988840"/>
            <a:ext cx="5376000" cy="3961109"/>
          </a:xfrm>
        </p:spPr>
        <p:txBody>
          <a:bodyPr anchor="ctr"/>
          <a:lstStyle>
            <a:lvl1pPr marL="0" indent="0" algn="ctr">
              <a:buNone/>
              <a:defRPr sz="1050"/>
            </a:lvl1pPr>
          </a:lstStyle>
          <a:p>
            <a:r>
              <a:rPr lang="de-DE"/>
              <a:t>Diagramm durch Klicken auf Symbol hinzufügen</a:t>
            </a:r>
          </a:p>
        </p:txBody>
      </p:sp>
      <p:sp>
        <p:nvSpPr>
          <p:cNvPr id="6" name="Diagrammplatzhalter 5">
            <a:extLst>
              <a:ext uri="{FF2B5EF4-FFF2-40B4-BE49-F238E27FC236}">
                <a16:creationId xmlns:a16="http://schemas.microsoft.com/office/drawing/2014/main" id="{A4F3AE84-DBF2-4364-A581-606256657112}"/>
              </a:ext>
            </a:extLst>
          </p:cNvPr>
          <p:cNvSpPr>
            <a:spLocks noGrp="1"/>
          </p:cNvSpPr>
          <p:nvPr>
            <p:ph type="chart" sz="quarter" idx="12"/>
          </p:nvPr>
        </p:nvSpPr>
        <p:spPr>
          <a:xfrm>
            <a:off x="6336624" y="1988840"/>
            <a:ext cx="5376000" cy="3961109"/>
          </a:xfrm>
        </p:spPr>
        <p:txBody>
          <a:bodyPr anchor="ctr"/>
          <a:lstStyle>
            <a:lvl1pPr marL="0" indent="0" algn="ctr">
              <a:buNone/>
              <a:defRPr sz="1050"/>
            </a:lvl1pPr>
          </a:lstStyle>
          <a:p>
            <a:r>
              <a:rPr lang="de-DE"/>
              <a:t>Diagramm durch Klicken auf Symbol hinzufügen</a:t>
            </a:r>
          </a:p>
        </p:txBody>
      </p:sp>
    </p:spTree>
    <p:extLst>
      <p:ext uri="{BB962C8B-B14F-4D97-AF65-F5344CB8AC3E}">
        <p14:creationId xmlns:p14="http://schemas.microsoft.com/office/powerpoint/2010/main" val="19955822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und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4836583" y="1989137"/>
            <a:ext cx="6877051" cy="3960811"/>
          </a:xfrm>
        </p:spPr>
        <p:txBody>
          <a:bodyPr anchor="ctr"/>
          <a:lstStyle>
            <a:lvl1pPr marL="0" indent="0" algn="ctr">
              <a:buNone/>
              <a:defRPr sz="1050"/>
            </a:lvl1pPr>
          </a:lstStyle>
          <a:p>
            <a:r>
              <a:rPr lang="de-DE"/>
              <a:t>Tabelle durch Klicken auf Symbol hinzufügen</a:t>
            </a:r>
          </a:p>
        </p:txBody>
      </p:sp>
    </p:spTree>
    <p:extLst>
      <p:ext uri="{BB962C8B-B14F-4D97-AF65-F5344CB8AC3E}">
        <p14:creationId xmlns:p14="http://schemas.microsoft.com/office/powerpoint/2010/main" val="3377807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oße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719665" y="1989137"/>
            <a:ext cx="10993968" cy="3960811"/>
          </a:xfrm>
        </p:spPr>
        <p:txBody>
          <a:bodyPr anchor="ctr"/>
          <a:lstStyle>
            <a:lvl1pPr marL="0" indent="0" algn="ctr">
              <a:buNone/>
              <a:defRPr sz="1050"/>
            </a:lvl1pPr>
          </a:lstStyle>
          <a:p>
            <a:r>
              <a:rPr lang="de-DE"/>
              <a:t>Tabelle durch Klicken auf Symbol hinzufügen</a:t>
            </a:r>
          </a:p>
        </p:txBody>
      </p:sp>
    </p:spTree>
    <p:extLst>
      <p:ext uri="{BB962C8B-B14F-4D97-AF65-F5344CB8AC3E}">
        <p14:creationId xmlns:p14="http://schemas.microsoft.com/office/powerpoint/2010/main" val="41541703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omposition 4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10993968" cy="1060239"/>
          </a:xfrm>
        </p:spPr>
        <p:txBody>
          <a:bodyPr/>
          <a:lstStyle/>
          <a:p>
            <a:r>
              <a:rPr lang="de-DE"/>
              <a:t>Mastertitelformat bearbeiten</a:t>
            </a:r>
            <a:endParaRPr lang="de-DE" dirty="0"/>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640000" cy="684746"/>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39"/>
            <a:ext cx="27648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3462547" y="1989139"/>
            <a:ext cx="27648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6205691" y="1989139"/>
            <a:ext cx="27648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8948833" y="1990170"/>
            <a:ext cx="27648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3462723" y="5265204"/>
            <a:ext cx="2640000" cy="684746"/>
          </a:xfrm>
        </p:spPr>
        <p:txBody>
          <a:bodyPr/>
          <a:lstStyle>
            <a:lvl1pPr marL="0" indent="0">
              <a:lnSpc>
                <a:spcPct val="100000"/>
              </a:lnSpc>
              <a:spcAft>
                <a:spcPts val="0"/>
              </a:spcAft>
              <a:buNone/>
              <a:defRPr sz="1050"/>
            </a:lvl1pPr>
          </a:lstStyle>
          <a:p>
            <a:pPr lvl="0"/>
            <a:r>
              <a:rPr lang="de-DE"/>
              <a:t>Mastertextformat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6205779" y="5265204"/>
            <a:ext cx="2640000" cy="684746"/>
          </a:xfrm>
        </p:spPr>
        <p:txBody>
          <a:bodyPr/>
          <a:lstStyle>
            <a:lvl1pPr marL="0" indent="0">
              <a:lnSpc>
                <a:spcPct val="100000"/>
              </a:lnSpc>
              <a:spcAft>
                <a:spcPts val="0"/>
              </a:spcAft>
              <a:buNone/>
              <a:defRPr sz="1050"/>
            </a:lvl1pPr>
          </a:lstStyle>
          <a:p>
            <a:pPr lvl="0"/>
            <a:r>
              <a:rPr lang="de-DE"/>
              <a:t>Mastertextformat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8948833" y="5265204"/>
            <a:ext cx="2640000" cy="684746"/>
          </a:xfrm>
        </p:spPr>
        <p:txBody>
          <a:bodyPr/>
          <a:lstStyle>
            <a:lvl1pPr marL="0" indent="0">
              <a:lnSpc>
                <a:spcPct val="100000"/>
              </a:lnSpc>
              <a:spcAft>
                <a:spcPts val="0"/>
              </a:spcAft>
              <a:buNone/>
              <a:defRPr sz="1050"/>
            </a:lvl1pPr>
          </a:lstStyle>
          <a:p>
            <a:pPr lvl="0"/>
            <a:r>
              <a:rPr lang="de-DE"/>
              <a:t>Mastertextformat bearbeiten</a:t>
            </a:r>
          </a:p>
        </p:txBody>
      </p:sp>
    </p:spTree>
    <p:extLst>
      <p:ext uri="{BB962C8B-B14F-4D97-AF65-F5344CB8AC3E}">
        <p14:creationId xmlns:p14="http://schemas.microsoft.com/office/powerpoint/2010/main" val="1498165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omposition 5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6" y="244526"/>
            <a:ext cx="10993967"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7"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39"/>
            <a:ext cx="22176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913560" y="1989139"/>
            <a:ext cx="22176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5107717" y="1989139"/>
            <a:ext cx="22176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7301875" y="1989139"/>
            <a:ext cx="22176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9496033" y="1989139"/>
            <a:ext cx="22176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913052"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5106437"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7299823"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9493205"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Tree>
    <p:extLst>
      <p:ext uri="{BB962C8B-B14F-4D97-AF65-F5344CB8AC3E}">
        <p14:creationId xmlns:p14="http://schemas.microsoft.com/office/powerpoint/2010/main" val="1571825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omposition 6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6" y="244526"/>
            <a:ext cx="10993967"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7"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39"/>
            <a:ext cx="18432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549609" y="1989139"/>
            <a:ext cx="18432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4379816" y="1989139"/>
            <a:ext cx="18432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6210023" y="1989139"/>
            <a:ext cx="18432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8040229" y="1989139"/>
            <a:ext cx="18432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9870433" y="1989139"/>
            <a:ext cx="18432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551992"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4384317"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6216643"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8048968"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9881296"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Tree>
    <p:extLst>
      <p:ext uri="{BB962C8B-B14F-4D97-AF65-F5344CB8AC3E}">
        <p14:creationId xmlns:p14="http://schemas.microsoft.com/office/powerpoint/2010/main" val="26712116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omposition 7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6" y="244526"/>
            <a:ext cx="10993967"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7"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39"/>
            <a:ext cx="15840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287607" y="1989139"/>
            <a:ext cx="15840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3855811" y="1989139"/>
            <a:ext cx="15840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5424015" y="1989139"/>
            <a:ext cx="15840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6992219" y="1989139"/>
            <a:ext cx="15840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8560423" y="1989139"/>
            <a:ext cx="15840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4" name="Bildplatzhalter 9">
            <a:extLst>
              <a:ext uri="{FF2B5EF4-FFF2-40B4-BE49-F238E27FC236}">
                <a16:creationId xmlns:a16="http://schemas.microsoft.com/office/drawing/2014/main" id="{9696CEE3-940D-4260-92EA-1C3B92082215}"/>
              </a:ext>
            </a:extLst>
          </p:cNvPr>
          <p:cNvSpPr>
            <a:spLocks noGrp="1"/>
          </p:cNvSpPr>
          <p:nvPr>
            <p:ph type="pic" sz="quarter" idx="19"/>
          </p:nvPr>
        </p:nvSpPr>
        <p:spPr>
          <a:xfrm>
            <a:off x="10128624" y="1989139"/>
            <a:ext cx="15840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287607"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3855811"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5424015"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6992219"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8560423"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8" name="Textplatzhalter 6">
            <a:extLst>
              <a:ext uri="{FF2B5EF4-FFF2-40B4-BE49-F238E27FC236}">
                <a16:creationId xmlns:a16="http://schemas.microsoft.com/office/drawing/2014/main" id="{1FA65075-40AA-4138-B68B-69B80638DDFC}"/>
              </a:ext>
            </a:extLst>
          </p:cNvPr>
          <p:cNvSpPr>
            <a:spLocks noGrp="1"/>
          </p:cNvSpPr>
          <p:nvPr>
            <p:ph type="body" sz="quarter" idx="25"/>
          </p:nvPr>
        </p:nvSpPr>
        <p:spPr>
          <a:xfrm>
            <a:off x="10128624"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Tree>
    <p:extLst>
      <p:ext uri="{BB962C8B-B14F-4D97-AF65-F5344CB8AC3E}">
        <p14:creationId xmlns:p14="http://schemas.microsoft.com/office/powerpoint/2010/main" val="216823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2" name="Titel 1"/>
          <p:cNvSpPr>
            <a:spLocks noGrp="1"/>
          </p:cNvSpPr>
          <p:nvPr>
            <p:ph type="title" hasCustomPrompt="1"/>
          </p:nvPr>
        </p:nvSpPr>
        <p:spPr bwMode="gray">
          <a:xfrm>
            <a:off x="719668" y="692151"/>
            <a:ext cx="10993965" cy="1872754"/>
          </a:xfrm>
        </p:spPr>
        <p:txBody>
          <a:bodyPr/>
          <a:lstStyle>
            <a:lvl1pPr>
              <a:lnSpc>
                <a:spcPts val="6800"/>
              </a:lnSpc>
              <a:defRPr sz="6000">
                <a:solidFill>
                  <a:schemeClr val="bg1"/>
                </a:solidFill>
                <a:latin typeface="+mn-lt"/>
              </a:defRPr>
            </a:lvl1pPr>
          </a:lstStyle>
          <a:p>
            <a:r>
              <a:rPr lang="de-DE" dirty="0"/>
              <a:t>Titelmasterformat bearbeiten</a:t>
            </a:r>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bwMode="gray">
          <a:xfrm>
            <a:off x="719668" y="2708920"/>
            <a:ext cx="6096000" cy="3241030"/>
          </a:xfrm>
        </p:spPr>
        <p:txBody>
          <a:bodyPr/>
          <a:lstStyle>
            <a:lvl1pPr>
              <a:lnSpc>
                <a:spcPct val="100000"/>
              </a:lnSpc>
              <a:spcAft>
                <a:spcPts val="0"/>
              </a:spcAft>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bwMode="gray">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169035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und klein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6096413"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6096413"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9" y="692150"/>
            <a:ext cx="4656667" cy="37084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76"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693" indent="0">
              <a:buNone/>
              <a:defRPr/>
            </a:lvl2pPr>
          </a:lstStyle>
          <a:p>
            <a:pPr lvl="0"/>
            <a:r>
              <a:rPr lang="de-DE" dirty="0"/>
              <a:t>Bildunterschrift</a:t>
            </a:r>
          </a:p>
        </p:txBody>
      </p:sp>
    </p:spTree>
    <p:extLst>
      <p:ext uri="{BB962C8B-B14F-4D97-AF65-F5344CB8AC3E}">
        <p14:creationId xmlns:p14="http://schemas.microsoft.com/office/powerpoint/2010/main" val="20822958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mit Fläche)">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4549"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bwMode="gray">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
        <p:nvSpPr>
          <p:cNvPr id="6" name="Textplatzhalter 6">
            <a:extLst>
              <a:ext uri="{FF2B5EF4-FFF2-40B4-BE49-F238E27FC236}">
                <a16:creationId xmlns:a16="http://schemas.microsoft.com/office/drawing/2014/main" id="{6B4B1D7B-8E1D-4C52-A55F-5D5D391B7755}"/>
              </a:ext>
            </a:extLst>
          </p:cNvPr>
          <p:cNvSpPr>
            <a:spLocks noGrp="1"/>
          </p:cNvSpPr>
          <p:nvPr>
            <p:ph type="body" sz="quarter" idx="17"/>
          </p:nvPr>
        </p:nvSpPr>
        <p:spPr bwMode="gray">
          <a:xfrm>
            <a:off x="0" y="620688"/>
            <a:ext cx="7152117" cy="4824536"/>
          </a:xfrm>
          <a:solidFill>
            <a:schemeClr val="bg1">
              <a:alpha val="80000"/>
            </a:schemeClr>
          </a:solidFill>
        </p:spPr>
        <p:txBody>
          <a:bodyPr lIns="540000" tIns="2088000"/>
          <a:lstStyle>
            <a:lvl1pPr marL="0" indent="0">
              <a:lnSpc>
                <a:spcPct val="100000"/>
              </a:lnSpc>
              <a:spcAft>
                <a:spcPts val="0"/>
              </a:spcAft>
              <a:buNone/>
              <a:defRPr sz="2400">
                <a:solidFill>
                  <a:schemeClr val="tx1"/>
                </a:solidFill>
              </a:defRPr>
            </a:lvl1pPr>
            <a:lvl2pPr>
              <a:lnSpc>
                <a:spcPct val="100000"/>
              </a:lnSpc>
              <a:spcAft>
                <a:spcPts val="0"/>
              </a:spcAft>
              <a:defRPr sz="2400">
                <a:solidFill>
                  <a:schemeClr val="tx1"/>
                </a:solidFill>
              </a:defRPr>
            </a:lvl2pPr>
            <a:lvl3pPr>
              <a:lnSpc>
                <a:spcPct val="100000"/>
              </a:lnSpc>
              <a:spcAft>
                <a:spcPts val="0"/>
              </a:spcAft>
              <a:defRPr sz="2400">
                <a:solidFill>
                  <a:schemeClr val="tx1"/>
                </a:solidFill>
              </a:defRPr>
            </a:lvl3pPr>
            <a:lvl4pPr>
              <a:lnSpc>
                <a:spcPct val="100000"/>
              </a:lnSpc>
              <a:spcAft>
                <a:spcPts val="0"/>
              </a:spcAft>
              <a:defRPr sz="2400">
                <a:solidFill>
                  <a:schemeClr val="tx1"/>
                </a:solidFill>
              </a:defRPr>
            </a:lvl4pPr>
            <a:lvl5pPr>
              <a:lnSpc>
                <a:spcPct val="100000"/>
              </a:lnSpc>
              <a:spcAft>
                <a:spcPts val="0"/>
              </a:spcAft>
              <a:defRPr sz="2400">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hasCustomPrompt="1"/>
          </p:nvPr>
        </p:nvSpPr>
        <p:spPr bwMode="gray">
          <a:xfrm>
            <a:off x="719668" y="692151"/>
            <a:ext cx="6336439" cy="1872754"/>
          </a:xfrm>
        </p:spPr>
        <p:txBody>
          <a:bodyPr/>
          <a:lstStyle>
            <a:lvl1pPr>
              <a:lnSpc>
                <a:spcPts val="6800"/>
              </a:lnSpc>
              <a:defRPr sz="6000">
                <a:solidFill>
                  <a:schemeClr val="accent1"/>
                </a:solidFill>
                <a:latin typeface="+mn-lt"/>
              </a:defRPr>
            </a:lvl1pPr>
          </a:lstStyle>
          <a:p>
            <a:r>
              <a:rPr lang="de-DE" dirty="0"/>
              <a:t>Titelmasterformat</a:t>
            </a:r>
          </a:p>
        </p:txBody>
      </p:sp>
    </p:spTree>
    <p:extLst>
      <p:ext uri="{BB962C8B-B14F-4D97-AF65-F5344CB8AC3E}">
        <p14:creationId xmlns:p14="http://schemas.microsoft.com/office/powerpoint/2010/main" val="40080279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7152117"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bwMode="gray">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
        <p:nvSpPr>
          <p:cNvPr id="2" name="Titel 1"/>
          <p:cNvSpPr>
            <a:spLocks noGrp="1"/>
          </p:cNvSpPr>
          <p:nvPr>
            <p:ph type="title" hasCustomPrompt="1"/>
          </p:nvPr>
        </p:nvSpPr>
        <p:spPr bwMode="gray">
          <a:xfrm>
            <a:off x="719669" y="692151"/>
            <a:ext cx="6096000" cy="1872754"/>
          </a:xfrm>
        </p:spPr>
        <p:txBody>
          <a:bodyPr/>
          <a:lstStyle>
            <a:lvl1pPr>
              <a:lnSpc>
                <a:spcPts val="6800"/>
              </a:lnSpc>
              <a:defRPr sz="6000">
                <a:solidFill>
                  <a:schemeClr val="bg1"/>
                </a:solidFill>
                <a:latin typeface="+mn-lt"/>
              </a:defRPr>
            </a:lvl1pPr>
          </a:lstStyle>
          <a:p>
            <a:r>
              <a:rPr lang="de-DE" dirty="0"/>
              <a:t>Titelmasterformat</a:t>
            </a:r>
          </a:p>
        </p:txBody>
      </p:sp>
      <p:sp>
        <p:nvSpPr>
          <p:cNvPr id="8" name="Textplatzhalter 6">
            <a:extLst>
              <a:ext uri="{FF2B5EF4-FFF2-40B4-BE49-F238E27FC236}">
                <a16:creationId xmlns:a16="http://schemas.microsoft.com/office/drawing/2014/main" id="{5D54B0A5-C2E8-4E47-929D-F49CA61E80B1}"/>
              </a:ext>
            </a:extLst>
          </p:cNvPr>
          <p:cNvSpPr>
            <a:spLocks noGrp="1"/>
          </p:cNvSpPr>
          <p:nvPr>
            <p:ph type="body" sz="quarter" idx="11"/>
          </p:nvPr>
        </p:nvSpPr>
        <p:spPr bwMode="gray">
          <a:xfrm>
            <a:off x="719668" y="2708920"/>
            <a:ext cx="6096000" cy="3241030"/>
          </a:xfrm>
        </p:spPr>
        <p:txBody>
          <a:bodyPr/>
          <a:lstStyle>
            <a:lvl1pPr marL="0" indent="0">
              <a:lnSpc>
                <a:spcPct val="100000"/>
              </a:lnSpc>
              <a:spcAft>
                <a:spcPts val="0"/>
              </a:spcAft>
              <a:buNone/>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F382598C-3ADC-4AB3-AAC0-0CF4D2974D38}"/>
              </a:ext>
            </a:extLst>
          </p:cNvPr>
          <p:cNvSpPr>
            <a:spLocks noGrp="1"/>
          </p:cNvSpPr>
          <p:nvPr>
            <p:ph type="pic" sz="quarter" idx="17"/>
          </p:nvPr>
        </p:nvSpPr>
        <p:spPr bwMode="gray">
          <a:xfrm>
            <a:off x="7152117" y="-1"/>
            <a:ext cx="5039883" cy="238488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11" name="Bildplatzhalter 9">
            <a:extLst>
              <a:ext uri="{FF2B5EF4-FFF2-40B4-BE49-F238E27FC236}">
                <a16:creationId xmlns:a16="http://schemas.microsoft.com/office/drawing/2014/main" id="{EA3AC0F6-00A1-4B9A-8A26-5D93BE47272B}"/>
              </a:ext>
            </a:extLst>
          </p:cNvPr>
          <p:cNvSpPr>
            <a:spLocks noGrp="1"/>
          </p:cNvSpPr>
          <p:nvPr>
            <p:ph type="pic" sz="quarter" idx="18"/>
          </p:nvPr>
        </p:nvSpPr>
        <p:spPr bwMode="gray">
          <a:xfrm>
            <a:off x="7152117" y="2384884"/>
            <a:ext cx="5039883" cy="4473116"/>
          </a:xfrm>
          <a:solidFill>
            <a:schemeClr val="bg2"/>
          </a:solidFill>
        </p:spPr>
        <p:txBody>
          <a:bodyPr anchor="ctr"/>
          <a:lstStyle>
            <a:lvl1pPr marL="0" indent="0" algn="ctr">
              <a:buNone/>
              <a:defRPr sz="1050"/>
            </a:lvl1pPr>
          </a:lstStyle>
          <a:p>
            <a:r>
              <a:rPr lang="de-DE"/>
              <a:t>Bild auf Platzhalter ziehen oder durch Klicken auf Symbol hinzufügen</a:t>
            </a:r>
            <a:endParaRPr lang="de-DE" dirty="0"/>
          </a:p>
        </p:txBody>
      </p:sp>
    </p:spTree>
    <p:extLst>
      <p:ext uri="{BB962C8B-B14F-4D97-AF65-F5344CB8AC3E}">
        <p14:creationId xmlns:p14="http://schemas.microsoft.com/office/powerpoint/2010/main" val="29198621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1">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816A63A-D278-47D3-9CE8-883FE9233C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66" y="1449388"/>
            <a:ext cx="10993967" cy="3743324"/>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5445224"/>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700" indent="0">
              <a:buNone/>
              <a:defRPr/>
            </a:lvl2pPr>
          </a:lstStyle>
          <a:p>
            <a:pPr lvl="0"/>
            <a:r>
              <a:rPr lang="de-DE" dirty="0"/>
              <a:t>Name</a:t>
            </a:r>
          </a:p>
        </p:txBody>
      </p:sp>
      <p:pic>
        <p:nvPicPr>
          <p:cNvPr id="12" name="Grafik 11">
            <a:extLst>
              <a:ext uri="{FF2B5EF4-FFF2-40B4-BE49-F238E27FC236}">
                <a16:creationId xmlns:a16="http://schemas.microsoft.com/office/drawing/2014/main" id="{846E263C-94F7-47DA-814E-5C146AB365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3" y="6216607"/>
            <a:ext cx="2496013" cy="282258"/>
          </a:xfrm>
          <a:prstGeom prst="rect">
            <a:avLst/>
          </a:prstGeom>
        </p:spPr>
      </p:pic>
    </p:spTree>
    <p:extLst>
      <p:ext uri="{BB962C8B-B14F-4D97-AF65-F5344CB8AC3E}">
        <p14:creationId xmlns:p14="http://schemas.microsoft.com/office/powerpoint/2010/main" val="24776831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2">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D3B5B4-FD13-4948-9E9B-ABE486D22B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66"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700"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3" y="6216607"/>
            <a:ext cx="2496013" cy="282258"/>
          </a:xfrm>
          <a:prstGeom prst="rect">
            <a:avLst/>
          </a:prstGeom>
        </p:spPr>
      </p:pic>
    </p:spTree>
    <p:extLst>
      <p:ext uri="{BB962C8B-B14F-4D97-AF65-F5344CB8AC3E}">
        <p14:creationId xmlns:p14="http://schemas.microsoft.com/office/powerpoint/2010/main" val="35306016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3">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1781EA0-21A1-49BE-8272-4885E26BC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66"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700"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3" y="6216607"/>
            <a:ext cx="2496013" cy="282258"/>
          </a:xfrm>
          <a:prstGeom prst="rect">
            <a:avLst/>
          </a:prstGeom>
        </p:spPr>
      </p:pic>
    </p:spTree>
    <p:extLst>
      <p:ext uri="{BB962C8B-B14F-4D97-AF65-F5344CB8AC3E}">
        <p14:creationId xmlns:p14="http://schemas.microsoft.com/office/powerpoint/2010/main" val="149790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4 auf Bild">
    <p:spTree>
      <p:nvGrpSpPr>
        <p:cNvPr id="1" name=""/>
        <p:cNvGrpSpPr/>
        <p:nvPr/>
      </p:nvGrpSpPr>
      <p:grpSpPr>
        <a:xfrm>
          <a:off x="0" y="0"/>
          <a:ext cx="0" cy="0"/>
          <a:chOff x="0" y="0"/>
          <a:chExt cx="0" cy="0"/>
        </a:xfrm>
      </p:grpSpPr>
      <p:sp>
        <p:nvSpPr>
          <p:cNvPr id="21" name="Bildplatzhalter 9">
            <a:extLst>
              <a:ext uri="{FF2B5EF4-FFF2-40B4-BE49-F238E27FC236}">
                <a16:creationId xmlns:a16="http://schemas.microsoft.com/office/drawing/2014/main" id="{15E77D4D-E42D-483A-942C-0A123D2C5FC0}"/>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2" name="Textplatzhalter 3">
            <a:extLst>
              <a:ext uri="{FF2B5EF4-FFF2-40B4-BE49-F238E27FC236}">
                <a16:creationId xmlns:a16="http://schemas.microsoft.com/office/drawing/2014/main" id="{027E810C-3E4F-41C2-8736-9152765C6E33}"/>
              </a:ext>
            </a:extLst>
          </p:cNvPr>
          <p:cNvSpPr>
            <a:spLocks noGrp="1"/>
          </p:cNvSpPr>
          <p:nvPr>
            <p:ph type="body" sz="quarter" idx="16" hasCustomPrompt="1"/>
          </p:nvPr>
        </p:nvSpPr>
        <p:spPr bwMode="gray">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66"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700" indent="0">
              <a:buNone/>
              <a:defRPr/>
            </a:lvl2pPr>
          </a:lstStyle>
          <a:p>
            <a:pPr lvl="0"/>
            <a:r>
              <a:rPr lang="de-DE" dirty="0"/>
              <a:t>Name</a:t>
            </a:r>
          </a:p>
        </p:txBody>
      </p:sp>
    </p:spTree>
    <p:extLst>
      <p:ext uri="{BB962C8B-B14F-4D97-AF65-F5344CB8AC3E}">
        <p14:creationId xmlns:p14="http://schemas.microsoft.com/office/powerpoint/2010/main" val="13080051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rennerfolie Aromen">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D1439105-75CF-4C47-A51F-545CAB3D4E4A}"/>
              </a:ext>
            </a:extLst>
          </p:cNvPr>
          <p:cNvSpPr>
            <a:spLocks noEditPoints="1"/>
          </p:cNvSpPr>
          <p:nvPr userDrawn="1"/>
        </p:nvSpPr>
        <p:spPr bwMode="auto">
          <a:xfrm rot="21162059">
            <a:off x="3224800" y="729018"/>
            <a:ext cx="5699353" cy="4736061"/>
          </a:xfrm>
          <a:custGeom>
            <a:avLst/>
            <a:gdLst>
              <a:gd name="T0" fmla="*/ 3305 w 4535"/>
              <a:gd name="T1" fmla="*/ 5022 h 5022"/>
              <a:gd name="T2" fmla="*/ 1171 w 4535"/>
              <a:gd name="T3" fmla="*/ 5022 h 5022"/>
              <a:gd name="T4" fmla="*/ 606 w 4535"/>
              <a:gd name="T5" fmla="*/ 4575 h 5022"/>
              <a:gd name="T6" fmla="*/ 199 w 4535"/>
              <a:gd name="T7" fmla="*/ 2838 h 5022"/>
              <a:gd name="T8" fmla="*/ 224 w 4535"/>
              <a:gd name="T9" fmla="*/ 2726 h 5022"/>
              <a:gd name="T10" fmla="*/ 328 w 4535"/>
              <a:gd name="T11" fmla="*/ 2675 h 5022"/>
              <a:gd name="T12" fmla="*/ 4147 w 4535"/>
              <a:gd name="T13" fmla="*/ 2675 h 5022"/>
              <a:gd name="T14" fmla="*/ 4251 w 4535"/>
              <a:gd name="T15" fmla="*/ 2726 h 5022"/>
              <a:gd name="T16" fmla="*/ 4276 w 4535"/>
              <a:gd name="T17" fmla="*/ 2838 h 5022"/>
              <a:gd name="T18" fmla="*/ 3870 w 4535"/>
              <a:gd name="T19" fmla="*/ 4575 h 5022"/>
              <a:gd name="T20" fmla="*/ 3305 w 4535"/>
              <a:gd name="T21" fmla="*/ 5022 h 5022"/>
              <a:gd name="T22" fmla="*/ 496 w 4535"/>
              <a:gd name="T23" fmla="*/ 2941 h 5022"/>
              <a:gd name="T24" fmla="*/ 864 w 4535"/>
              <a:gd name="T25" fmla="*/ 4514 h 5022"/>
              <a:gd name="T26" fmla="*/ 1171 w 4535"/>
              <a:gd name="T27" fmla="*/ 4756 h 5022"/>
              <a:gd name="T28" fmla="*/ 3305 w 4535"/>
              <a:gd name="T29" fmla="*/ 4756 h 5022"/>
              <a:gd name="T30" fmla="*/ 3611 w 4535"/>
              <a:gd name="T31" fmla="*/ 4514 h 5022"/>
              <a:gd name="T32" fmla="*/ 3979 w 4535"/>
              <a:gd name="T33" fmla="*/ 2941 h 5022"/>
              <a:gd name="T34" fmla="*/ 496 w 4535"/>
              <a:gd name="T35" fmla="*/ 2941 h 5022"/>
              <a:gd name="T36" fmla="*/ 1273 w 4535"/>
              <a:gd name="T37" fmla="*/ 4429 h 5022"/>
              <a:gd name="T38" fmla="*/ 1143 w 4535"/>
              <a:gd name="T39" fmla="*/ 4321 h 5022"/>
              <a:gd name="T40" fmla="*/ 968 w 4535"/>
              <a:gd name="T41" fmla="*/ 3402 h 5022"/>
              <a:gd name="T42" fmla="*/ 1073 w 4535"/>
              <a:gd name="T43" fmla="*/ 3247 h 5022"/>
              <a:gd name="T44" fmla="*/ 1229 w 4535"/>
              <a:gd name="T45" fmla="*/ 3352 h 5022"/>
              <a:gd name="T46" fmla="*/ 1403 w 4535"/>
              <a:gd name="T47" fmla="*/ 4272 h 5022"/>
              <a:gd name="T48" fmla="*/ 1298 w 4535"/>
              <a:gd name="T49" fmla="*/ 4427 h 5022"/>
              <a:gd name="T50" fmla="*/ 1273 w 4535"/>
              <a:gd name="T51" fmla="*/ 4429 h 5022"/>
              <a:gd name="T52" fmla="*/ 4273 w 4535"/>
              <a:gd name="T53" fmla="*/ 2505 h 5022"/>
              <a:gd name="T54" fmla="*/ 4210 w 4535"/>
              <a:gd name="T55" fmla="*/ 2489 h 5022"/>
              <a:gd name="T56" fmla="*/ 4156 w 4535"/>
              <a:gd name="T57" fmla="*/ 2310 h 5022"/>
              <a:gd name="T58" fmla="*/ 4270 w 4535"/>
              <a:gd name="T59" fmla="*/ 1854 h 5022"/>
              <a:gd name="T60" fmla="*/ 3311 w 4535"/>
              <a:gd name="T61" fmla="*/ 892 h 5022"/>
              <a:gd name="T62" fmla="*/ 3274 w 4535"/>
              <a:gd name="T63" fmla="*/ 894 h 5022"/>
              <a:gd name="T64" fmla="*/ 2903 w 4535"/>
              <a:gd name="T65" fmla="*/ 973 h 5022"/>
              <a:gd name="T66" fmla="*/ 2729 w 4535"/>
              <a:gd name="T67" fmla="*/ 901 h 5022"/>
              <a:gd name="T68" fmla="*/ 2801 w 4535"/>
              <a:gd name="T69" fmla="*/ 727 h 5022"/>
              <a:gd name="T70" fmla="*/ 3089 w 4535"/>
              <a:gd name="T71" fmla="*/ 645 h 5022"/>
              <a:gd name="T72" fmla="*/ 2496 w 4535"/>
              <a:gd name="T73" fmla="*/ 266 h 5022"/>
              <a:gd name="T74" fmla="*/ 1845 w 4535"/>
              <a:gd name="T75" fmla="*/ 913 h 5022"/>
              <a:gd name="T76" fmla="*/ 1851 w 4535"/>
              <a:gd name="T77" fmla="*/ 1003 h 5022"/>
              <a:gd name="T78" fmla="*/ 2346 w 4535"/>
              <a:gd name="T79" fmla="*/ 1544 h 5022"/>
              <a:gd name="T80" fmla="*/ 2281 w 4535"/>
              <a:gd name="T81" fmla="*/ 1720 h 5022"/>
              <a:gd name="T82" fmla="*/ 2105 w 4535"/>
              <a:gd name="T83" fmla="*/ 1655 h 5022"/>
              <a:gd name="T84" fmla="*/ 1665 w 4535"/>
              <a:gd name="T85" fmla="*/ 1204 h 5022"/>
              <a:gd name="T86" fmla="*/ 1227 w 4535"/>
              <a:gd name="T87" fmla="*/ 1101 h 5022"/>
              <a:gd name="T88" fmla="*/ 266 w 4535"/>
              <a:gd name="T89" fmla="*/ 2062 h 5022"/>
              <a:gd name="T90" fmla="*/ 297 w 4535"/>
              <a:gd name="T91" fmla="*/ 2307 h 5022"/>
              <a:gd name="T92" fmla="*/ 203 w 4535"/>
              <a:gd name="T93" fmla="*/ 2470 h 5022"/>
              <a:gd name="T94" fmla="*/ 40 w 4535"/>
              <a:gd name="T95" fmla="*/ 2375 h 5022"/>
              <a:gd name="T96" fmla="*/ 0 w 4535"/>
              <a:gd name="T97" fmla="*/ 2062 h 5022"/>
              <a:gd name="T98" fmla="*/ 1227 w 4535"/>
              <a:gd name="T99" fmla="*/ 836 h 5022"/>
              <a:gd name="T100" fmla="*/ 1580 w 4535"/>
              <a:gd name="T101" fmla="*/ 887 h 5022"/>
              <a:gd name="T102" fmla="*/ 2496 w 4535"/>
              <a:gd name="T103" fmla="*/ 0 h 5022"/>
              <a:gd name="T104" fmla="*/ 3367 w 4535"/>
              <a:gd name="T105" fmla="*/ 628 h 5022"/>
              <a:gd name="T106" fmla="*/ 4535 w 4535"/>
              <a:gd name="T107" fmla="*/ 1854 h 5022"/>
              <a:gd name="T108" fmla="*/ 4390 w 4535"/>
              <a:gd name="T109" fmla="*/ 2435 h 5022"/>
              <a:gd name="T110" fmla="*/ 4273 w 4535"/>
              <a:gd name="T111" fmla="*/ 2505 h 5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5" h="5022">
                <a:moveTo>
                  <a:pt x="3305" y="5022"/>
                </a:moveTo>
                <a:cubicBezTo>
                  <a:pt x="1171" y="5022"/>
                  <a:pt x="1171" y="5022"/>
                  <a:pt x="1171" y="5022"/>
                </a:cubicBezTo>
                <a:cubicBezTo>
                  <a:pt x="1012" y="5022"/>
                  <a:pt x="689" y="4928"/>
                  <a:pt x="606" y="4575"/>
                </a:cubicBezTo>
                <a:cubicBezTo>
                  <a:pt x="199" y="2838"/>
                  <a:pt x="199" y="2838"/>
                  <a:pt x="199" y="2838"/>
                </a:cubicBezTo>
                <a:cubicBezTo>
                  <a:pt x="190" y="2799"/>
                  <a:pt x="199" y="2757"/>
                  <a:pt x="224" y="2726"/>
                </a:cubicBezTo>
                <a:cubicBezTo>
                  <a:pt x="249" y="2694"/>
                  <a:pt x="288" y="2675"/>
                  <a:pt x="328" y="2675"/>
                </a:cubicBezTo>
                <a:cubicBezTo>
                  <a:pt x="4147" y="2675"/>
                  <a:pt x="4147" y="2675"/>
                  <a:pt x="4147" y="2675"/>
                </a:cubicBezTo>
                <a:cubicBezTo>
                  <a:pt x="4187" y="2675"/>
                  <a:pt x="4226" y="2694"/>
                  <a:pt x="4251" y="2726"/>
                </a:cubicBezTo>
                <a:cubicBezTo>
                  <a:pt x="4276" y="2757"/>
                  <a:pt x="4285" y="2799"/>
                  <a:pt x="4276" y="2838"/>
                </a:cubicBezTo>
                <a:cubicBezTo>
                  <a:pt x="3870" y="4575"/>
                  <a:pt x="3870" y="4575"/>
                  <a:pt x="3870" y="4575"/>
                </a:cubicBezTo>
                <a:cubicBezTo>
                  <a:pt x="3786" y="4928"/>
                  <a:pt x="3464" y="5022"/>
                  <a:pt x="3305" y="5022"/>
                </a:cubicBezTo>
                <a:close/>
                <a:moveTo>
                  <a:pt x="496" y="2941"/>
                </a:moveTo>
                <a:cubicBezTo>
                  <a:pt x="864" y="4514"/>
                  <a:pt x="864" y="4514"/>
                  <a:pt x="864" y="4514"/>
                </a:cubicBezTo>
                <a:cubicBezTo>
                  <a:pt x="921" y="4753"/>
                  <a:pt x="1160" y="4756"/>
                  <a:pt x="1171" y="4756"/>
                </a:cubicBezTo>
                <a:cubicBezTo>
                  <a:pt x="3305" y="4756"/>
                  <a:pt x="3305" y="4756"/>
                  <a:pt x="3305" y="4756"/>
                </a:cubicBezTo>
                <a:cubicBezTo>
                  <a:pt x="3329" y="4756"/>
                  <a:pt x="3556" y="4745"/>
                  <a:pt x="3611" y="4514"/>
                </a:cubicBezTo>
                <a:cubicBezTo>
                  <a:pt x="3979" y="2941"/>
                  <a:pt x="3979" y="2941"/>
                  <a:pt x="3979" y="2941"/>
                </a:cubicBezTo>
                <a:lnTo>
                  <a:pt x="496" y="2941"/>
                </a:lnTo>
                <a:close/>
                <a:moveTo>
                  <a:pt x="1273" y="4429"/>
                </a:moveTo>
                <a:cubicBezTo>
                  <a:pt x="1210" y="4429"/>
                  <a:pt x="1154" y="4385"/>
                  <a:pt x="1143" y="4321"/>
                </a:cubicBezTo>
                <a:cubicBezTo>
                  <a:pt x="968" y="3402"/>
                  <a:pt x="968" y="3402"/>
                  <a:pt x="968" y="3402"/>
                </a:cubicBezTo>
                <a:cubicBezTo>
                  <a:pt x="954" y="3330"/>
                  <a:pt x="1001" y="3260"/>
                  <a:pt x="1073" y="3247"/>
                </a:cubicBezTo>
                <a:cubicBezTo>
                  <a:pt x="1144" y="3231"/>
                  <a:pt x="1215" y="3280"/>
                  <a:pt x="1229" y="3352"/>
                </a:cubicBezTo>
                <a:cubicBezTo>
                  <a:pt x="1403" y="4272"/>
                  <a:pt x="1403" y="4272"/>
                  <a:pt x="1403" y="4272"/>
                </a:cubicBezTo>
                <a:cubicBezTo>
                  <a:pt x="1417" y="4344"/>
                  <a:pt x="1370" y="4413"/>
                  <a:pt x="1298" y="4427"/>
                </a:cubicBezTo>
                <a:cubicBezTo>
                  <a:pt x="1289" y="4429"/>
                  <a:pt x="1281" y="4429"/>
                  <a:pt x="1273" y="4429"/>
                </a:cubicBezTo>
                <a:close/>
                <a:moveTo>
                  <a:pt x="4273" y="2505"/>
                </a:moveTo>
                <a:cubicBezTo>
                  <a:pt x="4252" y="2505"/>
                  <a:pt x="4230" y="2500"/>
                  <a:pt x="4210" y="2489"/>
                </a:cubicBezTo>
                <a:cubicBezTo>
                  <a:pt x="4146" y="2455"/>
                  <a:pt x="4121" y="2374"/>
                  <a:pt x="4156" y="2310"/>
                </a:cubicBezTo>
                <a:cubicBezTo>
                  <a:pt x="4231" y="2169"/>
                  <a:pt x="4270" y="2015"/>
                  <a:pt x="4270" y="1854"/>
                </a:cubicBezTo>
                <a:cubicBezTo>
                  <a:pt x="4270" y="1324"/>
                  <a:pt x="3839" y="892"/>
                  <a:pt x="3311" y="892"/>
                </a:cubicBezTo>
                <a:cubicBezTo>
                  <a:pt x="3274" y="894"/>
                  <a:pt x="3274" y="894"/>
                  <a:pt x="3274" y="894"/>
                </a:cubicBezTo>
                <a:cubicBezTo>
                  <a:pt x="3144" y="898"/>
                  <a:pt x="3019" y="924"/>
                  <a:pt x="2903" y="973"/>
                </a:cubicBezTo>
                <a:cubicBezTo>
                  <a:pt x="2835" y="1001"/>
                  <a:pt x="2757" y="969"/>
                  <a:pt x="2729" y="901"/>
                </a:cubicBezTo>
                <a:cubicBezTo>
                  <a:pt x="2701" y="833"/>
                  <a:pt x="2733" y="756"/>
                  <a:pt x="2801" y="727"/>
                </a:cubicBezTo>
                <a:cubicBezTo>
                  <a:pt x="2893" y="689"/>
                  <a:pt x="2989" y="661"/>
                  <a:pt x="3089" y="645"/>
                </a:cubicBezTo>
                <a:cubicBezTo>
                  <a:pt x="2985" y="419"/>
                  <a:pt x="2754" y="266"/>
                  <a:pt x="2496" y="266"/>
                </a:cubicBezTo>
                <a:cubicBezTo>
                  <a:pt x="2137" y="266"/>
                  <a:pt x="1845" y="556"/>
                  <a:pt x="1845" y="913"/>
                </a:cubicBezTo>
                <a:cubicBezTo>
                  <a:pt x="1845" y="943"/>
                  <a:pt x="1847" y="973"/>
                  <a:pt x="1851" y="1003"/>
                </a:cubicBezTo>
                <a:cubicBezTo>
                  <a:pt x="2068" y="1128"/>
                  <a:pt x="2242" y="1317"/>
                  <a:pt x="2346" y="1544"/>
                </a:cubicBezTo>
                <a:cubicBezTo>
                  <a:pt x="2377" y="1610"/>
                  <a:pt x="2348" y="1689"/>
                  <a:pt x="2281" y="1720"/>
                </a:cubicBezTo>
                <a:cubicBezTo>
                  <a:pt x="2215" y="1751"/>
                  <a:pt x="2136" y="1722"/>
                  <a:pt x="2105" y="1655"/>
                </a:cubicBezTo>
                <a:cubicBezTo>
                  <a:pt x="2015" y="1460"/>
                  <a:pt x="1859" y="1300"/>
                  <a:pt x="1665" y="1204"/>
                </a:cubicBezTo>
                <a:cubicBezTo>
                  <a:pt x="1523" y="1136"/>
                  <a:pt x="1376" y="1101"/>
                  <a:pt x="1227" y="1101"/>
                </a:cubicBezTo>
                <a:cubicBezTo>
                  <a:pt x="697" y="1101"/>
                  <a:pt x="266" y="1532"/>
                  <a:pt x="266" y="2062"/>
                </a:cubicBezTo>
                <a:cubicBezTo>
                  <a:pt x="266" y="2145"/>
                  <a:pt x="276" y="2228"/>
                  <a:pt x="297" y="2307"/>
                </a:cubicBezTo>
                <a:cubicBezTo>
                  <a:pt x="316" y="2378"/>
                  <a:pt x="274" y="2451"/>
                  <a:pt x="203" y="2470"/>
                </a:cubicBezTo>
                <a:cubicBezTo>
                  <a:pt x="132" y="2488"/>
                  <a:pt x="59" y="2446"/>
                  <a:pt x="40" y="2375"/>
                </a:cubicBezTo>
                <a:cubicBezTo>
                  <a:pt x="13" y="2273"/>
                  <a:pt x="0" y="2168"/>
                  <a:pt x="0" y="2062"/>
                </a:cubicBezTo>
                <a:cubicBezTo>
                  <a:pt x="0" y="1386"/>
                  <a:pt x="550" y="836"/>
                  <a:pt x="1227" y="836"/>
                </a:cubicBezTo>
                <a:cubicBezTo>
                  <a:pt x="1346" y="836"/>
                  <a:pt x="1464" y="853"/>
                  <a:pt x="1580" y="887"/>
                </a:cubicBezTo>
                <a:cubicBezTo>
                  <a:pt x="1593" y="396"/>
                  <a:pt x="1999" y="0"/>
                  <a:pt x="2496" y="0"/>
                </a:cubicBezTo>
                <a:cubicBezTo>
                  <a:pt x="2893" y="0"/>
                  <a:pt x="3245" y="259"/>
                  <a:pt x="3367" y="628"/>
                </a:cubicBezTo>
                <a:cubicBezTo>
                  <a:pt x="4016" y="657"/>
                  <a:pt x="4535" y="1196"/>
                  <a:pt x="4535" y="1854"/>
                </a:cubicBezTo>
                <a:cubicBezTo>
                  <a:pt x="4535" y="2057"/>
                  <a:pt x="4485" y="2257"/>
                  <a:pt x="4390" y="2435"/>
                </a:cubicBezTo>
                <a:cubicBezTo>
                  <a:pt x="4366" y="2480"/>
                  <a:pt x="4320" y="2505"/>
                  <a:pt x="4273" y="2505"/>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66"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700" indent="0">
              <a:buNone/>
              <a:defRPr/>
            </a:lvl2pPr>
          </a:lstStyle>
          <a:p>
            <a:pPr lvl="0"/>
            <a:r>
              <a:rPr lang="de-DE" dirty="0"/>
              <a:t>Name</a:t>
            </a:r>
          </a:p>
        </p:txBody>
      </p:sp>
    </p:spTree>
    <p:extLst>
      <p:ext uri="{BB962C8B-B14F-4D97-AF65-F5344CB8AC3E}">
        <p14:creationId xmlns:p14="http://schemas.microsoft.com/office/powerpoint/2010/main" val="30311854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rennerfolie Ätherische 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3" name="Gruppierung 2"/>
          <p:cNvGrpSpPr/>
          <p:nvPr userDrawn="1"/>
        </p:nvGrpSpPr>
        <p:grpSpPr>
          <a:xfrm>
            <a:off x="5096934" y="3760789"/>
            <a:ext cx="7099301" cy="3100387"/>
            <a:chOff x="3822700" y="3760788"/>
            <a:chExt cx="5324476" cy="3100387"/>
          </a:xfrm>
        </p:grpSpPr>
        <p:sp>
          <p:nvSpPr>
            <p:cNvPr id="5" name="Freeform 5">
              <a:extLst>
                <a:ext uri="{FF2B5EF4-FFF2-40B4-BE49-F238E27FC236}">
                  <a16:creationId xmlns:a16="http://schemas.microsoft.com/office/drawing/2014/main" id="{A3CF2E29-9AB1-4D74-867E-04A4980FE72E}"/>
                </a:ext>
              </a:extLst>
            </p:cNvPr>
            <p:cNvSpPr>
              <a:spLocks noEditPoints="1"/>
            </p:cNvSpPr>
            <p:nvPr userDrawn="1"/>
          </p:nvSpPr>
          <p:spPr bwMode="gray">
            <a:xfrm>
              <a:off x="5111750" y="3760788"/>
              <a:ext cx="1693863" cy="2603500"/>
            </a:xfrm>
            <a:custGeom>
              <a:avLst/>
              <a:gdLst>
                <a:gd name="T0" fmla="*/ 163 w 267"/>
                <a:gd name="T1" fmla="*/ 408 h 409"/>
                <a:gd name="T2" fmla="*/ 159 w 267"/>
                <a:gd name="T3" fmla="*/ 407 h 409"/>
                <a:gd name="T4" fmla="*/ 24 w 267"/>
                <a:gd name="T5" fmla="*/ 249 h 409"/>
                <a:gd name="T6" fmla="*/ 72 w 267"/>
                <a:gd name="T7" fmla="*/ 12 h 409"/>
                <a:gd name="T8" fmla="*/ 87 w 267"/>
                <a:gd name="T9" fmla="*/ 2 h 409"/>
                <a:gd name="T10" fmla="*/ 106 w 267"/>
                <a:gd name="T11" fmla="*/ 5 h 409"/>
                <a:gd name="T12" fmla="*/ 242 w 267"/>
                <a:gd name="T13" fmla="*/ 204 h 409"/>
                <a:gd name="T14" fmla="*/ 181 w 267"/>
                <a:gd name="T15" fmla="*/ 402 h 409"/>
                <a:gd name="T16" fmla="*/ 163 w 267"/>
                <a:gd name="T17" fmla="*/ 408 h 409"/>
                <a:gd name="T18" fmla="*/ 196 w 267"/>
                <a:gd name="T19" fmla="*/ 213 h 409"/>
                <a:gd name="T20" fmla="*/ 99 w 267"/>
                <a:gd name="T21" fmla="*/ 61 h 409"/>
                <a:gd name="T22" fmla="*/ 70 w 267"/>
                <a:gd name="T23" fmla="*/ 240 h 409"/>
                <a:gd name="T24" fmla="*/ 160 w 267"/>
                <a:gd name="T25" fmla="*/ 357 h 409"/>
                <a:gd name="T26" fmla="*/ 196 w 267"/>
                <a:gd name="T27"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7" h="409">
                  <a:moveTo>
                    <a:pt x="163" y="408"/>
                  </a:moveTo>
                  <a:cubicBezTo>
                    <a:pt x="161" y="408"/>
                    <a:pt x="160" y="408"/>
                    <a:pt x="159" y="407"/>
                  </a:cubicBezTo>
                  <a:cubicBezTo>
                    <a:pt x="154" y="406"/>
                    <a:pt x="49" y="373"/>
                    <a:pt x="24" y="249"/>
                  </a:cubicBezTo>
                  <a:cubicBezTo>
                    <a:pt x="0" y="130"/>
                    <a:pt x="69" y="17"/>
                    <a:pt x="72" y="12"/>
                  </a:cubicBezTo>
                  <a:cubicBezTo>
                    <a:pt x="76" y="7"/>
                    <a:pt x="81" y="3"/>
                    <a:pt x="87" y="2"/>
                  </a:cubicBezTo>
                  <a:cubicBezTo>
                    <a:pt x="94" y="0"/>
                    <a:pt x="100" y="2"/>
                    <a:pt x="106" y="5"/>
                  </a:cubicBezTo>
                  <a:cubicBezTo>
                    <a:pt x="110" y="9"/>
                    <a:pt x="218" y="85"/>
                    <a:pt x="242" y="204"/>
                  </a:cubicBezTo>
                  <a:cubicBezTo>
                    <a:pt x="267" y="327"/>
                    <a:pt x="184" y="400"/>
                    <a:pt x="181" y="402"/>
                  </a:cubicBezTo>
                  <a:cubicBezTo>
                    <a:pt x="176" y="407"/>
                    <a:pt x="169" y="409"/>
                    <a:pt x="163" y="408"/>
                  </a:cubicBezTo>
                  <a:close/>
                  <a:moveTo>
                    <a:pt x="196" y="213"/>
                  </a:moveTo>
                  <a:cubicBezTo>
                    <a:pt x="182" y="142"/>
                    <a:pt x="129" y="87"/>
                    <a:pt x="99" y="61"/>
                  </a:cubicBezTo>
                  <a:cubicBezTo>
                    <a:pt x="83" y="97"/>
                    <a:pt x="56" y="168"/>
                    <a:pt x="70" y="240"/>
                  </a:cubicBezTo>
                  <a:cubicBezTo>
                    <a:pt x="85" y="313"/>
                    <a:pt x="136" y="346"/>
                    <a:pt x="160" y="357"/>
                  </a:cubicBezTo>
                  <a:cubicBezTo>
                    <a:pt x="177" y="337"/>
                    <a:pt x="211" y="287"/>
                    <a:pt x="196" y="21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8" name="Freeform 6">
              <a:extLst>
                <a:ext uri="{FF2B5EF4-FFF2-40B4-BE49-F238E27FC236}">
                  <a16:creationId xmlns:a16="http://schemas.microsoft.com/office/drawing/2014/main" id="{BCAD584A-9520-4373-A474-D5624475FAB7}"/>
                </a:ext>
              </a:extLst>
            </p:cNvPr>
            <p:cNvSpPr>
              <a:spLocks/>
            </p:cNvSpPr>
            <p:nvPr userDrawn="1"/>
          </p:nvSpPr>
          <p:spPr bwMode="gray">
            <a:xfrm>
              <a:off x="3822700" y="6269038"/>
              <a:ext cx="1865313" cy="592137"/>
            </a:xfrm>
            <a:custGeom>
              <a:avLst/>
              <a:gdLst>
                <a:gd name="T0" fmla="*/ 12 w 294"/>
                <a:gd name="T1" fmla="*/ 93 h 93"/>
                <a:gd name="T2" fmla="*/ 61 w 294"/>
                <a:gd name="T3" fmla="*/ 93 h 93"/>
                <a:gd name="T4" fmla="*/ 52 w 294"/>
                <a:gd name="T5" fmla="*/ 62 h 93"/>
                <a:gd name="T6" fmla="*/ 209 w 294"/>
                <a:gd name="T7" fmla="*/ 93 h 93"/>
                <a:gd name="T8" fmla="*/ 294 w 294"/>
                <a:gd name="T9" fmla="*/ 93 h 93"/>
                <a:gd name="T10" fmla="*/ 281 w 294"/>
                <a:gd name="T11" fmla="*/ 82 h 93"/>
                <a:gd name="T12" fmla="*/ 21 w 294"/>
                <a:gd name="T13" fmla="*/ 16 h 93"/>
                <a:gd name="T14" fmla="*/ 5 w 294"/>
                <a:gd name="T15" fmla="*/ 25 h 93"/>
                <a:gd name="T16" fmla="*/ 0 w 294"/>
                <a:gd name="T17" fmla="*/ 43 h 93"/>
                <a:gd name="T18" fmla="*/ 12 w 294"/>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93">
                  <a:moveTo>
                    <a:pt x="12" y="93"/>
                  </a:moveTo>
                  <a:cubicBezTo>
                    <a:pt x="61" y="93"/>
                    <a:pt x="61" y="93"/>
                    <a:pt x="61" y="93"/>
                  </a:cubicBezTo>
                  <a:cubicBezTo>
                    <a:pt x="57" y="81"/>
                    <a:pt x="54" y="71"/>
                    <a:pt x="52" y="62"/>
                  </a:cubicBezTo>
                  <a:cubicBezTo>
                    <a:pt x="87" y="62"/>
                    <a:pt x="151" y="65"/>
                    <a:pt x="209" y="93"/>
                  </a:cubicBezTo>
                  <a:cubicBezTo>
                    <a:pt x="294" y="93"/>
                    <a:pt x="294" y="93"/>
                    <a:pt x="294" y="93"/>
                  </a:cubicBezTo>
                  <a:cubicBezTo>
                    <a:pt x="290" y="90"/>
                    <a:pt x="285" y="86"/>
                    <a:pt x="281" y="82"/>
                  </a:cubicBezTo>
                  <a:cubicBezTo>
                    <a:pt x="174" y="0"/>
                    <a:pt x="27" y="16"/>
                    <a:pt x="21" y="16"/>
                  </a:cubicBezTo>
                  <a:cubicBezTo>
                    <a:pt x="14" y="17"/>
                    <a:pt x="9" y="20"/>
                    <a:pt x="5" y="25"/>
                  </a:cubicBezTo>
                  <a:cubicBezTo>
                    <a:pt x="1" y="30"/>
                    <a:pt x="0" y="37"/>
                    <a:pt x="0" y="43"/>
                  </a:cubicBezTo>
                  <a:cubicBezTo>
                    <a:pt x="1" y="45"/>
                    <a:pt x="3" y="65"/>
                    <a:pt x="12" y="9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0" name="Freeform 7">
              <a:extLst>
                <a:ext uri="{FF2B5EF4-FFF2-40B4-BE49-F238E27FC236}">
                  <a16:creationId xmlns:a16="http://schemas.microsoft.com/office/drawing/2014/main" id="{E5C20043-B6C9-45AA-95E7-DD3D2C11EFA8}"/>
                </a:ext>
              </a:extLst>
            </p:cNvPr>
            <p:cNvSpPr>
              <a:spLocks noEditPoints="1"/>
            </p:cNvSpPr>
            <p:nvPr userDrawn="1"/>
          </p:nvSpPr>
          <p:spPr bwMode="gray">
            <a:xfrm>
              <a:off x="6596063" y="3773488"/>
              <a:ext cx="2551113" cy="3087687"/>
            </a:xfrm>
            <a:custGeom>
              <a:avLst/>
              <a:gdLst>
                <a:gd name="T0" fmla="*/ 402 w 402"/>
                <a:gd name="T1" fmla="*/ 0 h 485"/>
                <a:gd name="T2" fmla="*/ 207 w 402"/>
                <a:gd name="T3" fmla="*/ 62 h 485"/>
                <a:gd name="T4" fmla="*/ 124 w 402"/>
                <a:gd name="T5" fmla="*/ 233 h 485"/>
                <a:gd name="T6" fmla="*/ 117 w 402"/>
                <a:gd name="T7" fmla="*/ 239 h 485"/>
                <a:gd name="T8" fmla="*/ 0 w 402"/>
                <a:gd name="T9" fmla="*/ 485 h 485"/>
                <a:gd name="T10" fmla="*/ 48 w 402"/>
                <a:gd name="T11" fmla="*/ 485 h 485"/>
                <a:gd name="T12" fmla="*/ 153 w 402"/>
                <a:gd name="T13" fmla="*/ 269 h 485"/>
                <a:gd name="T14" fmla="*/ 156 w 402"/>
                <a:gd name="T15" fmla="*/ 265 h 485"/>
                <a:gd name="T16" fmla="*/ 333 w 402"/>
                <a:gd name="T17" fmla="*/ 225 h 485"/>
                <a:gd name="T18" fmla="*/ 402 w 402"/>
                <a:gd name="T19" fmla="*/ 145 h 485"/>
                <a:gd name="T20" fmla="*/ 402 w 402"/>
                <a:gd name="T21" fmla="*/ 0 h 485"/>
                <a:gd name="T22" fmla="*/ 304 w 402"/>
                <a:gd name="T23" fmla="*/ 189 h 485"/>
                <a:gd name="T24" fmla="*/ 170 w 402"/>
                <a:gd name="T25" fmla="*/ 220 h 485"/>
                <a:gd name="T26" fmla="*/ 235 w 402"/>
                <a:gd name="T27" fmla="*/ 99 h 485"/>
                <a:gd name="T28" fmla="*/ 394 w 402"/>
                <a:gd name="T29" fmla="*/ 47 h 485"/>
                <a:gd name="T30" fmla="*/ 304 w 402"/>
                <a:gd name="T31" fmla="*/ 189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2" h="485">
                  <a:moveTo>
                    <a:pt x="402" y="0"/>
                  </a:moveTo>
                  <a:cubicBezTo>
                    <a:pt x="361" y="1"/>
                    <a:pt x="275" y="9"/>
                    <a:pt x="207" y="62"/>
                  </a:cubicBezTo>
                  <a:cubicBezTo>
                    <a:pt x="125" y="125"/>
                    <a:pt x="122" y="208"/>
                    <a:pt x="124" y="233"/>
                  </a:cubicBezTo>
                  <a:cubicBezTo>
                    <a:pt x="121" y="235"/>
                    <a:pt x="119" y="237"/>
                    <a:pt x="117" y="239"/>
                  </a:cubicBezTo>
                  <a:cubicBezTo>
                    <a:pt x="58" y="310"/>
                    <a:pt x="18" y="394"/>
                    <a:pt x="0" y="485"/>
                  </a:cubicBezTo>
                  <a:cubicBezTo>
                    <a:pt x="48" y="485"/>
                    <a:pt x="48" y="485"/>
                    <a:pt x="48" y="485"/>
                  </a:cubicBezTo>
                  <a:cubicBezTo>
                    <a:pt x="65" y="406"/>
                    <a:pt x="101" y="331"/>
                    <a:pt x="153" y="269"/>
                  </a:cubicBezTo>
                  <a:cubicBezTo>
                    <a:pt x="154" y="268"/>
                    <a:pt x="155" y="266"/>
                    <a:pt x="156" y="265"/>
                  </a:cubicBezTo>
                  <a:cubicBezTo>
                    <a:pt x="188" y="273"/>
                    <a:pt x="260" y="281"/>
                    <a:pt x="333" y="225"/>
                  </a:cubicBezTo>
                  <a:cubicBezTo>
                    <a:pt x="363" y="202"/>
                    <a:pt x="385" y="173"/>
                    <a:pt x="402" y="145"/>
                  </a:cubicBezTo>
                  <a:lnTo>
                    <a:pt x="402" y="0"/>
                  </a:lnTo>
                  <a:close/>
                  <a:moveTo>
                    <a:pt x="304" y="189"/>
                  </a:moveTo>
                  <a:cubicBezTo>
                    <a:pt x="249" y="231"/>
                    <a:pt x="195" y="226"/>
                    <a:pt x="170" y="220"/>
                  </a:cubicBezTo>
                  <a:cubicBezTo>
                    <a:pt x="171" y="195"/>
                    <a:pt x="180" y="142"/>
                    <a:pt x="235" y="99"/>
                  </a:cubicBezTo>
                  <a:cubicBezTo>
                    <a:pt x="288" y="58"/>
                    <a:pt x="357" y="49"/>
                    <a:pt x="394" y="47"/>
                  </a:cubicBezTo>
                  <a:cubicBezTo>
                    <a:pt x="383" y="84"/>
                    <a:pt x="357" y="147"/>
                    <a:pt x="304" y="189"/>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2" name="Freeform 9">
              <a:extLst>
                <a:ext uri="{FF2B5EF4-FFF2-40B4-BE49-F238E27FC236}">
                  <a16:creationId xmlns:a16="http://schemas.microsoft.com/office/drawing/2014/main" id="{EC900FC1-BFEB-4B0E-A841-0C562579BE81}"/>
                </a:ext>
              </a:extLst>
            </p:cNvPr>
            <p:cNvSpPr>
              <a:spLocks/>
            </p:cNvSpPr>
            <p:nvPr userDrawn="1"/>
          </p:nvSpPr>
          <p:spPr bwMode="gray">
            <a:xfrm>
              <a:off x="7313613" y="6040438"/>
              <a:ext cx="1833563" cy="820737"/>
            </a:xfrm>
            <a:custGeom>
              <a:avLst/>
              <a:gdLst>
                <a:gd name="T0" fmla="*/ 54 w 289"/>
                <a:gd name="T1" fmla="*/ 129 h 129"/>
                <a:gd name="T2" fmla="*/ 150 w 289"/>
                <a:gd name="T3" fmla="*/ 60 h 129"/>
                <a:gd name="T4" fmla="*/ 289 w 289"/>
                <a:gd name="T5" fmla="*/ 63 h 129"/>
                <a:gd name="T6" fmla="*/ 289 w 289"/>
                <a:gd name="T7" fmla="*/ 15 h 129"/>
                <a:gd name="T8" fmla="*/ 137 w 289"/>
                <a:gd name="T9" fmla="*/ 15 h 129"/>
                <a:gd name="T10" fmla="*/ 0 w 289"/>
                <a:gd name="T11" fmla="*/ 129 h 129"/>
                <a:gd name="T12" fmla="*/ 54 w 289"/>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289" h="129">
                  <a:moveTo>
                    <a:pt x="54" y="129"/>
                  </a:moveTo>
                  <a:cubicBezTo>
                    <a:pt x="70" y="104"/>
                    <a:pt x="100" y="74"/>
                    <a:pt x="150" y="60"/>
                  </a:cubicBezTo>
                  <a:cubicBezTo>
                    <a:pt x="199" y="46"/>
                    <a:pt x="250" y="53"/>
                    <a:pt x="289" y="63"/>
                  </a:cubicBezTo>
                  <a:cubicBezTo>
                    <a:pt x="289" y="15"/>
                    <a:pt x="289" y="15"/>
                    <a:pt x="289" y="15"/>
                  </a:cubicBezTo>
                  <a:cubicBezTo>
                    <a:pt x="246" y="5"/>
                    <a:pt x="192" y="0"/>
                    <a:pt x="137" y="15"/>
                  </a:cubicBezTo>
                  <a:cubicBezTo>
                    <a:pt x="55" y="38"/>
                    <a:pt x="17" y="94"/>
                    <a:pt x="0" y="129"/>
                  </a:cubicBezTo>
                  <a:lnTo>
                    <a:pt x="54" y="129"/>
                  </a:ln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gr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66"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700" indent="0">
              <a:buNone/>
              <a:defRPr/>
            </a:lvl2pPr>
          </a:lstStyle>
          <a:p>
            <a:pPr lvl="0"/>
            <a:r>
              <a:rPr lang="de-DE" dirty="0"/>
              <a:t>Name</a:t>
            </a:r>
          </a:p>
        </p:txBody>
      </p:sp>
      <p:pic>
        <p:nvPicPr>
          <p:cNvPr id="9" name="Grafik 8">
            <a:extLst>
              <a:ext uri="{FF2B5EF4-FFF2-40B4-BE49-F238E27FC236}">
                <a16:creationId xmlns:a16="http://schemas.microsoft.com/office/drawing/2014/main" id="{00BA4C99-307C-4BAE-9488-7484E1081C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719403" y="6216607"/>
            <a:ext cx="2496012" cy="282258"/>
          </a:xfrm>
          <a:prstGeom prst="rect">
            <a:avLst/>
          </a:prstGeom>
        </p:spPr>
      </p:pic>
      <p:sp>
        <p:nvSpPr>
          <p:cNvPr id="11" name="Freeform 8">
            <a:extLst>
              <a:ext uri="{FF2B5EF4-FFF2-40B4-BE49-F238E27FC236}">
                <a16:creationId xmlns:a16="http://schemas.microsoft.com/office/drawing/2014/main" id="{0A3AEF89-FD38-404F-9EC9-959E9B925C8F}"/>
              </a:ext>
            </a:extLst>
          </p:cNvPr>
          <p:cNvSpPr>
            <a:spLocks/>
          </p:cNvSpPr>
          <p:nvPr userDrawn="1"/>
        </p:nvSpPr>
        <p:spPr bwMode="gray">
          <a:xfrm>
            <a:off x="12128500" y="6816725"/>
            <a:ext cx="67733" cy="44450"/>
          </a:xfrm>
          <a:custGeom>
            <a:avLst/>
            <a:gdLst>
              <a:gd name="T0" fmla="*/ 8 w 8"/>
              <a:gd name="T1" fmla="*/ 0 h 7"/>
              <a:gd name="T2" fmla="*/ 0 w 8"/>
              <a:gd name="T3" fmla="*/ 7 h 7"/>
              <a:gd name="T4" fmla="*/ 8 w 8"/>
              <a:gd name="T5" fmla="*/ 7 h 7"/>
              <a:gd name="T6" fmla="*/ 8 w 8"/>
              <a:gd name="T7" fmla="*/ 0 h 7"/>
            </a:gdLst>
            <a:ahLst/>
            <a:cxnLst>
              <a:cxn ang="0">
                <a:pos x="T0" y="T1"/>
              </a:cxn>
              <a:cxn ang="0">
                <a:pos x="T2" y="T3"/>
              </a:cxn>
              <a:cxn ang="0">
                <a:pos x="T4" y="T5"/>
              </a:cxn>
              <a:cxn ang="0">
                <a:pos x="T6" y="T7"/>
              </a:cxn>
            </a:cxnLst>
            <a:rect l="0" t="0" r="r" b="b"/>
            <a:pathLst>
              <a:path w="8" h="7">
                <a:moveTo>
                  <a:pt x="8" y="0"/>
                </a:moveTo>
                <a:cubicBezTo>
                  <a:pt x="6" y="3"/>
                  <a:pt x="3" y="5"/>
                  <a:pt x="0" y="7"/>
                </a:cubicBezTo>
                <a:cubicBezTo>
                  <a:pt x="8" y="7"/>
                  <a:pt x="8" y="7"/>
                  <a:pt x="8" y="7"/>
                </a:cubicBezTo>
                <a:cubicBezTo>
                  <a:pt x="8" y="0"/>
                  <a:pt x="8" y="0"/>
                  <a:pt x="8" y="0"/>
                </a:cubicBezTo>
              </a:path>
            </a:pathLst>
          </a:custGeom>
          <a:solidFill>
            <a:srgbClr val="D9E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Tree>
    <p:extLst>
      <p:ext uri="{BB962C8B-B14F-4D97-AF65-F5344CB8AC3E}">
        <p14:creationId xmlns:p14="http://schemas.microsoft.com/office/powerpoint/2010/main" val="21741560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rennerfolie Parfüm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66"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700" indent="0">
              <a:buNone/>
              <a:defRPr/>
            </a:lvl2pPr>
          </a:lstStyle>
          <a:p>
            <a:pPr lvl="0"/>
            <a:r>
              <a:rPr lang="de-DE" dirty="0"/>
              <a:t>Name</a:t>
            </a:r>
          </a:p>
        </p:txBody>
      </p:sp>
      <p:pic>
        <p:nvPicPr>
          <p:cNvPr id="9" name="Grafik 8">
            <a:extLst>
              <a:ext uri="{FF2B5EF4-FFF2-40B4-BE49-F238E27FC236}">
                <a16:creationId xmlns:a16="http://schemas.microsoft.com/office/drawing/2014/main" id="{00BA4C99-307C-4BAE-9488-7484E1081C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719403" y="6216607"/>
            <a:ext cx="2496012" cy="282258"/>
          </a:xfrm>
          <a:prstGeom prst="rect">
            <a:avLst/>
          </a:prstGeom>
        </p:spPr>
      </p:pic>
      <p:grpSp>
        <p:nvGrpSpPr>
          <p:cNvPr id="20" name="Gruppieren 19">
            <a:extLst>
              <a:ext uri="{FF2B5EF4-FFF2-40B4-BE49-F238E27FC236}">
                <a16:creationId xmlns:a16="http://schemas.microsoft.com/office/drawing/2014/main" id="{A00B5ED9-06F2-47D3-B41D-46BC28DCE33F}"/>
              </a:ext>
            </a:extLst>
          </p:cNvPr>
          <p:cNvGrpSpPr/>
          <p:nvPr userDrawn="1"/>
        </p:nvGrpSpPr>
        <p:grpSpPr bwMode="gray">
          <a:xfrm rot="21083999">
            <a:off x="3902593" y="744777"/>
            <a:ext cx="4412612" cy="4731567"/>
            <a:chOff x="11604626" y="-4405313"/>
            <a:chExt cx="4381500" cy="6264276"/>
          </a:xfrm>
          <a:solidFill>
            <a:schemeClr val="bg1">
              <a:alpha val="15000"/>
            </a:schemeClr>
          </a:solidFill>
        </p:grpSpPr>
        <p:sp>
          <p:nvSpPr>
            <p:cNvPr id="21" name="Freeform 5">
              <a:extLst>
                <a:ext uri="{FF2B5EF4-FFF2-40B4-BE49-F238E27FC236}">
                  <a16:creationId xmlns:a16="http://schemas.microsoft.com/office/drawing/2014/main" id="{077B0B17-75F8-471C-943C-282B1C7FA546}"/>
                </a:ext>
              </a:extLst>
            </p:cNvPr>
            <p:cNvSpPr>
              <a:spLocks/>
            </p:cNvSpPr>
            <p:nvPr userDrawn="1"/>
          </p:nvSpPr>
          <p:spPr bwMode="gray">
            <a:xfrm>
              <a:off x="13004801" y="-4405313"/>
              <a:ext cx="1579563" cy="1428750"/>
            </a:xfrm>
            <a:custGeom>
              <a:avLst/>
              <a:gdLst>
                <a:gd name="T0" fmla="*/ 291 w 1635"/>
                <a:gd name="T1" fmla="*/ 1333 h 1479"/>
                <a:gd name="T2" fmla="*/ 454 w 1635"/>
                <a:gd name="T3" fmla="*/ 1461 h 1479"/>
                <a:gd name="T4" fmla="*/ 494 w 1635"/>
                <a:gd name="T5" fmla="*/ 1456 h 1479"/>
                <a:gd name="T6" fmla="*/ 617 w 1635"/>
                <a:gd name="T7" fmla="*/ 1253 h 1479"/>
                <a:gd name="T8" fmla="*/ 390 w 1635"/>
                <a:gd name="T9" fmla="*/ 336 h 1479"/>
                <a:gd name="T10" fmla="*/ 1245 w 1635"/>
                <a:gd name="T11" fmla="*/ 336 h 1479"/>
                <a:gd name="T12" fmla="*/ 1018 w 1635"/>
                <a:gd name="T13" fmla="*/ 1252 h 1479"/>
                <a:gd name="T14" fmla="*/ 1141 w 1635"/>
                <a:gd name="T15" fmla="*/ 1456 h 1479"/>
                <a:gd name="T16" fmla="*/ 1344 w 1635"/>
                <a:gd name="T17" fmla="*/ 1333 h 1479"/>
                <a:gd name="T18" fmla="*/ 1623 w 1635"/>
                <a:gd name="T19" fmla="*/ 208 h 1479"/>
                <a:gd name="T20" fmla="*/ 1592 w 1635"/>
                <a:gd name="T21" fmla="*/ 64 h 1479"/>
                <a:gd name="T22" fmla="*/ 1459 w 1635"/>
                <a:gd name="T23" fmla="*/ 0 h 1479"/>
                <a:gd name="T24" fmla="*/ 175 w 1635"/>
                <a:gd name="T25" fmla="*/ 0 h 1479"/>
                <a:gd name="T26" fmla="*/ 43 w 1635"/>
                <a:gd name="T27" fmla="*/ 64 h 1479"/>
                <a:gd name="T28" fmla="*/ 12 w 1635"/>
                <a:gd name="T29" fmla="*/ 208 h 1479"/>
                <a:gd name="T30" fmla="*/ 291 w 1635"/>
                <a:gd name="T31" fmla="*/ 1333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5" h="1479">
                  <a:moveTo>
                    <a:pt x="291" y="1333"/>
                  </a:moveTo>
                  <a:cubicBezTo>
                    <a:pt x="309" y="1410"/>
                    <a:pt x="378" y="1461"/>
                    <a:pt x="454" y="1461"/>
                  </a:cubicBezTo>
                  <a:cubicBezTo>
                    <a:pt x="467" y="1461"/>
                    <a:pt x="481" y="1460"/>
                    <a:pt x="494" y="1456"/>
                  </a:cubicBezTo>
                  <a:cubicBezTo>
                    <a:pt x="584" y="1434"/>
                    <a:pt x="639" y="1343"/>
                    <a:pt x="617" y="1253"/>
                  </a:cubicBezTo>
                  <a:cubicBezTo>
                    <a:pt x="390" y="336"/>
                    <a:pt x="390" y="336"/>
                    <a:pt x="390" y="336"/>
                  </a:cubicBezTo>
                  <a:cubicBezTo>
                    <a:pt x="1245" y="336"/>
                    <a:pt x="1245" y="336"/>
                    <a:pt x="1245" y="336"/>
                  </a:cubicBezTo>
                  <a:cubicBezTo>
                    <a:pt x="1018" y="1252"/>
                    <a:pt x="1018" y="1252"/>
                    <a:pt x="1018" y="1252"/>
                  </a:cubicBezTo>
                  <a:cubicBezTo>
                    <a:pt x="995" y="1343"/>
                    <a:pt x="1050" y="1434"/>
                    <a:pt x="1141" y="1456"/>
                  </a:cubicBezTo>
                  <a:cubicBezTo>
                    <a:pt x="1231" y="1479"/>
                    <a:pt x="1322" y="1423"/>
                    <a:pt x="1344" y="1333"/>
                  </a:cubicBezTo>
                  <a:cubicBezTo>
                    <a:pt x="1623" y="208"/>
                    <a:pt x="1623" y="208"/>
                    <a:pt x="1623" y="208"/>
                  </a:cubicBezTo>
                  <a:cubicBezTo>
                    <a:pt x="1635" y="158"/>
                    <a:pt x="1624" y="105"/>
                    <a:pt x="1592" y="64"/>
                  </a:cubicBezTo>
                  <a:cubicBezTo>
                    <a:pt x="1560" y="24"/>
                    <a:pt x="1511" y="0"/>
                    <a:pt x="1459" y="0"/>
                  </a:cubicBezTo>
                  <a:cubicBezTo>
                    <a:pt x="175" y="0"/>
                    <a:pt x="175" y="0"/>
                    <a:pt x="175" y="0"/>
                  </a:cubicBezTo>
                  <a:cubicBezTo>
                    <a:pt x="124" y="0"/>
                    <a:pt x="75" y="24"/>
                    <a:pt x="43" y="64"/>
                  </a:cubicBezTo>
                  <a:cubicBezTo>
                    <a:pt x="11" y="105"/>
                    <a:pt x="0" y="158"/>
                    <a:pt x="12" y="208"/>
                  </a:cubicBezTo>
                  <a:lnTo>
                    <a:pt x="291" y="1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6">
              <a:extLst>
                <a:ext uri="{FF2B5EF4-FFF2-40B4-BE49-F238E27FC236}">
                  <a16:creationId xmlns:a16="http://schemas.microsoft.com/office/drawing/2014/main" id="{77DB1912-6859-4C95-A6E4-1DEB1471F6F9}"/>
                </a:ext>
              </a:extLst>
            </p:cNvPr>
            <p:cNvSpPr>
              <a:spLocks noEditPoints="1"/>
            </p:cNvSpPr>
            <p:nvPr userDrawn="1"/>
          </p:nvSpPr>
          <p:spPr bwMode="gray">
            <a:xfrm>
              <a:off x="11604626" y="-2679700"/>
              <a:ext cx="4381500" cy="4538663"/>
            </a:xfrm>
            <a:custGeom>
              <a:avLst/>
              <a:gdLst>
                <a:gd name="T0" fmla="*/ 3193 w 4535"/>
                <a:gd name="T1" fmla="*/ 748 h 4695"/>
                <a:gd name="T2" fmla="*/ 3193 w 4535"/>
                <a:gd name="T3" fmla="*/ 168 h 4695"/>
                <a:gd name="T4" fmla="*/ 3025 w 4535"/>
                <a:gd name="T5" fmla="*/ 0 h 4695"/>
                <a:gd name="T6" fmla="*/ 1517 w 4535"/>
                <a:gd name="T7" fmla="*/ 0 h 4695"/>
                <a:gd name="T8" fmla="*/ 1348 w 4535"/>
                <a:gd name="T9" fmla="*/ 166 h 4695"/>
                <a:gd name="T10" fmla="*/ 1343 w 4535"/>
                <a:gd name="T11" fmla="*/ 750 h 4695"/>
                <a:gd name="T12" fmla="*/ 0 w 4535"/>
                <a:gd name="T13" fmla="*/ 2100 h 4695"/>
                <a:gd name="T14" fmla="*/ 1195 w 4535"/>
                <a:gd name="T15" fmla="*/ 4644 h 4695"/>
                <a:gd name="T16" fmla="*/ 1316 w 4535"/>
                <a:gd name="T17" fmla="*/ 4695 h 4695"/>
                <a:gd name="T18" fmla="*/ 3059 w 4535"/>
                <a:gd name="T19" fmla="*/ 4695 h 4695"/>
                <a:gd name="T20" fmla="*/ 3173 w 4535"/>
                <a:gd name="T21" fmla="*/ 4652 h 4695"/>
                <a:gd name="T22" fmla="*/ 4535 w 4535"/>
                <a:gd name="T23" fmla="*/ 2100 h 4695"/>
                <a:gd name="T24" fmla="*/ 3193 w 4535"/>
                <a:gd name="T25" fmla="*/ 748 h 4695"/>
                <a:gd name="T26" fmla="*/ 2992 w 4535"/>
                <a:gd name="T27" fmla="*/ 4359 h 4695"/>
                <a:gd name="T28" fmla="*/ 1390 w 4535"/>
                <a:gd name="T29" fmla="*/ 4359 h 4695"/>
                <a:gd name="T30" fmla="*/ 336 w 4535"/>
                <a:gd name="T31" fmla="*/ 2100 h 4695"/>
                <a:gd name="T32" fmla="*/ 1513 w 4535"/>
                <a:gd name="T33" fmla="*/ 1074 h 4695"/>
                <a:gd name="T34" fmla="*/ 1677 w 4535"/>
                <a:gd name="T35" fmla="*/ 908 h 4695"/>
                <a:gd name="T36" fmla="*/ 1683 w 4535"/>
                <a:gd name="T37" fmla="*/ 336 h 4695"/>
                <a:gd name="T38" fmla="*/ 2857 w 4535"/>
                <a:gd name="T39" fmla="*/ 336 h 4695"/>
                <a:gd name="T40" fmla="*/ 2857 w 4535"/>
                <a:gd name="T41" fmla="*/ 906 h 4695"/>
                <a:gd name="T42" fmla="*/ 3024 w 4535"/>
                <a:gd name="T43" fmla="*/ 1074 h 4695"/>
                <a:gd name="T44" fmla="*/ 4199 w 4535"/>
                <a:gd name="T45" fmla="*/ 2100 h 4695"/>
                <a:gd name="T46" fmla="*/ 2992 w 4535"/>
                <a:gd name="T47" fmla="*/ 4359 h 4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35" h="4695">
                  <a:moveTo>
                    <a:pt x="3193" y="748"/>
                  </a:moveTo>
                  <a:cubicBezTo>
                    <a:pt x="3193" y="168"/>
                    <a:pt x="3193" y="168"/>
                    <a:pt x="3193" y="168"/>
                  </a:cubicBezTo>
                  <a:cubicBezTo>
                    <a:pt x="3193" y="75"/>
                    <a:pt x="3118" y="0"/>
                    <a:pt x="3025" y="0"/>
                  </a:cubicBezTo>
                  <a:cubicBezTo>
                    <a:pt x="1517" y="0"/>
                    <a:pt x="1517" y="0"/>
                    <a:pt x="1517" y="0"/>
                  </a:cubicBezTo>
                  <a:cubicBezTo>
                    <a:pt x="1424" y="0"/>
                    <a:pt x="1349" y="74"/>
                    <a:pt x="1348" y="166"/>
                  </a:cubicBezTo>
                  <a:cubicBezTo>
                    <a:pt x="1343" y="750"/>
                    <a:pt x="1343" y="750"/>
                    <a:pt x="1343" y="750"/>
                  </a:cubicBezTo>
                  <a:cubicBezTo>
                    <a:pt x="803" y="814"/>
                    <a:pt x="0" y="1149"/>
                    <a:pt x="0" y="2100"/>
                  </a:cubicBezTo>
                  <a:cubicBezTo>
                    <a:pt x="0" y="3382"/>
                    <a:pt x="1146" y="4593"/>
                    <a:pt x="1195" y="4644"/>
                  </a:cubicBezTo>
                  <a:cubicBezTo>
                    <a:pt x="1227" y="4677"/>
                    <a:pt x="1271" y="4695"/>
                    <a:pt x="1316" y="4695"/>
                  </a:cubicBezTo>
                  <a:cubicBezTo>
                    <a:pt x="3059" y="4695"/>
                    <a:pt x="3059" y="4695"/>
                    <a:pt x="3059" y="4695"/>
                  </a:cubicBezTo>
                  <a:cubicBezTo>
                    <a:pt x="3101" y="4695"/>
                    <a:pt x="3142" y="4680"/>
                    <a:pt x="3173" y="4652"/>
                  </a:cubicBezTo>
                  <a:cubicBezTo>
                    <a:pt x="3228" y="4601"/>
                    <a:pt x="4535" y="3395"/>
                    <a:pt x="4535" y="2100"/>
                  </a:cubicBezTo>
                  <a:cubicBezTo>
                    <a:pt x="4535" y="1136"/>
                    <a:pt x="3734" y="806"/>
                    <a:pt x="3193" y="748"/>
                  </a:cubicBezTo>
                  <a:close/>
                  <a:moveTo>
                    <a:pt x="2992" y="4359"/>
                  </a:moveTo>
                  <a:cubicBezTo>
                    <a:pt x="1390" y="4359"/>
                    <a:pt x="1390" y="4359"/>
                    <a:pt x="1390" y="4359"/>
                  </a:cubicBezTo>
                  <a:cubicBezTo>
                    <a:pt x="1180" y="4122"/>
                    <a:pt x="336" y="3110"/>
                    <a:pt x="336" y="2100"/>
                  </a:cubicBezTo>
                  <a:cubicBezTo>
                    <a:pt x="336" y="1114"/>
                    <a:pt x="1465" y="1076"/>
                    <a:pt x="1513" y="1074"/>
                  </a:cubicBezTo>
                  <a:cubicBezTo>
                    <a:pt x="1604" y="1072"/>
                    <a:pt x="1676" y="999"/>
                    <a:pt x="1677" y="908"/>
                  </a:cubicBezTo>
                  <a:cubicBezTo>
                    <a:pt x="1683" y="336"/>
                    <a:pt x="1683" y="336"/>
                    <a:pt x="1683" y="336"/>
                  </a:cubicBezTo>
                  <a:cubicBezTo>
                    <a:pt x="2857" y="336"/>
                    <a:pt x="2857" y="336"/>
                    <a:pt x="2857" y="336"/>
                  </a:cubicBezTo>
                  <a:cubicBezTo>
                    <a:pt x="2857" y="906"/>
                    <a:pt x="2857" y="906"/>
                    <a:pt x="2857" y="906"/>
                  </a:cubicBezTo>
                  <a:cubicBezTo>
                    <a:pt x="2857" y="999"/>
                    <a:pt x="2932" y="1074"/>
                    <a:pt x="3024" y="1074"/>
                  </a:cubicBezTo>
                  <a:cubicBezTo>
                    <a:pt x="3072" y="1075"/>
                    <a:pt x="4199" y="1093"/>
                    <a:pt x="4199" y="2100"/>
                  </a:cubicBezTo>
                  <a:cubicBezTo>
                    <a:pt x="4199" y="3119"/>
                    <a:pt x="3218" y="4138"/>
                    <a:pt x="2992" y="4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7">
              <a:extLst>
                <a:ext uri="{FF2B5EF4-FFF2-40B4-BE49-F238E27FC236}">
                  <a16:creationId xmlns:a16="http://schemas.microsoft.com/office/drawing/2014/main" id="{812DF8EA-1733-448D-9F42-C901C4CE9D42}"/>
                </a:ext>
              </a:extLst>
            </p:cNvPr>
            <p:cNvSpPr>
              <a:spLocks/>
            </p:cNvSpPr>
            <p:nvPr userDrawn="1"/>
          </p:nvSpPr>
          <p:spPr bwMode="gray">
            <a:xfrm>
              <a:off x="12347576" y="-766763"/>
              <a:ext cx="781050" cy="1527175"/>
            </a:xfrm>
            <a:custGeom>
              <a:avLst/>
              <a:gdLst>
                <a:gd name="T0" fmla="*/ 336 w 808"/>
                <a:gd name="T1" fmla="*/ 168 h 1579"/>
                <a:gd name="T2" fmla="*/ 168 w 808"/>
                <a:gd name="T3" fmla="*/ 0 h 1579"/>
                <a:gd name="T4" fmla="*/ 0 w 808"/>
                <a:gd name="T5" fmla="*/ 168 h 1579"/>
                <a:gd name="T6" fmla="*/ 477 w 808"/>
                <a:gd name="T7" fmla="*/ 1504 h 1579"/>
                <a:gd name="T8" fmla="*/ 617 w 808"/>
                <a:gd name="T9" fmla="*/ 1579 h 1579"/>
                <a:gd name="T10" fmla="*/ 710 w 808"/>
                <a:gd name="T11" fmla="*/ 1551 h 1579"/>
                <a:gd name="T12" fmla="*/ 756 w 808"/>
                <a:gd name="T13" fmla="*/ 1318 h 1579"/>
                <a:gd name="T14" fmla="*/ 336 w 808"/>
                <a:gd name="T15" fmla="*/ 168 h 15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8" h="1579">
                  <a:moveTo>
                    <a:pt x="336" y="168"/>
                  </a:moveTo>
                  <a:cubicBezTo>
                    <a:pt x="336" y="75"/>
                    <a:pt x="261" y="0"/>
                    <a:pt x="168" y="0"/>
                  </a:cubicBezTo>
                  <a:cubicBezTo>
                    <a:pt x="75" y="0"/>
                    <a:pt x="0" y="75"/>
                    <a:pt x="0" y="168"/>
                  </a:cubicBezTo>
                  <a:cubicBezTo>
                    <a:pt x="0" y="681"/>
                    <a:pt x="259" y="1178"/>
                    <a:pt x="477" y="1504"/>
                  </a:cubicBezTo>
                  <a:cubicBezTo>
                    <a:pt x="509" y="1553"/>
                    <a:pt x="562" y="1579"/>
                    <a:pt x="617" y="1579"/>
                  </a:cubicBezTo>
                  <a:cubicBezTo>
                    <a:pt x="649" y="1579"/>
                    <a:pt x="681" y="1570"/>
                    <a:pt x="710" y="1551"/>
                  </a:cubicBezTo>
                  <a:cubicBezTo>
                    <a:pt x="787" y="1499"/>
                    <a:pt x="808" y="1395"/>
                    <a:pt x="756" y="1318"/>
                  </a:cubicBezTo>
                  <a:cubicBezTo>
                    <a:pt x="565" y="1030"/>
                    <a:pt x="336" y="597"/>
                    <a:pt x="336"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spTree>
    <p:extLst>
      <p:ext uri="{BB962C8B-B14F-4D97-AF65-F5344CB8AC3E}">
        <p14:creationId xmlns:p14="http://schemas.microsoft.com/office/powerpoint/2010/main" val="17505946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ontakt (4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26"/>
            <a:ext cx="10993968"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21" name="Inhaltsplatzhalter 2">
            <a:extLst>
              <a:ext uri="{FF2B5EF4-FFF2-40B4-BE49-F238E27FC236}">
                <a16:creationId xmlns:a16="http://schemas.microsoft.com/office/drawing/2014/main" id="{30C08415-2ACC-48DA-8797-1F95A163938C}"/>
              </a:ext>
            </a:extLst>
          </p:cNvPr>
          <p:cNvSpPr txBox="1">
            <a:spLocks/>
          </p:cNvSpPr>
          <p:nvPr userDrawn="1"/>
        </p:nvSpPr>
        <p:spPr bwMode="gray">
          <a:xfrm>
            <a:off x="719667" y="1989424"/>
            <a:ext cx="3412067" cy="3779837"/>
          </a:xfrm>
          <a:prstGeom prst="rect">
            <a:avLst/>
          </a:prstGeom>
        </p:spPr>
        <p:txBody>
          <a:bodyPr vert="horz" lIns="0" tIns="0" rIns="0" bIns="0" rtlCol="0">
            <a:noAutofit/>
          </a:bodyPr>
          <a:lstStyle>
            <a:lvl1pPr marL="0" indent="0" algn="l" defTabSz="914400" rtl="0" eaLnBrk="1" latinLnBrk="0" hangingPunct="1">
              <a:lnSpc>
                <a:spcPts val="2100"/>
              </a:lnSpc>
              <a:spcBef>
                <a:spcPts val="0"/>
              </a:spcBef>
              <a:spcAft>
                <a:spcPts val="700"/>
              </a:spcAft>
              <a:buFont typeface="Arial"/>
              <a:buNone/>
              <a:defRPr sz="1400" b="0" i="0" kern="1200">
                <a:solidFill>
                  <a:schemeClr val="tx1"/>
                </a:solidFill>
                <a:latin typeface="Museo Sans 300" charset="0"/>
                <a:ea typeface="Museo Sans 300" charset="0"/>
                <a:cs typeface="Museo Sans 300" charset="0"/>
              </a:defRPr>
            </a:lvl1pPr>
            <a:lvl2pPr marL="6858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2pPr>
            <a:lvl3pPr marL="11430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3pPr>
            <a:lvl4pPr marL="16002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4pPr>
            <a:lvl5pPr marL="20574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0"/>
              </a:spcBef>
              <a:spcAft>
                <a:spcPts val="700"/>
              </a:spcAft>
              <a:buClrTx/>
              <a:buSzTx/>
              <a:buFont typeface="Arial"/>
              <a:buNone/>
              <a:tabLst/>
              <a:defRPr/>
            </a:pPr>
            <a:r>
              <a:rPr kumimoji="0" lang="de-DE" sz="1200" b="1" i="0" u="none" strike="noStrike" kern="1200" cap="none" spc="0" normalizeH="0" baseline="0" noProof="0" dirty="0">
                <a:ln>
                  <a:noFill/>
                </a:ln>
                <a:solidFill>
                  <a:srgbClr val="000000"/>
                </a:solidFill>
                <a:effectLst/>
                <a:uLnTx/>
                <a:uFillTx/>
                <a:latin typeface="Museo Sans 700" charset="0"/>
                <a:ea typeface="Museo Sans 700" charset="0"/>
                <a:cs typeface="Museo Sans 700" charset="0"/>
              </a:rPr>
              <a:t>FREY + LAU GmbH</a:t>
            </a:r>
            <a:br>
              <a:rPr kumimoji="0" lang="de-DE" sz="1200" b="0" i="0" u="none" strike="noStrike" kern="1200" cap="none" spc="0" normalizeH="0" baseline="0" noProof="0" dirty="0">
                <a:ln>
                  <a:noFill/>
                </a:ln>
                <a:solidFill>
                  <a:srgbClr val="000000"/>
                </a:solidFill>
                <a:effectLst/>
                <a:uLnTx/>
                <a:uFillTx/>
                <a:latin typeface="Museo Sans 300" charset="0"/>
              </a:rPr>
            </a:br>
            <a:r>
              <a:rPr kumimoji="0" lang="de-DE" sz="1200" b="0" i="0" u="none" strike="noStrike" kern="1200" cap="none" spc="0" normalizeH="0" baseline="0" noProof="0" dirty="0">
                <a:ln>
                  <a:noFill/>
                </a:ln>
                <a:solidFill>
                  <a:srgbClr val="000000"/>
                </a:solidFill>
                <a:effectLst/>
                <a:uLnTx/>
                <a:uFillTx/>
                <a:latin typeface="Museo Sans 300" charset="0"/>
              </a:rPr>
              <a:t>Immenhacken 12</a:t>
            </a:r>
            <a:br>
              <a:rPr kumimoji="0" lang="de-DE" sz="1200" b="0" i="0" u="none" strike="noStrike" kern="1200" cap="none" spc="0" normalizeH="0" baseline="0" noProof="0" dirty="0">
                <a:ln>
                  <a:noFill/>
                </a:ln>
                <a:solidFill>
                  <a:srgbClr val="000000"/>
                </a:solidFill>
                <a:effectLst/>
                <a:uLnTx/>
                <a:uFillTx/>
                <a:latin typeface="Museo Sans 300" charset="0"/>
              </a:rPr>
            </a:br>
            <a:r>
              <a:rPr kumimoji="0" lang="de-DE" sz="1200" b="0" i="0" u="none" strike="noStrike" kern="1200" cap="none" spc="0" normalizeH="0" baseline="0" noProof="0" dirty="0">
                <a:ln>
                  <a:noFill/>
                </a:ln>
                <a:solidFill>
                  <a:srgbClr val="000000"/>
                </a:solidFill>
                <a:effectLst/>
                <a:uLnTx/>
                <a:uFillTx/>
                <a:latin typeface="Museo Sans 300" charset="0"/>
              </a:rPr>
              <a:t>24558 Henstedt-Ulzburg</a:t>
            </a:r>
            <a:br>
              <a:rPr kumimoji="0" lang="de-DE" sz="1200" b="0" i="0" u="none" strike="noStrike" kern="1200" cap="none" spc="0" normalizeH="0" baseline="0" noProof="0" dirty="0">
                <a:ln>
                  <a:noFill/>
                </a:ln>
                <a:solidFill>
                  <a:srgbClr val="000000"/>
                </a:solidFill>
                <a:effectLst/>
                <a:uLnTx/>
                <a:uFillTx/>
                <a:latin typeface="Museo Sans 300" charset="0"/>
              </a:rPr>
            </a:br>
            <a:r>
              <a:rPr kumimoji="0" lang="de-DE" sz="1200" b="0" i="0" u="none" strike="noStrike" kern="1200" cap="none" spc="0" normalizeH="0" baseline="0" noProof="0" dirty="0">
                <a:ln>
                  <a:noFill/>
                </a:ln>
                <a:solidFill>
                  <a:srgbClr val="000000"/>
                </a:solidFill>
                <a:effectLst/>
                <a:uLnTx/>
                <a:uFillTx/>
                <a:latin typeface="Museo Sans 300" charset="0"/>
              </a:rPr>
              <a:t>Germany</a:t>
            </a:r>
          </a:p>
          <a:p>
            <a:pPr marL="0" marR="0" lvl="0" indent="0" algn="l" defTabSz="914400" rtl="0" eaLnBrk="1" fontAlgn="auto" latinLnBrk="0" hangingPunct="1">
              <a:lnSpc>
                <a:spcPts val="1800"/>
              </a:lnSpc>
              <a:spcBef>
                <a:spcPts val="0"/>
              </a:spcBef>
              <a:spcAft>
                <a:spcPts val="700"/>
              </a:spcAft>
              <a:buClrTx/>
              <a:buSzTx/>
              <a:buFont typeface="Arial"/>
              <a:buNone/>
              <a:tabLst/>
              <a:defRPr/>
            </a:pPr>
            <a:r>
              <a:rPr kumimoji="0" lang="tr-TR" sz="1200" b="0" i="0" u="none" strike="noStrike" kern="1200" cap="none" spc="0" normalizeH="0" baseline="0" noProof="0" dirty="0">
                <a:ln>
                  <a:noFill/>
                </a:ln>
                <a:solidFill>
                  <a:srgbClr val="000000"/>
                </a:solidFill>
                <a:effectLst/>
                <a:uLnTx/>
                <a:uFillTx/>
                <a:latin typeface="Museo Sans 300" charset="0"/>
              </a:rPr>
              <a:t>T +49 (0) 4193 99 53</a:t>
            </a:r>
            <a:br>
              <a:rPr kumimoji="0" lang="tr-TR" sz="1200" b="0" i="0" u="none" strike="noStrike" kern="1200" cap="none" spc="0" normalizeH="0" baseline="0" noProof="0" dirty="0">
                <a:ln>
                  <a:noFill/>
                </a:ln>
                <a:solidFill>
                  <a:srgbClr val="000000"/>
                </a:solidFill>
                <a:effectLst/>
                <a:uLnTx/>
                <a:uFillTx/>
                <a:latin typeface="Museo Sans 300" charset="0"/>
              </a:rPr>
            </a:br>
            <a:r>
              <a:rPr kumimoji="0" lang="tr-TR" sz="1200" b="0" i="0" u="none" strike="noStrike" kern="1200" cap="none" spc="0" normalizeH="0" baseline="0" noProof="0" dirty="0">
                <a:ln>
                  <a:noFill/>
                </a:ln>
                <a:solidFill>
                  <a:srgbClr val="000000"/>
                </a:solidFill>
                <a:effectLst/>
                <a:uLnTx/>
                <a:uFillTx/>
                <a:latin typeface="Museo Sans 300" charset="0"/>
              </a:rPr>
              <a:t>F +49 (0) 4193 99 55 80</a:t>
            </a:r>
            <a:br>
              <a:rPr kumimoji="0" lang="tr-TR" sz="1200" b="0" i="0" u="none" strike="noStrike" kern="1200" cap="none" spc="0" normalizeH="0" baseline="0" noProof="0" dirty="0">
                <a:ln>
                  <a:noFill/>
                </a:ln>
                <a:solidFill>
                  <a:srgbClr val="000000"/>
                </a:solidFill>
                <a:effectLst/>
                <a:uLnTx/>
                <a:uFillTx/>
                <a:latin typeface="Museo Sans 300" charset="0"/>
              </a:rPr>
            </a:br>
            <a:r>
              <a:rPr kumimoji="0" lang="tr-TR" sz="1200" b="0" i="0" u="none" strike="noStrike" kern="1200" cap="none" spc="0" normalizeH="0" baseline="0" noProof="0" dirty="0">
                <a:ln>
                  <a:noFill/>
                </a:ln>
                <a:solidFill>
                  <a:srgbClr val="000000"/>
                </a:solidFill>
                <a:effectLst/>
                <a:uLnTx/>
                <a:uFillTx/>
                <a:latin typeface="Museo Sans 300" charset="0"/>
              </a:rPr>
              <a:t>info@freylau.com</a:t>
            </a:r>
            <a:br>
              <a:rPr kumimoji="0" lang="tr-TR" sz="1200" b="0" i="0" u="none" strike="noStrike" kern="1200" cap="none" spc="0" normalizeH="0" baseline="0" noProof="0" dirty="0">
                <a:ln>
                  <a:noFill/>
                </a:ln>
                <a:solidFill>
                  <a:srgbClr val="000000"/>
                </a:solidFill>
                <a:effectLst/>
                <a:uLnTx/>
                <a:uFillTx/>
                <a:latin typeface="Museo Sans 300" charset="0"/>
              </a:rPr>
            </a:br>
            <a:r>
              <a:rPr kumimoji="0" lang="tr-TR" sz="1200" b="0" i="0" u="none" strike="noStrike" kern="1200" cap="none" spc="0" normalizeH="0" baseline="0" noProof="0" dirty="0" err="1">
                <a:ln>
                  <a:noFill/>
                </a:ln>
                <a:solidFill>
                  <a:schemeClr val="accent1"/>
                </a:solidFill>
                <a:effectLst/>
                <a:uLnTx/>
                <a:uFillTx/>
                <a:latin typeface="Museo Sans 700" panose="02000000000000000000" pitchFamily="50" charset="0"/>
              </a:rPr>
              <a:t>freylau.com</a:t>
            </a:r>
            <a:endParaRPr kumimoji="0" lang="tr-TR" sz="1200" b="0" i="0" u="none" strike="noStrike" kern="1200" cap="none" spc="0" normalizeH="0" baseline="0" noProof="0" dirty="0">
              <a:ln>
                <a:noFill/>
              </a:ln>
              <a:solidFill>
                <a:schemeClr val="accent1"/>
              </a:solidFill>
              <a:effectLst/>
              <a:uLnTx/>
              <a:uFillTx/>
              <a:latin typeface="Museo Sans 700" panose="02000000000000000000" pitchFamily="50" charset="0"/>
            </a:endParaRPr>
          </a:p>
        </p:txBody>
      </p:sp>
      <p:sp>
        <p:nvSpPr>
          <p:cNvPr id="5" name="Rechteck 4">
            <a:extLst>
              <a:ext uri="{FF2B5EF4-FFF2-40B4-BE49-F238E27FC236}">
                <a16:creationId xmlns:a16="http://schemas.microsoft.com/office/drawing/2014/main" id="{3DB11C07-FA56-433C-A794-962E6340CB92}"/>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57219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und 3 Bilder schmal">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878400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878400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878400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5" y="11"/>
            <a:ext cx="2447595" cy="229116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81128"/>
            <a:ext cx="2447593" cy="2276872"/>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5" y="2291163"/>
            <a:ext cx="2447595" cy="2289967"/>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5960156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ontakt (6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26"/>
            <a:ext cx="10993968"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12EA74D3-9CA9-4E04-B18A-1501B80F2D90}"/>
              </a:ext>
            </a:extLst>
          </p:cNvPr>
          <p:cNvSpPr>
            <a:spLocks noGrp="1"/>
          </p:cNvSpPr>
          <p:nvPr>
            <p:ph type="body" sz="quarter" idx="11"/>
          </p:nvPr>
        </p:nvSpPr>
        <p:spPr bwMode="gray">
          <a:xfrm>
            <a:off x="719667"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BF848DD-AD21-46D8-ACCE-21F283699790}"/>
              </a:ext>
            </a:extLst>
          </p:cNvPr>
          <p:cNvSpPr>
            <a:spLocks noGrp="1"/>
          </p:cNvSpPr>
          <p:nvPr>
            <p:ph type="pic" sz="quarter" idx="13"/>
          </p:nvPr>
        </p:nvSpPr>
        <p:spPr bwMode="gray">
          <a:xfrm>
            <a:off x="719403"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Textplatzhalter 6">
            <a:extLst>
              <a:ext uri="{FF2B5EF4-FFF2-40B4-BE49-F238E27FC236}">
                <a16:creationId xmlns:a16="http://schemas.microsoft.com/office/drawing/2014/main" id="{E1653481-7888-4B65-8781-FED7437FD0C6}"/>
              </a:ext>
            </a:extLst>
          </p:cNvPr>
          <p:cNvSpPr>
            <a:spLocks noGrp="1"/>
          </p:cNvSpPr>
          <p:nvPr>
            <p:ph type="body" sz="quarter" idx="14"/>
          </p:nvPr>
        </p:nvSpPr>
        <p:spPr bwMode="gray">
          <a:xfrm>
            <a:off x="2570791"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1" name="Bildplatzhalter 9">
            <a:extLst>
              <a:ext uri="{FF2B5EF4-FFF2-40B4-BE49-F238E27FC236}">
                <a16:creationId xmlns:a16="http://schemas.microsoft.com/office/drawing/2014/main" id="{DA19A774-7AD4-4E85-AD4C-AEAE61BC41C6}"/>
              </a:ext>
            </a:extLst>
          </p:cNvPr>
          <p:cNvSpPr>
            <a:spLocks noGrp="1"/>
          </p:cNvSpPr>
          <p:nvPr>
            <p:ph type="pic" sz="quarter" idx="15"/>
          </p:nvPr>
        </p:nvSpPr>
        <p:spPr bwMode="gray">
          <a:xfrm>
            <a:off x="2570527"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20" name="Rechteck 19">
            <a:extLst>
              <a:ext uri="{FF2B5EF4-FFF2-40B4-BE49-F238E27FC236}">
                <a16:creationId xmlns:a16="http://schemas.microsoft.com/office/drawing/2014/main" id="{EE1E1DD9-CFB3-4D5A-BCB1-2E17B6B58355}"/>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9" name="Inhaltsplatzhalter 2">
            <a:extLst>
              <a:ext uri="{FF2B5EF4-FFF2-40B4-BE49-F238E27FC236}">
                <a16:creationId xmlns:a16="http://schemas.microsoft.com/office/drawing/2014/main" id="{CE9094A1-194A-4C6E-B506-B1D8513C50C6}"/>
              </a:ext>
            </a:extLst>
          </p:cNvPr>
          <p:cNvSpPr txBox="1">
            <a:spLocks/>
          </p:cNvSpPr>
          <p:nvPr userDrawn="1"/>
        </p:nvSpPr>
        <p:spPr bwMode="gray">
          <a:xfrm>
            <a:off x="4967725" y="5949950"/>
            <a:ext cx="6888915" cy="612196"/>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kumimoji="0" lang="de-DE" sz="1050" b="1" i="0" u="none" strike="noStrike" kern="1200" cap="none" spc="0" normalizeH="0" baseline="0" noProof="0" dirty="0">
                <a:ln>
                  <a:noFill/>
                </a:ln>
                <a:solidFill>
                  <a:srgbClr val="000000"/>
                </a:solidFill>
                <a:effectLst/>
                <a:uLnTx/>
                <a:uFillTx/>
                <a:latin typeface="Museo Sans 700" charset="0"/>
                <a:ea typeface="Museo Sans 700" charset="0"/>
                <a:cs typeface="Museo Sans 700" charset="0"/>
              </a:rPr>
              <a:t>FREY + LAU</a:t>
            </a:r>
            <a:r>
              <a:rPr lang="de-DE" sz="1050" b="1" dirty="0">
                <a:solidFill>
                  <a:schemeClr val="tx1"/>
                </a:solidFill>
                <a:latin typeface="Museo Sans 700" charset="0"/>
                <a:ea typeface="Museo Sans 700" charset="0"/>
                <a:cs typeface="Museo Sans 700" charset="0"/>
              </a:rPr>
              <a:t> GmbH</a:t>
            </a:r>
            <a:r>
              <a:rPr lang="de-DE" sz="1050" dirty="0">
                <a:solidFill>
                  <a:schemeClr val="tx1"/>
                </a:solidFill>
              </a:rPr>
              <a:t> </a:t>
            </a:r>
            <a:r>
              <a:rPr lang="de-DE" sz="1050" dirty="0">
                <a:solidFill>
                  <a:schemeClr val="accent1"/>
                </a:solidFill>
              </a:rPr>
              <a:t>• </a:t>
            </a:r>
            <a:r>
              <a:rPr lang="de-DE" sz="1050" dirty="0">
                <a:solidFill>
                  <a:schemeClr val="tx1"/>
                </a:solidFill>
              </a:rPr>
              <a:t>Immenhacken 12 </a:t>
            </a:r>
            <a:r>
              <a:rPr lang="de-DE" sz="1050" dirty="0">
                <a:solidFill>
                  <a:schemeClr val="accent1"/>
                </a:solidFill>
              </a:rPr>
              <a:t>• </a:t>
            </a:r>
            <a:r>
              <a:rPr lang="de-DE" sz="1050" dirty="0">
                <a:solidFill>
                  <a:schemeClr val="tx1"/>
                </a:solidFill>
              </a:rPr>
              <a:t>24558 Henstedt-Ulzburg</a:t>
            </a:r>
            <a:r>
              <a:rPr lang="de-DE" sz="1050" dirty="0">
                <a:solidFill>
                  <a:schemeClr val="accent1"/>
                </a:solidFill>
              </a:rPr>
              <a:t> • </a:t>
            </a:r>
            <a:r>
              <a:rPr lang="de-DE" sz="1050" dirty="0">
                <a:solidFill>
                  <a:schemeClr val="tx1"/>
                </a:solidFill>
              </a:rPr>
              <a:t>Germany</a:t>
            </a:r>
            <a:br>
              <a:rPr lang="de-DE" sz="1050" dirty="0">
                <a:solidFill>
                  <a:schemeClr val="tx1"/>
                </a:solidFill>
              </a:rPr>
            </a:br>
            <a:r>
              <a:rPr lang="tr-TR" sz="1050" dirty="0">
                <a:solidFill>
                  <a:schemeClr val="tx1"/>
                </a:solidFill>
              </a:rPr>
              <a:t>T +49 (0) 4193 99 53 </a:t>
            </a:r>
            <a:r>
              <a:rPr lang="tr-TR" sz="1050" dirty="0">
                <a:solidFill>
                  <a:schemeClr val="accent1"/>
                </a:solidFill>
              </a:rPr>
              <a:t>•</a:t>
            </a:r>
            <a:r>
              <a:rPr lang="tr-TR" sz="1050" dirty="0">
                <a:solidFill>
                  <a:schemeClr val="accent2"/>
                </a:solidFill>
              </a:rPr>
              <a:t> </a:t>
            </a:r>
            <a:r>
              <a:rPr lang="tr-TR" sz="1050" dirty="0">
                <a:solidFill>
                  <a:schemeClr val="tx1"/>
                </a:solidFill>
              </a:rPr>
              <a:t>F +49 (0) 4193 99 55 80</a:t>
            </a:r>
            <a:r>
              <a:rPr lang="de-DE" sz="1050" dirty="0">
                <a:solidFill>
                  <a:schemeClr val="tx1"/>
                </a:solidFill>
              </a:rPr>
              <a:t> </a:t>
            </a:r>
            <a:r>
              <a:rPr lang="de-DE" sz="1050" dirty="0">
                <a:solidFill>
                  <a:schemeClr val="accent1"/>
                </a:solidFill>
              </a:rPr>
              <a:t>• </a:t>
            </a:r>
            <a:r>
              <a:rPr lang="tr-TR" sz="1050" dirty="0" err="1">
                <a:solidFill>
                  <a:schemeClr val="tx1"/>
                </a:solidFill>
              </a:rPr>
              <a:t>info@freylau.com</a:t>
            </a:r>
            <a:r>
              <a:rPr lang="tr-TR" sz="1050" dirty="0">
                <a:solidFill>
                  <a:schemeClr val="tx1"/>
                </a:solidFill>
              </a:rPr>
              <a:t>    </a:t>
            </a:r>
            <a:r>
              <a:rPr lang="tr-TR" sz="1050" b="0" dirty="0" err="1">
                <a:solidFill>
                  <a:schemeClr val="accent1"/>
                </a:solidFill>
                <a:latin typeface="Museo Sans 700" charset="0"/>
                <a:ea typeface="Museo Sans 700" charset="0"/>
                <a:cs typeface="Museo Sans 700" charset="0"/>
              </a:rPr>
              <a:t>freylau.com</a:t>
            </a:r>
            <a:endParaRPr lang="de-DE" sz="1050" b="0" dirty="0">
              <a:solidFill>
                <a:schemeClr val="accent1"/>
              </a:solidFill>
            </a:endParaRPr>
          </a:p>
        </p:txBody>
      </p:sp>
    </p:spTree>
    <p:extLst>
      <p:ext uri="{BB962C8B-B14F-4D97-AF65-F5344CB8AC3E}">
        <p14:creationId xmlns:p14="http://schemas.microsoft.com/office/powerpoint/2010/main" val="24650561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Ende">
    <p:spTree>
      <p:nvGrpSpPr>
        <p:cNvPr id="1" name=""/>
        <p:cNvGrpSpPr/>
        <p:nvPr/>
      </p:nvGrpSpPr>
      <p:grpSpPr>
        <a:xfrm>
          <a:off x="0" y="0"/>
          <a:ext cx="0" cy="0"/>
          <a:chOff x="0" y="0"/>
          <a:chExt cx="0" cy="0"/>
        </a:xfrm>
      </p:grpSpPr>
      <p:pic>
        <p:nvPicPr>
          <p:cNvPr id="30" name="Grafik 29">
            <a:extLst>
              <a:ext uri="{FF2B5EF4-FFF2-40B4-BE49-F238E27FC236}">
                <a16:creationId xmlns:a16="http://schemas.microsoft.com/office/drawing/2014/main" id="{B83F0669-29A1-4245-8500-BD3B59B511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0" y="1"/>
            <a:ext cx="12192000" cy="5606415"/>
          </a:xfrm>
          <a:prstGeom prst="rect">
            <a:avLst/>
          </a:prstGeom>
        </p:spPr>
      </p:pic>
      <p:sp>
        <p:nvSpPr>
          <p:cNvPr id="22" name="Titel 2">
            <a:extLst>
              <a:ext uri="{FF2B5EF4-FFF2-40B4-BE49-F238E27FC236}">
                <a16:creationId xmlns:a16="http://schemas.microsoft.com/office/drawing/2014/main" id="{3D44D49C-83C6-4A5E-BECE-A8477C954314}"/>
              </a:ext>
            </a:extLst>
          </p:cNvPr>
          <p:cNvSpPr txBox="1">
            <a:spLocks/>
          </p:cNvSpPr>
          <p:nvPr userDrawn="1"/>
        </p:nvSpPr>
        <p:spPr bwMode="gray">
          <a:xfrm>
            <a:off x="1461837" y="1196976"/>
            <a:ext cx="8807105" cy="329635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a:lnSpc>
                <a:spcPts val="7560"/>
              </a:lnSpc>
            </a:pPr>
            <a:r>
              <a:rPr lang="de-DE" sz="8800" dirty="0" err="1">
                <a:solidFill>
                  <a:schemeClr val="accent1"/>
                </a:solidFill>
                <a:latin typeface="Museo Sans 100" charset="0"/>
                <a:ea typeface="Museo Sans 100" charset="0"/>
                <a:cs typeface="Museo Sans 100" charset="0"/>
              </a:rPr>
              <a:t>explore</a:t>
            </a:r>
            <a:br>
              <a:rPr lang="de-DE" sz="8800" dirty="0">
                <a:solidFill>
                  <a:schemeClr val="accent1"/>
                </a:solidFill>
                <a:latin typeface="Museo Sans 100" charset="0"/>
                <a:ea typeface="Museo Sans 100" charset="0"/>
                <a:cs typeface="Museo Sans 100" charset="0"/>
              </a:rPr>
            </a:br>
            <a:r>
              <a:rPr lang="de-DE" sz="8800" dirty="0">
                <a:solidFill>
                  <a:schemeClr val="accent1"/>
                </a:solidFill>
                <a:latin typeface="Museo Sans 100" charset="0"/>
                <a:ea typeface="Museo Sans 100" charset="0"/>
                <a:cs typeface="Museo Sans 100" charset="0"/>
              </a:rPr>
              <a:t>         </a:t>
            </a:r>
            <a:r>
              <a:rPr lang="de-DE" sz="8800" dirty="0" err="1">
                <a:solidFill>
                  <a:schemeClr val="accent1"/>
                </a:solidFill>
                <a:latin typeface="Museo Sans 100" charset="0"/>
                <a:ea typeface="Museo Sans 100" charset="0"/>
                <a:cs typeface="Museo Sans 100" charset="0"/>
              </a:rPr>
              <a:t>your</a:t>
            </a:r>
            <a:br>
              <a:rPr lang="de-DE" sz="8800" dirty="0">
                <a:solidFill>
                  <a:schemeClr val="accent1"/>
                </a:solidFill>
                <a:latin typeface="Museo Sans 100" charset="0"/>
                <a:ea typeface="Museo Sans 100" charset="0"/>
                <a:cs typeface="Museo Sans 100" charset="0"/>
              </a:rPr>
            </a:br>
            <a:r>
              <a:rPr lang="de-DE" sz="8800" dirty="0">
                <a:solidFill>
                  <a:schemeClr val="accent1"/>
                </a:solidFill>
                <a:latin typeface="Museo Sans 100" charset="0"/>
                <a:ea typeface="Museo Sans 100" charset="0"/>
                <a:cs typeface="Museo Sans 100" charset="0"/>
              </a:rPr>
              <a:t>   </a:t>
            </a:r>
            <a:r>
              <a:rPr lang="de-DE" sz="8800" dirty="0" err="1">
                <a:solidFill>
                  <a:schemeClr val="accent1"/>
                </a:solidFill>
                <a:latin typeface="Museo Sans 100" charset="0"/>
                <a:ea typeface="Museo Sans 100" charset="0"/>
                <a:cs typeface="Museo Sans 100" charset="0"/>
              </a:rPr>
              <a:t>senses</a:t>
            </a:r>
            <a:endParaRPr lang="de-DE" sz="8800" dirty="0">
              <a:solidFill>
                <a:schemeClr val="accent1"/>
              </a:solidFill>
              <a:latin typeface="Museo Sans 100" charset="0"/>
              <a:ea typeface="Museo Sans 100" charset="0"/>
              <a:cs typeface="Museo Sans 100" charset="0"/>
            </a:endParaRPr>
          </a:p>
        </p:txBody>
      </p:sp>
      <p:sp>
        <p:nvSpPr>
          <p:cNvPr id="26" name="Inhaltsplatzhalter 2">
            <a:extLst>
              <a:ext uri="{FF2B5EF4-FFF2-40B4-BE49-F238E27FC236}">
                <a16:creationId xmlns:a16="http://schemas.microsoft.com/office/drawing/2014/main" id="{A43DEA39-427C-46DA-A1DF-435E2AAD2AF1}"/>
              </a:ext>
            </a:extLst>
          </p:cNvPr>
          <p:cNvSpPr txBox="1">
            <a:spLocks/>
          </p:cNvSpPr>
          <p:nvPr userDrawn="1"/>
        </p:nvSpPr>
        <p:spPr bwMode="gray">
          <a:xfrm>
            <a:off x="6578579" y="5686596"/>
            <a:ext cx="5128579" cy="811427"/>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360"/>
              </a:lnSpc>
              <a:spcBef>
                <a:spcPct val="20000"/>
              </a:spcBef>
              <a:spcAft>
                <a:spcPts val="0"/>
              </a:spcAft>
              <a:buClrTx/>
              <a:buSzTx/>
              <a:buFont typeface="Arial" panose="020B0604020202020204" pitchFamily="34" charset="0"/>
              <a:buNone/>
              <a:tabLst/>
              <a:defRPr/>
            </a:pPr>
            <a:r>
              <a:rPr kumimoji="0" lang="de-DE" sz="1050" b="1" i="0" u="none" strike="noStrike" kern="1200" cap="none" spc="0" normalizeH="0" baseline="0" noProof="0" dirty="0">
                <a:ln>
                  <a:noFill/>
                </a:ln>
                <a:solidFill>
                  <a:srgbClr val="000000"/>
                </a:solidFill>
                <a:effectLst/>
                <a:uLnTx/>
                <a:uFillTx/>
                <a:latin typeface="Museo Sans 700" charset="0"/>
                <a:ea typeface="Museo Sans 700" charset="0"/>
                <a:cs typeface="Museo Sans 700" charset="0"/>
              </a:rPr>
              <a:t>FREY + LAU</a:t>
            </a:r>
            <a:r>
              <a:rPr kumimoji="0" lang="de-DE" sz="1050" b="1" i="0" u="none" strike="noStrike" kern="1200" cap="none" spc="0" normalizeH="0" baseline="0" noProof="0" dirty="0">
                <a:ln>
                  <a:noFill/>
                </a:ln>
                <a:solidFill>
                  <a:schemeClr val="tx1"/>
                </a:solidFill>
                <a:effectLst/>
                <a:uLnTx/>
                <a:uFillTx/>
                <a:latin typeface="Museo Sans 700" charset="0"/>
                <a:ea typeface="Museo Sans 700" charset="0"/>
                <a:cs typeface="Museo Sans 700" charset="0"/>
              </a:rPr>
              <a:t> GmbH</a:t>
            </a:r>
            <a:br>
              <a:rPr kumimoji="0" lang="de-DE" sz="1050" b="0" i="0" u="none" strike="noStrike" kern="1200" cap="none" spc="0" normalizeH="0" baseline="0" noProof="0" dirty="0">
                <a:ln>
                  <a:noFill/>
                </a:ln>
                <a:solidFill>
                  <a:srgbClr val="000000"/>
                </a:solidFill>
                <a:effectLst/>
                <a:uLnTx/>
                <a:uFillTx/>
                <a:latin typeface="Museo Sans 300" charset="0"/>
              </a:rPr>
            </a:br>
            <a:r>
              <a:rPr kumimoji="0" lang="de-DE" sz="1050" b="0" i="0" u="none" strike="noStrike" kern="1200" cap="none" spc="0" normalizeH="0" baseline="0" noProof="0" dirty="0">
                <a:ln>
                  <a:noFill/>
                </a:ln>
                <a:solidFill>
                  <a:schemeClr val="tx1"/>
                </a:solidFill>
                <a:effectLst/>
                <a:uLnTx/>
                <a:uFillTx/>
                <a:latin typeface="Museo Sans 300" charset="0"/>
              </a:rPr>
              <a:t>Immenhacken 12</a:t>
            </a:r>
            <a:r>
              <a:rPr kumimoji="0" lang="de-DE" sz="1050" b="0" i="0" u="none" strike="noStrike" kern="1200" cap="none" spc="0" normalizeH="0" baseline="0" noProof="0" dirty="0">
                <a:ln>
                  <a:noFill/>
                </a:ln>
                <a:solidFill>
                  <a:srgbClr val="ED7D31"/>
                </a:solidFill>
                <a:effectLst/>
                <a:uLnTx/>
                <a:uFillTx/>
                <a:latin typeface="Museo Sans 300" charset="0"/>
              </a:rPr>
              <a:t> </a:t>
            </a:r>
            <a:r>
              <a:rPr kumimoji="0" lang="de-DE" sz="1050" b="0" i="0" u="none" strike="noStrike" kern="1200" cap="none" spc="0" normalizeH="0" baseline="0" noProof="0" dirty="0">
                <a:ln>
                  <a:noFill/>
                </a:ln>
                <a:solidFill>
                  <a:schemeClr val="accent1"/>
                </a:solidFill>
                <a:effectLst/>
                <a:uLnTx/>
                <a:uFillTx/>
                <a:latin typeface="Museo Sans 300" charset="0"/>
              </a:rPr>
              <a:t>•</a:t>
            </a:r>
            <a:r>
              <a:rPr kumimoji="0" lang="de-DE" sz="1050" b="0" i="0" u="none" strike="noStrike" kern="1200" cap="none" spc="0" normalizeH="0" baseline="0" noProof="0" dirty="0">
                <a:ln>
                  <a:noFill/>
                </a:ln>
                <a:solidFill>
                  <a:srgbClr val="ED7D31"/>
                </a:solidFill>
                <a:effectLst/>
                <a:uLnTx/>
                <a:uFillTx/>
                <a:latin typeface="Museo Sans 300" charset="0"/>
              </a:rPr>
              <a:t> </a:t>
            </a:r>
            <a:r>
              <a:rPr kumimoji="0" lang="de-DE" sz="1050" b="0" i="0" u="none" strike="noStrike" kern="1200" cap="none" spc="0" normalizeH="0" baseline="0" noProof="0" dirty="0">
                <a:ln>
                  <a:noFill/>
                </a:ln>
                <a:solidFill>
                  <a:schemeClr val="tx1"/>
                </a:solidFill>
                <a:effectLst/>
                <a:uLnTx/>
                <a:uFillTx/>
                <a:latin typeface="Museo Sans 300" charset="0"/>
              </a:rPr>
              <a:t>24558 Henstedt-Ulzburg </a:t>
            </a:r>
            <a:r>
              <a:rPr kumimoji="0" lang="de-DE" sz="1050" b="0" i="0" u="none" strike="noStrike" kern="1200" cap="none" spc="0" normalizeH="0" baseline="0" noProof="0" dirty="0">
                <a:ln>
                  <a:noFill/>
                </a:ln>
                <a:solidFill>
                  <a:schemeClr val="accent1"/>
                </a:solidFill>
                <a:effectLst/>
                <a:uLnTx/>
                <a:uFillTx/>
                <a:latin typeface="Museo Sans 300" charset="0"/>
              </a:rPr>
              <a:t>•</a:t>
            </a:r>
            <a:r>
              <a:rPr kumimoji="0" lang="de-DE" sz="1050" b="0" i="0" u="none" strike="noStrike" kern="1200" cap="none" spc="0" normalizeH="0" baseline="0" noProof="0" dirty="0">
                <a:ln>
                  <a:noFill/>
                </a:ln>
                <a:solidFill>
                  <a:srgbClr val="ED7D31"/>
                </a:solidFill>
                <a:effectLst/>
                <a:uLnTx/>
                <a:uFillTx/>
                <a:latin typeface="Museo Sans 300" charset="0"/>
              </a:rPr>
              <a:t> </a:t>
            </a:r>
            <a:r>
              <a:rPr kumimoji="0" lang="de-DE" sz="1050" b="0" i="0" u="none" strike="noStrike" kern="1200" cap="none" spc="0" normalizeH="0" baseline="0" noProof="0" dirty="0">
                <a:ln>
                  <a:noFill/>
                </a:ln>
                <a:solidFill>
                  <a:schemeClr val="tx1"/>
                </a:solidFill>
                <a:effectLst/>
                <a:uLnTx/>
                <a:uFillTx/>
                <a:latin typeface="Museo Sans 300" charset="0"/>
              </a:rPr>
              <a:t>Germany</a:t>
            </a:r>
            <a:br>
              <a:rPr kumimoji="0" lang="de-DE" sz="1050" b="0" i="0" u="none" strike="noStrike" kern="1200" cap="none" spc="0" normalizeH="0" baseline="0" noProof="0" dirty="0">
                <a:ln>
                  <a:noFill/>
                </a:ln>
                <a:solidFill>
                  <a:srgbClr val="000000"/>
                </a:solidFill>
                <a:effectLst/>
                <a:uLnTx/>
                <a:uFillTx/>
                <a:latin typeface="Museo Sans 300" charset="0"/>
              </a:rPr>
            </a:br>
            <a:r>
              <a:rPr kumimoji="0" lang="tr-TR" sz="1050" b="0" i="0" u="none" strike="noStrike" kern="1200" cap="none" spc="0" normalizeH="0" baseline="0" noProof="0" dirty="0">
                <a:ln>
                  <a:noFill/>
                </a:ln>
                <a:solidFill>
                  <a:schemeClr val="tx1"/>
                </a:solidFill>
                <a:effectLst/>
                <a:uLnTx/>
                <a:uFillTx/>
                <a:latin typeface="Museo Sans 300" charset="0"/>
              </a:rPr>
              <a:t>T +49 (0) 4193 99 53 </a:t>
            </a:r>
            <a:r>
              <a:rPr kumimoji="0" lang="tr-TR" sz="1050" b="0" i="0" u="none" strike="noStrike" kern="1200" cap="none" spc="0" normalizeH="0" baseline="0" noProof="0" dirty="0">
                <a:ln>
                  <a:noFill/>
                </a:ln>
                <a:solidFill>
                  <a:schemeClr val="accent1"/>
                </a:solidFill>
                <a:effectLst/>
                <a:uLnTx/>
                <a:uFillTx/>
                <a:latin typeface="Museo Sans 300" charset="0"/>
              </a:rPr>
              <a:t>•</a:t>
            </a:r>
            <a:r>
              <a:rPr kumimoji="0" lang="tr-TR" sz="1050" b="0" i="0" u="none" strike="noStrike" kern="1200" cap="none" spc="0" normalizeH="0" baseline="0" noProof="0" dirty="0">
                <a:ln>
                  <a:noFill/>
                </a:ln>
                <a:solidFill>
                  <a:srgbClr val="ED7D31"/>
                </a:solidFill>
                <a:effectLst/>
                <a:uLnTx/>
                <a:uFillTx/>
                <a:latin typeface="Museo Sans 300" charset="0"/>
              </a:rPr>
              <a:t> </a:t>
            </a:r>
            <a:r>
              <a:rPr kumimoji="0" lang="tr-TR" sz="1050" b="0" i="0" u="none" strike="noStrike" kern="1200" cap="none" spc="0" normalizeH="0" baseline="0" noProof="0" dirty="0">
                <a:ln>
                  <a:noFill/>
                </a:ln>
                <a:solidFill>
                  <a:schemeClr val="tx1"/>
                </a:solidFill>
                <a:effectLst/>
                <a:uLnTx/>
                <a:uFillTx/>
                <a:latin typeface="Museo Sans 300" charset="0"/>
              </a:rPr>
              <a:t>F +49 (0) 4193 99 55 80</a:t>
            </a:r>
            <a:br>
              <a:rPr kumimoji="0" lang="tr-TR" sz="1050" b="0" i="0" u="none" strike="noStrike" kern="1200" cap="none" spc="0" normalizeH="0" baseline="0" noProof="0" dirty="0">
                <a:ln>
                  <a:noFill/>
                </a:ln>
                <a:solidFill>
                  <a:schemeClr val="tx1"/>
                </a:solidFill>
                <a:effectLst/>
                <a:uLnTx/>
                <a:uFillTx/>
                <a:latin typeface="Museo Sans 300" charset="0"/>
              </a:rPr>
            </a:br>
            <a:r>
              <a:rPr kumimoji="0" lang="tr-TR" sz="1050" b="0" i="0" u="none" strike="noStrike" kern="1200" cap="none" spc="0" normalizeH="0" baseline="0" noProof="0" dirty="0" err="1">
                <a:ln>
                  <a:noFill/>
                </a:ln>
                <a:solidFill>
                  <a:schemeClr val="tx1"/>
                </a:solidFill>
                <a:effectLst/>
                <a:uLnTx/>
                <a:uFillTx/>
                <a:latin typeface="Museo Sans 300" charset="0"/>
              </a:rPr>
              <a:t>info@freylau.com</a:t>
            </a:r>
            <a:r>
              <a:rPr kumimoji="0" lang="tr-TR" sz="1050" b="0" i="0" u="none" strike="noStrike" kern="1200" cap="none" spc="0" normalizeH="0" baseline="0" noProof="0" dirty="0">
                <a:ln>
                  <a:noFill/>
                </a:ln>
                <a:solidFill>
                  <a:srgbClr val="000000"/>
                </a:solidFill>
                <a:effectLst/>
                <a:uLnTx/>
                <a:uFillTx/>
                <a:latin typeface="Museo Sans 300" charset="0"/>
              </a:rPr>
              <a:t>    </a:t>
            </a:r>
            <a:r>
              <a:rPr kumimoji="0" lang="tr-TR" sz="1050" b="1" i="0" u="none" strike="noStrike" kern="1200" cap="none" spc="0" normalizeH="0" baseline="0" noProof="0" dirty="0" err="1">
                <a:ln>
                  <a:noFill/>
                </a:ln>
                <a:solidFill>
                  <a:schemeClr val="accent1"/>
                </a:solidFill>
                <a:effectLst/>
                <a:uLnTx/>
                <a:uFillTx/>
                <a:latin typeface="Museo Sans 700" charset="0"/>
                <a:ea typeface="Museo Sans 700" charset="0"/>
                <a:cs typeface="Museo Sans 700" charset="0"/>
              </a:rPr>
              <a:t>freylau.com</a:t>
            </a:r>
            <a:endParaRPr kumimoji="0" lang="de-DE" sz="1050" b="0" i="0" u="none" strike="noStrike" kern="1200" cap="none" spc="0" normalizeH="0" baseline="0" noProof="0" dirty="0">
              <a:ln>
                <a:noFill/>
              </a:ln>
              <a:solidFill>
                <a:schemeClr val="accent1"/>
              </a:solidFill>
              <a:effectLst/>
              <a:uLnTx/>
              <a:uFillTx/>
              <a:latin typeface="Museo Sans 300" charset="0"/>
            </a:endParaRPr>
          </a:p>
        </p:txBody>
      </p:sp>
      <p:pic>
        <p:nvPicPr>
          <p:cNvPr id="28" name="Grafik 27">
            <a:extLst>
              <a:ext uri="{FF2B5EF4-FFF2-40B4-BE49-F238E27FC236}">
                <a16:creationId xmlns:a16="http://schemas.microsoft.com/office/drawing/2014/main" id="{FA893EB5-77F0-4B45-859E-924CBA46BC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719403" y="5674758"/>
            <a:ext cx="4368000" cy="814582"/>
          </a:xfrm>
          <a:prstGeom prst="rect">
            <a:avLst/>
          </a:prstGeom>
        </p:spPr>
      </p:pic>
    </p:spTree>
    <p:extLst>
      <p:ext uri="{BB962C8B-B14F-4D97-AF65-F5344CB8AC3E}">
        <p14:creationId xmlns:p14="http://schemas.microsoft.com/office/powerpoint/2010/main" val="18808513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Raster Moodboard">
    <p:spTree>
      <p:nvGrpSpPr>
        <p:cNvPr id="1" name=""/>
        <p:cNvGrpSpPr/>
        <p:nvPr/>
      </p:nvGrpSpPr>
      <p:grpSpPr>
        <a:xfrm>
          <a:off x="0" y="0"/>
          <a:ext cx="0" cy="0"/>
          <a:chOff x="0" y="0"/>
          <a:chExt cx="0" cy="0"/>
        </a:xfrm>
      </p:grpSpPr>
      <p:cxnSp>
        <p:nvCxnSpPr>
          <p:cNvPr id="4" name="Gerader Verbinder 3">
            <a:extLst>
              <a:ext uri="{FF2B5EF4-FFF2-40B4-BE49-F238E27FC236}">
                <a16:creationId xmlns:a16="http://schemas.microsoft.com/office/drawing/2014/main" id="{677FA3C6-CADD-4DA9-8F1F-B1F77D942E9E}"/>
              </a:ext>
            </a:extLst>
          </p:cNvPr>
          <p:cNvCxnSpPr/>
          <p:nvPr userDrawn="1"/>
        </p:nvCxnSpPr>
        <p:spPr>
          <a:xfrm>
            <a:off x="0" y="8366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B94F59C1-33E0-4961-A719-5D6FA95A1E4E}"/>
              </a:ext>
            </a:extLst>
          </p:cNvPr>
          <p:cNvCxnSpPr/>
          <p:nvPr userDrawn="1"/>
        </p:nvCxnSpPr>
        <p:spPr>
          <a:xfrm>
            <a:off x="0" y="17002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74E4812-330B-428B-8927-AFE6BD164A5E}"/>
              </a:ext>
            </a:extLst>
          </p:cNvPr>
          <p:cNvCxnSpPr/>
          <p:nvPr userDrawn="1"/>
        </p:nvCxnSpPr>
        <p:spPr>
          <a:xfrm>
            <a:off x="0" y="25654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5DC12C0-919E-4AE4-B583-E9F7DBDB1E6D}"/>
              </a:ext>
            </a:extLst>
          </p:cNvPr>
          <p:cNvCxnSpPr/>
          <p:nvPr userDrawn="1"/>
        </p:nvCxnSpPr>
        <p:spPr>
          <a:xfrm>
            <a:off x="0" y="34290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A78A06CC-897A-466C-BAC0-1A86175DD7F4}"/>
              </a:ext>
            </a:extLst>
          </p:cNvPr>
          <p:cNvCxnSpPr/>
          <p:nvPr userDrawn="1"/>
        </p:nvCxnSpPr>
        <p:spPr>
          <a:xfrm>
            <a:off x="0" y="42926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0F290045-F960-45A3-AA52-77FC508E48C3}"/>
              </a:ext>
            </a:extLst>
          </p:cNvPr>
          <p:cNvCxnSpPr/>
          <p:nvPr userDrawn="1"/>
        </p:nvCxnSpPr>
        <p:spPr>
          <a:xfrm>
            <a:off x="0" y="51577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2CEE4DD6-8F67-40A8-9352-079D5C552EBC}"/>
              </a:ext>
            </a:extLst>
          </p:cNvPr>
          <p:cNvCxnSpPr>
            <a:cxnSpLocks/>
          </p:cNvCxnSpPr>
          <p:nvPr userDrawn="1"/>
        </p:nvCxnSpPr>
        <p:spPr>
          <a:xfrm>
            <a:off x="14880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F2ED1A9-7478-4FB4-A535-40539C60CE84}"/>
              </a:ext>
            </a:extLst>
          </p:cNvPr>
          <p:cNvCxnSpPr>
            <a:cxnSpLocks/>
          </p:cNvCxnSpPr>
          <p:nvPr userDrawn="1"/>
        </p:nvCxnSpPr>
        <p:spPr>
          <a:xfrm>
            <a:off x="30247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AE11260-708A-4C02-92DA-994FBAE4A73C}"/>
              </a:ext>
            </a:extLst>
          </p:cNvPr>
          <p:cNvCxnSpPr>
            <a:cxnSpLocks/>
          </p:cNvCxnSpPr>
          <p:nvPr userDrawn="1"/>
        </p:nvCxnSpPr>
        <p:spPr>
          <a:xfrm>
            <a:off x="45593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53653D40-F7B0-4D13-9444-273022FD5685}"/>
              </a:ext>
            </a:extLst>
          </p:cNvPr>
          <p:cNvCxnSpPr>
            <a:cxnSpLocks/>
          </p:cNvCxnSpPr>
          <p:nvPr userDrawn="1"/>
        </p:nvCxnSpPr>
        <p:spPr>
          <a:xfrm>
            <a:off x="60960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F84EC8E4-A6A6-4B08-B3D5-EB725B4C130A}"/>
              </a:ext>
            </a:extLst>
          </p:cNvPr>
          <p:cNvCxnSpPr>
            <a:cxnSpLocks/>
          </p:cNvCxnSpPr>
          <p:nvPr userDrawn="1"/>
        </p:nvCxnSpPr>
        <p:spPr>
          <a:xfrm>
            <a:off x="76327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8B808CE-325B-49DC-931B-58D37064395F}"/>
              </a:ext>
            </a:extLst>
          </p:cNvPr>
          <p:cNvCxnSpPr>
            <a:cxnSpLocks/>
          </p:cNvCxnSpPr>
          <p:nvPr userDrawn="1"/>
        </p:nvCxnSpPr>
        <p:spPr>
          <a:xfrm>
            <a:off x="91694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365FC97-C13A-4911-A544-97A0FCB0F4A2}"/>
              </a:ext>
            </a:extLst>
          </p:cNvPr>
          <p:cNvCxnSpPr>
            <a:cxnSpLocks/>
          </p:cNvCxnSpPr>
          <p:nvPr userDrawn="1"/>
        </p:nvCxnSpPr>
        <p:spPr>
          <a:xfrm>
            <a:off x="106574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5BBD7B8A-677F-4085-85BA-D086043C8F57}"/>
              </a:ext>
            </a:extLst>
          </p:cNvPr>
          <p:cNvCxnSpPr/>
          <p:nvPr userDrawn="1"/>
        </p:nvCxnSpPr>
        <p:spPr>
          <a:xfrm>
            <a:off x="0" y="60212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918354"/>
      </p:ext>
    </p:extLst>
  </p:cSld>
  <p:clrMapOvr>
    <a:masterClrMapping/>
  </p:clrMapOvr>
  <p:extLst>
    <p:ext uri="{DCECCB84-F9BA-43D5-87BE-67443E8EF086}">
      <p15:sldGuideLst xmlns:p15="http://schemas.microsoft.com/office/powerpoint/2012/main">
        <p15:guide id="1" pos="2880">
          <p15:clr>
            <a:srgbClr val="FBAE40"/>
          </p15:clr>
        </p15:guide>
        <p15:guide id="2" pos="2154">
          <p15:clr>
            <a:srgbClr val="FBAE40"/>
          </p15:clr>
        </p15:guide>
        <p15:guide id="3" pos="1429">
          <p15:clr>
            <a:srgbClr val="FBAE40"/>
          </p15:clr>
        </p15:guide>
        <p15:guide id="4" pos="703">
          <p15:clr>
            <a:srgbClr val="FBAE40"/>
          </p15:clr>
        </p15:guide>
        <p15:guide id="5" pos="3606">
          <p15:clr>
            <a:srgbClr val="FBAE40"/>
          </p15:clr>
        </p15:guide>
        <p15:guide id="6" pos="4332">
          <p15:clr>
            <a:srgbClr val="FBAE40"/>
          </p15:clr>
        </p15:guide>
        <p15:guide id="7" orient="horz" pos="2160">
          <p15:clr>
            <a:srgbClr val="FBAE40"/>
          </p15:clr>
        </p15:guide>
        <p15:guide id="8" orient="horz" pos="1616">
          <p15:clr>
            <a:srgbClr val="FBAE40"/>
          </p15:clr>
        </p15:guide>
        <p15:guide id="9" orient="horz" pos="1071">
          <p15:clr>
            <a:srgbClr val="FBAE40"/>
          </p15:clr>
        </p15:guide>
        <p15:guide id="10" orient="horz" pos="527">
          <p15:clr>
            <a:srgbClr val="FBAE40"/>
          </p15:clr>
        </p15:guide>
        <p15:guide id="11" orient="horz" pos="2704">
          <p15:clr>
            <a:srgbClr val="FBAE40"/>
          </p15:clr>
        </p15:guide>
        <p15:guide id="12" orient="horz" pos="3249">
          <p15:clr>
            <a:srgbClr val="FBAE40"/>
          </p15:clr>
        </p15:guide>
        <p15:guide id="13" orient="horz" pos="379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elfolie 3 Bilder">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436510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60161E6-598C-4992-B6BF-5CF46F9471F5}"/>
              </a:ext>
            </a:extLst>
          </p:cNvPr>
          <p:cNvSpPr>
            <a:spLocks noGrp="1"/>
          </p:cNvSpPr>
          <p:nvPr>
            <p:ph type="pic" sz="quarter" idx="17"/>
          </p:nvPr>
        </p:nvSpPr>
        <p:spPr>
          <a:xfrm>
            <a:off x="0" y="4365104"/>
            <a:ext cx="5999989" cy="2492896"/>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AC2F017B-F975-4728-A53F-04FAC7A23EF3}"/>
              </a:ext>
            </a:extLst>
          </p:cNvPr>
          <p:cNvSpPr>
            <a:spLocks noGrp="1"/>
          </p:cNvSpPr>
          <p:nvPr>
            <p:ph type="pic" sz="quarter" idx="18"/>
          </p:nvPr>
        </p:nvSpPr>
        <p:spPr>
          <a:xfrm>
            <a:off x="5999989" y="4365104"/>
            <a:ext cx="6192011" cy="2492896"/>
          </a:xfrm>
          <a:solidFill>
            <a:schemeClr val="bg2"/>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ctrTitle"/>
          </p:nvPr>
        </p:nvSpPr>
        <p:spPr>
          <a:xfrm>
            <a:off x="719896" y="1989149"/>
            <a:ext cx="9937529" cy="1596789"/>
          </a:xfrm>
        </p:spPr>
        <p:txBody>
          <a:bodyPr/>
          <a:lstStyle>
            <a:lvl1pPr>
              <a:lnSpc>
                <a:spcPts val="5200"/>
              </a:lnSpc>
              <a:defRPr sz="48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19894" y="3753037"/>
            <a:ext cx="9937529" cy="562998"/>
          </a:xfrm>
        </p:spPr>
        <p:txBody>
          <a:bodyPr/>
          <a:lstStyle>
            <a:lvl1pPr marL="0" indent="0" algn="l">
              <a:lnSpc>
                <a:spcPts val="2100"/>
              </a:lnSpc>
              <a:spcAft>
                <a:spcPts val="0"/>
              </a:spcAft>
              <a:buNone/>
              <a:defRPr sz="20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254179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elfolie 1 Bild">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ctrTitle"/>
          </p:nvPr>
        </p:nvSpPr>
        <p:spPr>
          <a:xfrm>
            <a:off x="719894" y="1989139"/>
            <a:ext cx="9937529" cy="3207146"/>
          </a:xfrm>
        </p:spPr>
        <p:txBody>
          <a:bodyPr/>
          <a:lstStyle>
            <a:lvl1pPr>
              <a:lnSpc>
                <a:spcPts val="6400"/>
              </a:lnSpc>
              <a:defRPr sz="54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19894" y="5324512"/>
            <a:ext cx="9937529" cy="625438"/>
          </a:xfrm>
        </p:spPr>
        <p:txBody>
          <a:bodyPr/>
          <a:lstStyle>
            <a:lvl1pPr marL="0" indent="0" algn="l">
              <a:lnSpc>
                <a:spcPts val="2600"/>
              </a:lnSpc>
              <a:spcAft>
                <a:spcPts val="0"/>
              </a:spcAft>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3107152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Tree>
    <p:extLst>
      <p:ext uri="{BB962C8B-B14F-4D97-AF65-F5344CB8AC3E}">
        <p14:creationId xmlns:p14="http://schemas.microsoft.com/office/powerpoint/2010/main" val="29839482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seite (ohne Unter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8" y="1608138"/>
            <a:ext cx="993684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850724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seite mit Duftstreife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7752"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Tree>
    <p:extLst>
      <p:ext uri="{BB962C8B-B14F-4D97-AF65-F5344CB8AC3E}">
        <p14:creationId xmlns:p14="http://schemas.microsoft.com/office/powerpoint/2010/main" val="32674325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seite mit Duftstreifen (ohne Unter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8" y="1608138"/>
            <a:ext cx="993684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305317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und kleines Bild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6096413"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8" y="1412776"/>
            <a:ext cx="6096413"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6096413"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9" y="692150"/>
            <a:ext cx="4656667" cy="37084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76"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693" indent="0">
              <a:buNone/>
              <a:defRPr/>
            </a:lvl2pPr>
          </a:lstStyle>
          <a:p>
            <a:pPr lvl="0"/>
            <a:r>
              <a:rPr lang="de-DE" dirty="0"/>
              <a:t>Bildunterschrift</a:t>
            </a:r>
          </a:p>
        </p:txBody>
      </p:sp>
    </p:spTree>
    <p:extLst>
      <p:ext uri="{BB962C8B-B14F-4D97-AF65-F5344CB8AC3E}">
        <p14:creationId xmlns:p14="http://schemas.microsoft.com/office/powerpoint/2010/main" val="24931031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47" Type="http://schemas.openxmlformats.org/officeDocument/2006/relationships/theme" Target="../theme/theme2.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 Id="rId48" Type="http://schemas.openxmlformats.org/officeDocument/2006/relationships/image" Target="../media/image1.png"/><Relationship Id="rId8" Type="http://schemas.openxmlformats.org/officeDocument/2006/relationships/slideLayout" Target="../slideLayouts/slideLayout54.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20" Type="http://schemas.openxmlformats.org/officeDocument/2006/relationships/slideLayout" Target="../slideLayouts/slideLayout66.xml"/><Relationship Id="rId41" Type="http://schemas.openxmlformats.org/officeDocument/2006/relationships/slideLayout" Target="../slideLayouts/slideLayout8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9" Type="http://schemas.openxmlformats.org/officeDocument/2006/relationships/slideLayout" Target="../slideLayouts/slideLayout131.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slideLayout" Target="../slideLayouts/slideLayout134.xml"/><Relationship Id="rId47" Type="http://schemas.openxmlformats.org/officeDocument/2006/relationships/theme" Target="../theme/theme3.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image" Target="../media/image12.png"/><Relationship Id="rId8" Type="http://schemas.openxmlformats.org/officeDocument/2006/relationships/slideLayout" Target="../slideLayouts/slideLayout100.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20" Type="http://schemas.openxmlformats.org/officeDocument/2006/relationships/slideLayout" Target="../slideLayouts/slideLayout112.xml"/><Relationship Id="rId41"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719667" y="244536"/>
            <a:ext cx="9935928" cy="1060239"/>
          </a:xfrm>
          <a:prstGeom prst="rect">
            <a:avLst/>
          </a:prstGeom>
        </p:spPr>
        <p:txBody>
          <a:bodyPr vert="horz" lIns="0" tIns="0" rIns="0" bIns="0" rtlCol="0" anchor="b" anchorCtr="0">
            <a:noAutofit/>
          </a:bodyPr>
          <a:lstStyle/>
          <a:p>
            <a:r>
              <a:rPr lang="de-DE" dirty="0"/>
              <a:t>Titelmasterformat durch Klicken bearbeiten</a:t>
            </a:r>
          </a:p>
        </p:txBody>
      </p:sp>
      <p:sp>
        <p:nvSpPr>
          <p:cNvPr id="3" name="Textplatzhalter 2"/>
          <p:cNvSpPr>
            <a:spLocks noGrp="1"/>
          </p:cNvSpPr>
          <p:nvPr>
            <p:ph type="body" idx="1"/>
          </p:nvPr>
        </p:nvSpPr>
        <p:spPr bwMode="gray">
          <a:xfrm>
            <a:off x="719668" y="1988840"/>
            <a:ext cx="9936840" cy="3961109"/>
          </a:xfrm>
          <a:prstGeom prst="rect">
            <a:avLst/>
          </a:prstGeom>
        </p:spPr>
        <p:txBody>
          <a:bodyPr vert="horz" lIns="0" tIns="0" rIns="0" bIns="0" rtlCol="0" anchor="t" anchorCtr="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r Verbinder 15">
            <a:extLst>
              <a:ext uri="{FF2B5EF4-FFF2-40B4-BE49-F238E27FC236}">
                <a16:creationId xmlns:a16="http://schemas.microsoft.com/office/drawing/2014/main" id="{EEFCABF2-7214-4E62-81D3-CC2F18063342}"/>
              </a:ext>
            </a:extLst>
          </p:cNvPr>
          <p:cNvCxnSpPr>
            <a:cxnSpLocks/>
          </p:cNvCxnSpPr>
          <p:nvPr userDrawn="1"/>
        </p:nvCxnSpPr>
        <p:spPr bwMode="gray">
          <a:xfrm>
            <a:off x="71966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BC5DEF4D-6AD3-4CFD-A2F5-AD47730F89AE}"/>
              </a:ext>
            </a:extLst>
          </p:cNvPr>
          <p:cNvCxnSpPr>
            <a:cxnSpLocks/>
          </p:cNvCxnSpPr>
          <p:nvPr userDrawn="1"/>
        </p:nvCxnSpPr>
        <p:spPr bwMode="gray">
          <a:xfrm>
            <a:off x="11712624"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38AD6B33-E811-4FBF-858F-BFC28F97FE72}"/>
              </a:ext>
            </a:extLst>
          </p:cNvPr>
          <p:cNvCxnSpPr>
            <a:cxnSpLocks/>
          </p:cNvCxnSpPr>
          <p:nvPr userDrawn="1"/>
        </p:nvCxnSpPr>
        <p:spPr bwMode="gray">
          <a:xfrm rot="5400000">
            <a:off x="-120699" y="620696"/>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0ED3911A-AE8C-4EF1-A021-A93D34787E4B}"/>
              </a:ext>
            </a:extLst>
          </p:cNvPr>
          <p:cNvCxnSpPr>
            <a:cxnSpLocks/>
          </p:cNvCxnSpPr>
          <p:nvPr userDrawn="1"/>
        </p:nvCxnSpPr>
        <p:spPr bwMode="gray">
          <a:xfrm rot="5400000">
            <a:off x="-120699" y="1124752"/>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A033EEB0-2D83-47F2-92D7-8F27EA0AC386}"/>
              </a:ext>
            </a:extLst>
          </p:cNvPr>
          <p:cNvCxnSpPr>
            <a:cxnSpLocks/>
          </p:cNvCxnSpPr>
          <p:nvPr userDrawn="1"/>
        </p:nvCxnSpPr>
        <p:spPr bwMode="gray">
          <a:xfrm rot="5400000">
            <a:off x="-120699" y="137738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6231BB8B-7691-4F4F-9C88-992077E4DF77}"/>
              </a:ext>
            </a:extLst>
          </p:cNvPr>
          <p:cNvCxnSpPr>
            <a:cxnSpLocks/>
          </p:cNvCxnSpPr>
          <p:nvPr userDrawn="1"/>
        </p:nvCxnSpPr>
        <p:spPr bwMode="gray">
          <a:xfrm rot="5400000">
            <a:off x="-120699" y="19168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C7AA9F10-D05B-47AB-8A25-A8FBDDE2125D}"/>
              </a:ext>
            </a:extLst>
          </p:cNvPr>
          <p:cNvCxnSpPr>
            <a:cxnSpLocks/>
          </p:cNvCxnSpPr>
          <p:nvPr userDrawn="1"/>
        </p:nvCxnSpPr>
        <p:spPr bwMode="gray">
          <a:xfrm rot="5400000">
            <a:off x="-120699" y="587728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0ACE95F-ECC6-45E8-B6E3-35C8F8415A4D}"/>
              </a:ext>
            </a:extLst>
          </p:cNvPr>
          <p:cNvCxnSpPr>
            <a:cxnSpLocks/>
          </p:cNvCxnSpPr>
          <p:nvPr userDrawn="1"/>
        </p:nvCxnSpPr>
        <p:spPr bwMode="gray">
          <a:xfrm rot="5400000">
            <a:off x="-120699" y="64173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A82F3373-D071-4507-AC78-7E9F31A2FD9E}"/>
              </a:ext>
            </a:extLst>
          </p:cNvPr>
          <p:cNvCxnSpPr>
            <a:cxnSpLocks/>
          </p:cNvCxnSpPr>
          <p:nvPr userDrawn="1"/>
        </p:nvCxnSpPr>
        <p:spPr bwMode="gray">
          <a:xfrm>
            <a:off x="1065650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D0FE405-3052-4E42-8E22-8510D69CEAF3}"/>
              </a:ext>
            </a:extLst>
          </p:cNvPr>
          <p:cNvCxnSpPr>
            <a:cxnSpLocks/>
          </p:cNvCxnSpPr>
          <p:nvPr userDrawn="1"/>
        </p:nvCxnSpPr>
        <p:spPr bwMode="gray">
          <a:xfrm rot="5400000">
            <a:off x="-120699" y="153613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AAAFAF4E-E867-463F-94EA-5A2AD93A93FB}"/>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3099336344"/>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50" r:id="rId3"/>
    <p:sldLayoutId id="2147483689" r:id="rId4"/>
    <p:sldLayoutId id="2147483656" r:id="rId5"/>
    <p:sldLayoutId id="2147483698" r:id="rId6"/>
    <p:sldLayoutId id="2147483657" r:id="rId7"/>
    <p:sldLayoutId id="2147483704" r:id="rId8"/>
    <p:sldLayoutId id="2147483688" r:id="rId9"/>
    <p:sldLayoutId id="2147483708" r:id="rId10"/>
    <p:sldLayoutId id="2147483658" r:id="rId11"/>
    <p:sldLayoutId id="2147483705" r:id="rId12"/>
    <p:sldLayoutId id="2147483677" r:id="rId13"/>
    <p:sldLayoutId id="2147483706" r:id="rId14"/>
    <p:sldLayoutId id="2147483659" r:id="rId15"/>
    <p:sldLayoutId id="2147483707" r:id="rId16"/>
    <p:sldLayoutId id="2147483660" r:id="rId17"/>
    <p:sldLayoutId id="2147483709" r:id="rId18"/>
    <p:sldLayoutId id="2147483661" r:id="rId19"/>
    <p:sldLayoutId id="2147483663" r:id="rId20"/>
    <p:sldLayoutId id="2147483662" r:id="rId21"/>
    <p:sldLayoutId id="2147483664" r:id="rId22"/>
    <p:sldLayoutId id="2147483665" r:id="rId23"/>
    <p:sldLayoutId id="2147483666" r:id="rId24"/>
    <p:sldLayoutId id="2147483693" r:id="rId25"/>
    <p:sldLayoutId id="2147483694" r:id="rId26"/>
    <p:sldLayoutId id="2147483695" r:id="rId27"/>
    <p:sldLayoutId id="2147483697" r:id="rId28"/>
    <p:sldLayoutId id="2147483687" r:id="rId29"/>
    <p:sldLayoutId id="2147483686" r:id="rId30"/>
    <p:sldLayoutId id="2147483685" r:id="rId31"/>
    <p:sldLayoutId id="2147483684" r:id="rId32"/>
    <p:sldLayoutId id="2147483678" r:id="rId33"/>
    <p:sldLayoutId id="2147483679" r:id="rId34"/>
    <p:sldLayoutId id="2147483680" r:id="rId35"/>
    <p:sldLayoutId id="2147483669" r:id="rId36"/>
    <p:sldLayoutId id="2147483670" r:id="rId37"/>
    <p:sldLayoutId id="2147483672" r:id="rId38"/>
    <p:sldLayoutId id="2147483676" r:id="rId39"/>
    <p:sldLayoutId id="2147483673" r:id="rId40"/>
    <p:sldLayoutId id="2147483674" r:id="rId41"/>
    <p:sldLayoutId id="2147483675" r:id="rId42"/>
    <p:sldLayoutId id="2147483690" r:id="rId43"/>
    <p:sldLayoutId id="2147483691" r:id="rId44"/>
    <p:sldLayoutId id="2147483692" r:id="rId45"/>
    <p:sldLayoutId id="2147483667" r:id="rId46"/>
  </p:sldLayoutIdLst>
  <p:txStyles>
    <p:titleStyle>
      <a:lvl1pPr algn="l" defTabSz="914377" rtl="0" eaLnBrk="1" latinLnBrk="0" hangingPunct="1">
        <a:spcBef>
          <a:spcPct val="0"/>
        </a:spcBef>
        <a:buNone/>
        <a:defRPr sz="3200" i="1" kern="1200">
          <a:solidFill>
            <a:schemeClr val="accent1"/>
          </a:solidFill>
          <a:latin typeface="+mn-lt"/>
          <a:ea typeface="+mj-ea"/>
          <a:cs typeface="+mj-cs"/>
        </a:defRPr>
      </a:lvl1pPr>
    </p:titleStyle>
    <p:bodyStyle>
      <a:lvl1pPr marL="0" indent="0" algn="l" defTabSz="914377"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591"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37" indent="-18414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21" indent="-179384"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16"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53" userDrawn="1">
          <p15:clr>
            <a:srgbClr val="F26B43"/>
          </p15:clr>
        </p15:guide>
        <p15:guide id="2" pos="7379" userDrawn="1">
          <p15:clr>
            <a:srgbClr val="F26B43"/>
          </p15:clr>
        </p15:guide>
        <p15:guide id="3" orient="horz" pos="3748" userDrawn="1">
          <p15:clr>
            <a:srgbClr val="F26B43"/>
          </p15:clr>
        </p15:guide>
        <p15:guide id="4" orient="horz" pos="4088" userDrawn="1">
          <p15:clr>
            <a:srgbClr val="F26B43"/>
          </p15:clr>
        </p15:guide>
        <p15:guide id="5" orient="horz" pos="1253" userDrawn="1">
          <p15:clr>
            <a:srgbClr val="F26B43"/>
          </p15:clr>
        </p15:guide>
        <p15:guide id="6" orient="horz" pos="913" userDrawn="1">
          <p15:clr>
            <a:srgbClr val="F26B43"/>
          </p15:clr>
        </p15:guide>
        <p15:guide id="7" orient="horz" pos="754" userDrawn="1">
          <p15:clr>
            <a:srgbClr val="F26B43"/>
          </p15:clr>
        </p15:guide>
        <p15:guide id="8" orient="horz" pos="436" userDrawn="1">
          <p15:clr>
            <a:srgbClr val="F26B43"/>
          </p15:clr>
        </p15:guide>
        <p15:guide id="9" pos="6713" userDrawn="1">
          <p15:clr>
            <a:srgbClr val="F26B43"/>
          </p15:clr>
        </p15:guide>
        <p15:guide id="10" orient="horz" pos="101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719667" y="244526"/>
            <a:ext cx="9935928" cy="1060239"/>
          </a:xfrm>
          <a:prstGeom prst="rect">
            <a:avLst/>
          </a:prstGeom>
        </p:spPr>
        <p:txBody>
          <a:bodyPr vert="horz" lIns="0" tIns="0" rIns="0" bIns="0" rtlCol="0" anchor="b" anchorCtr="0">
            <a:noAutofit/>
          </a:bodyPr>
          <a:lstStyle/>
          <a:p>
            <a:r>
              <a:rPr lang="de-DE" dirty="0"/>
              <a:t>Titelmasterformat durch Klicken bearbeiten</a:t>
            </a:r>
          </a:p>
        </p:txBody>
      </p:sp>
      <p:sp>
        <p:nvSpPr>
          <p:cNvPr id="3" name="Textplatzhalter 2"/>
          <p:cNvSpPr>
            <a:spLocks noGrp="1"/>
          </p:cNvSpPr>
          <p:nvPr>
            <p:ph type="body" idx="1"/>
          </p:nvPr>
        </p:nvSpPr>
        <p:spPr bwMode="gray">
          <a:xfrm>
            <a:off x="719667" y="1988840"/>
            <a:ext cx="9936840" cy="3961109"/>
          </a:xfrm>
          <a:prstGeom prst="rect">
            <a:avLst/>
          </a:prstGeom>
        </p:spPr>
        <p:txBody>
          <a:bodyPr vert="horz" lIns="0" tIns="0" rIns="0" bIns="0" rtlCol="0" anchor="t" anchorCtr="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r Verbinder 15">
            <a:extLst>
              <a:ext uri="{FF2B5EF4-FFF2-40B4-BE49-F238E27FC236}">
                <a16:creationId xmlns:a16="http://schemas.microsoft.com/office/drawing/2014/main" id="{EEFCABF2-7214-4E62-81D3-CC2F18063342}"/>
              </a:ext>
            </a:extLst>
          </p:cNvPr>
          <p:cNvCxnSpPr>
            <a:cxnSpLocks/>
          </p:cNvCxnSpPr>
          <p:nvPr userDrawn="1"/>
        </p:nvCxnSpPr>
        <p:spPr bwMode="gray">
          <a:xfrm>
            <a:off x="71966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BC5DEF4D-6AD3-4CFD-A2F5-AD47730F89AE}"/>
              </a:ext>
            </a:extLst>
          </p:cNvPr>
          <p:cNvCxnSpPr>
            <a:cxnSpLocks/>
          </p:cNvCxnSpPr>
          <p:nvPr userDrawn="1"/>
        </p:nvCxnSpPr>
        <p:spPr bwMode="gray">
          <a:xfrm>
            <a:off x="11712624"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38AD6B33-E811-4FBF-858F-BFC28F97FE72}"/>
              </a:ext>
            </a:extLst>
          </p:cNvPr>
          <p:cNvCxnSpPr>
            <a:cxnSpLocks/>
          </p:cNvCxnSpPr>
          <p:nvPr userDrawn="1"/>
        </p:nvCxnSpPr>
        <p:spPr bwMode="gray">
          <a:xfrm rot="5400000">
            <a:off x="-120699" y="620696"/>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0ED3911A-AE8C-4EF1-A021-A93D34787E4B}"/>
              </a:ext>
            </a:extLst>
          </p:cNvPr>
          <p:cNvCxnSpPr>
            <a:cxnSpLocks/>
          </p:cNvCxnSpPr>
          <p:nvPr userDrawn="1"/>
        </p:nvCxnSpPr>
        <p:spPr bwMode="gray">
          <a:xfrm rot="5400000">
            <a:off x="-120699" y="1124752"/>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A033EEB0-2D83-47F2-92D7-8F27EA0AC386}"/>
              </a:ext>
            </a:extLst>
          </p:cNvPr>
          <p:cNvCxnSpPr>
            <a:cxnSpLocks/>
          </p:cNvCxnSpPr>
          <p:nvPr userDrawn="1"/>
        </p:nvCxnSpPr>
        <p:spPr bwMode="gray">
          <a:xfrm rot="5400000">
            <a:off x="-120699" y="137738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6231BB8B-7691-4F4F-9C88-992077E4DF77}"/>
              </a:ext>
            </a:extLst>
          </p:cNvPr>
          <p:cNvCxnSpPr>
            <a:cxnSpLocks/>
          </p:cNvCxnSpPr>
          <p:nvPr userDrawn="1"/>
        </p:nvCxnSpPr>
        <p:spPr bwMode="gray">
          <a:xfrm rot="5400000">
            <a:off x="-120699" y="19168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C7AA9F10-D05B-47AB-8A25-A8FBDDE2125D}"/>
              </a:ext>
            </a:extLst>
          </p:cNvPr>
          <p:cNvCxnSpPr>
            <a:cxnSpLocks/>
          </p:cNvCxnSpPr>
          <p:nvPr userDrawn="1"/>
        </p:nvCxnSpPr>
        <p:spPr bwMode="gray">
          <a:xfrm rot="5400000">
            <a:off x="-120699" y="587728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0ACE95F-ECC6-45E8-B6E3-35C8F8415A4D}"/>
              </a:ext>
            </a:extLst>
          </p:cNvPr>
          <p:cNvCxnSpPr>
            <a:cxnSpLocks/>
          </p:cNvCxnSpPr>
          <p:nvPr userDrawn="1"/>
        </p:nvCxnSpPr>
        <p:spPr bwMode="gray">
          <a:xfrm rot="5400000">
            <a:off x="-120699" y="64173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A82F3373-D071-4507-AC78-7E9F31A2FD9E}"/>
              </a:ext>
            </a:extLst>
          </p:cNvPr>
          <p:cNvCxnSpPr>
            <a:cxnSpLocks/>
          </p:cNvCxnSpPr>
          <p:nvPr userDrawn="1"/>
        </p:nvCxnSpPr>
        <p:spPr bwMode="gray">
          <a:xfrm>
            <a:off x="1065650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D0FE405-3052-4E42-8E22-8510D69CEAF3}"/>
              </a:ext>
            </a:extLst>
          </p:cNvPr>
          <p:cNvCxnSpPr>
            <a:cxnSpLocks/>
          </p:cNvCxnSpPr>
          <p:nvPr userDrawn="1"/>
        </p:nvCxnSpPr>
        <p:spPr bwMode="gray">
          <a:xfrm rot="5400000">
            <a:off x="-120699" y="153613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2E148373-6710-4C64-A666-7AB7771F6037}"/>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26795361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Lst>
  <p:txStyles>
    <p:titleStyle>
      <a:lvl1pPr algn="l" defTabSz="914400" rtl="0" eaLnBrk="1" latinLnBrk="0" hangingPunct="1">
        <a:spcBef>
          <a:spcPct val="0"/>
        </a:spcBef>
        <a:buNone/>
        <a:defRPr sz="3200" i="1" kern="1200">
          <a:solidFill>
            <a:schemeClr val="accent1"/>
          </a:solidFill>
          <a:latin typeface="+mn-lt"/>
          <a:ea typeface="+mj-ea"/>
          <a:cs typeface="+mj-cs"/>
        </a:defRPr>
      </a:lvl1pPr>
    </p:titleStyle>
    <p:bodyStyle>
      <a:lvl1pPr marL="0" indent="0" algn="l" defTabSz="914400"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600"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50" indent="-18415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38" indent="-179388"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40">
          <p15:clr>
            <a:srgbClr val="F26B43"/>
          </p15:clr>
        </p15:guide>
        <p15:guide id="2" pos="5534">
          <p15:clr>
            <a:srgbClr val="F26B43"/>
          </p15:clr>
        </p15:guide>
        <p15:guide id="3" orient="horz" pos="3748">
          <p15:clr>
            <a:srgbClr val="F26B43"/>
          </p15:clr>
        </p15:guide>
        <p15:guide id="4" orient="horz" pos="4088">
          <p15:clr>
            <a:srgbClr val="F26B43"/>
          </p15:clr>
        </p15:guide>
        <p15:guide id="5" orient="horz" pos="1253">
          <p15:clr>
            <a:srgbClr val="F26B43"/>
          </p15:clr>
        </p15:guide>
        <p15:guide id="6" orient="horz" pos="913">
          <p15:clr>
            <a:srgbClr val="F26B43"/>
          </p15:clr>
        </p15:guide>
        <p15:guide id="7" orient="horz" pos="754">
          <p15:clr>
            <a:srgbClr val="F26B43"/>
          </p15:clr>
        </p15:guide>
        <p15:guide id="8" orient="horz" pos="436">
          <p15:clr>
            <a:srgbClr val="F26B43"/>
          </p15:clr>
        </p15:guide>
        <p15:guide id="9" pos="5035">
          <p15:clr>
            <a:srgbClr val="F26B43"/>
          </p15:clr>
        </p15:guide>
        <p15:guide id="10" orient="horz" pos="101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719667" y="244536"/>
            <a:ext cx="9935928" cy="1060239"/>
          </a:xfrm>
          <a:prstGeom prst="rect">
            <a:avLst/>
          </a:prstGeom>
        </p:spPr>
        <p:txBody>
          <a:bodyPr vert="horz" lIns="0" tIns="0" rIns="0" bIns="0" rtlCol="0" anchor="b" anchorCtr="0">
            <a:noAutofit/>
          </a:bodyPr>
          <a:lstStyle/>
          <a:p>
            <a:r>
              <a:rPr lang="de-DE" dirty="0"/>
              <a:t>Titelmasterformat durch Klicken bearbeiten</a:t>
            </a:r>
          </a:p>
        </p:txBody>
      </p:sp>
      <p:sp>
        <p:nvSpPr>
          <p:cNvPr id="3" name="Textplatzhalter 2"/>
          <p:cNvSpPr>
            <a:spLocks noGrp="1"/>
          </p:cNvSpPr>
          <p:nvPr>
            <p:ph type="body" idx="1"/>
          </p:nvPr>
        </p:nvSpPr>
        <p:spPr bwMode="gray">
          <a:xfrm>
            <a:off x="719668" y="1988840"/>
            <a:ext cx="9936840" cy="3961109"/>
          </a:xfrm>
          <a:prstGeom prst="rect">
            <a:avLst/>
          </a:prstGeom>
        </p:spPr>
        <p:txBody>
          <a:bodyPr vert="horz" lIns="0" tIns="0" rIns="0" bIns="0" rtlCol="0" anchor="t" anchorCtr="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r Verbinder 15">
            <a:extLst>
              <a:ext uri="{FF2B5EF4-FFF2-40B4-BE49-F238E27FC236}">
                <a16:creationId xmlns:a16="http://schemas.microsoft.com/office/drawing/2014/main" id="{EEFCABF2-7214-4E62-81D3-CC2F18063342}"/>
              </a:ext>
            </a:extLst>
          </p:cNvPr>
          <p:cNvCxnSpPr>
            <a:cxnSpLocks/>
          </p:cNvCxnSpPr>
          <p:nvPr userDrawn="1"/>
        </p:nvCxnSpPr>
        <p:spPr bwMode="gray">
          <a:xfrm>
            <a:off x="71966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BC5DEF4D-6AD3-4CFD-A2F5-AD47730F89AE}"/>
              </a:ext>
            </a:extLst>
          </p:cNvPr>
          <p:cNvCxnSpPr>
            <a:cxnSpLocks/>
          </p:cNvCxnSpPr>
          <p:nvPr userDrawn="1"/>
        </p:nvCxnSpPr>
        <p:spPr bwMode="gray">
          <a:xfrm>
            <a:off x="11712624"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38AD6B33-E811-4FBF-858F-BFC28F97FE72}"/>
              </a:ext>
            </a:extLst>
          </p:cNvPr>
          <p:cNvCxnSpPr>
            <a:cxnSpLocks/>
          </p:cNvCxnSpPr>
          <p:nvPr userDrawn="1"/>
        </p:nvCxnSpPr>
        <p:spPr bwMode="gray">
          <a:xfrm rot="5400000">
            <a:off x="-120699" y="620696"/>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0ED3911A-AE8C-4EF1-A021-A93D34787E4B}"/>
              </a:ext>
            </a:extLst>
          </p:cNvPr>
          <p:cNvCxnSpPr>
            <a:cxnSpLocks/>
          </p:cNvCxnSpPr>
          <p:nvPr userDrawn="1"/>
        </p:nvCxnSpPr>
        <p:spPr bwMode="gray">
          <a:xfrm rot="5400000">
            <a:off x="-120699" y="1124752"/>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A033EEB0-2D83-47F2-92D7-8F27EA0AC386}"/>
              </a:ext>
            </a:extLst>
          </p:cNvPr>
          <p:cNvCxnSpPr>
            <a:cxnSpLocks/>
          </p:cNvCxnSpPr>
          <p:nvPr userDrawn="1"/>
        </p:nvCxnSpPr>
        <p:spPr bwMode="gray">
          <a:xfrm rot="5400000">
            <a:off x="-120699" y="137738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6231BB8B-7691-4F4F-9C88-992077E4DF77}"/>
              </a:ext>
            </a:extLst>
          </p:cNvPr>
          <p:cNvCxnSpPr>
            <a:cxnSpLocks/>
          </p:cNvCxnSpPr>
          <p:nvPr userDrawn="1"/>
        </p:nvCxnSpPr>
        <p:spPr bwMode="gray">
          <a:xfrm rot="5400000">
            <a:off x="-120699" y="19168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C7AA9F10-D05B-47AB-8A25-A8FBDDE2125D}"/>
              </a:ext>
            </a:extLst>
          </p:cNvPr>
          <p:cNvCxnSpPr>
            <a:cxnSpLocks/>
          </p:cNvCxnSpPr>
          <p:nvPr userDrawn="1"/>
        </p:nvCxnSpPr>
        <p:spPr bwMode="gray">
          <a:xfrm rot="5400000">
            <a:off x="-120699" y="587728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0ACE95F-ECC6-45E8-B6E3-35C8F8415A4D}"/>
              </a:ext>
            </a:extLst>
          </p:cNvPr>
          <p:cNvCxnSpPr>
            <a:cxnSpLocks/>
          </p:cNvCxnSpPr>
          <p:nvPr userDrawn="1"/>
        </p:nvCxnSpPr>
        <p:spPr bwMode="gray">
          <a:xfrm rot="5400000">
            <a:off x="-120699" y="64173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A82F3373-D071-4507-AC78-7E9F31A2FD9E}"/>
              </a:ext>
            </a:extLst>
          </p:cNvPr>
          <p:cNvCxnSpPr>
            <a:cxnSpLocks/>
          </p:cNvCxnSpPr>
          <p:nvPr userDrawn="1"/>
        </p:nvCxnSpPr>
        <p:spPr bwMode="gray">
          <a:xfrm>
            <a:off x="1065650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D0FE405-3052-4E42-8E22-8510D69CEAF3}"/>
              </a:ext>
            </a:extLst>
          </p:cNvPr>
          <p:cNvCxnSpPr>
            <a:cxnSpLocks/>
          </p:cNvCxnSpPr>
          <p:nvPr userDrawn="1"/>
        </p:nvCxnSpPr>
        <p:spPr bwMode="gray">
          <a:xfrm rot="5400000">
            <a:off x="-120699" y="153613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AAAFAF4E-E867-463F-94EA-5A2AD93A93FB}"/>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34436881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797" r:id="rId40"/>
    <p:sldLayoutId id="2147483798" r:id="rId41"/>
    <p:sldLayoutId id="2147483799" r:id="rId42"/>
    <p:sldLayoutId id="2147483800" r:id="rId43"/>
    <p:sldLayoutId id="2147483801" r:id="rId44"/>
    <p:sldLayoutId id="2147483802" r:id="rId45"/>
    <p:sldLayoutId id="2147483803" r:id="rId46"/>
  </p:sldLayoutIdLst>
  <p:txStyles>
    <p:titleStyle>
      <a:lvl1pPr algn="l" defTabSz="914377" rtl="0" eaLnBrk="1" latinLnBrk="0" hangingPunct="1">
        <a:spcBef>
          <a:spcPct val="0"/>
        </a:spcBef>
        <a:buNone/>
        <a:defRPr sz="3200" i="1" kern="1200">
          <a:solidFill>
            <a:schemeClr val="accent1"/>
          </a:solidFill>
          <a:latin typeface="+mn-lt"/>
          <a:ea typeface="+mj-ea"/>
          <a:cs typeface="+mj-cs"/>
        </a:defRPr>
      </a:lvl1pPr>
    </p:titleStyle>
    <p:bodyStyle>
      <a:lvl1pPr marL="0" indent="0" algn="l" defTabSz="914377"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591"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37" indent="-18414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21" indent="-179384"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16"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53">
          <p15:clr>
            <a:srgbClr val="F26B43"/>
          </p15:clr>
        </p15:guide>
        <p15:guide id="2" pos="7379">
          <p15:clr>
            <a:srgbClr val="F26B43"/>
          </p15:clr>
        </p15:guide>
        <p15:guide id="3" orient="horz" pos="3748">
          <p15:clr>
            <a:srgbClr val="F26B43"/>
          </p15:clr>
        </p15:guide>
        <p15:guide id="4" orient="horz" pos="4088">
          <p15:clr>
            <a:srgbClr val="F26B43"/>
          </p15:clr>
        </p15:guide>
        <p15:guide id="5" orient="horz" pos="1253">
          <p15:clr>
            <a:srgbClr val="F26B43"/>
          </p15:clr>
        </p15:guide>
        <p15:guide id="6" orient="horz" pos="913">
          <p15:clr>
            <a:srgbClr val="F26B43"/>
          </p15:clr>
        </p15:guide>
        <p15:guide id="7" orient="horz" pos="754">
          <p15:clr>
            <a:srgbClr val="F26B43"/>
          </p15:clr>
        </p15:guide>
        <p15:guide id="8" orient="horz" pos="436">
          <p15:clr>
            <a:srgbClr val="F26B43"/>
          </p15:clr>
        </p15:guide>
        <p15:guide id="9" pos="6713">
          <p15:clr>
            <a:srgbClr val="F26B43"/>
          </p15:clr>
        </p15:guide>
        <p15:guide id="10" orient="horz" pos="101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tiff"/></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5.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0.tiff"/></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3.jpeg"/><Relationship Id="rId3" Type="http://schemas.openxmlformats.org/officeDocument/2006/relationships/image" Target="../media/image39.pn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png"/><Relationship Id="rId19" Type="http://schemas.openxmlformats.org/officeDocument/2006/relationships/image" Target="../media/image54.jpeg"/><Relationship Id="rId4" Type="http://schemas.microsoft.com/office/2007/relationships/hdphoto" Target="../media/hdphoto2.wdp"/><Relationship Id="rId9" Type="http://schemas.openxmlformats.org/officeDocument/2006/relationships/image" Target="../media/image44.jpeg"/><Relationship Id="rId14"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png"/><Relationship Id="rId3" Type="http://schemas.openxmlformats.org/officeDocument/2006/relationships/image" Target="../media/image57.png"/><Relationship Id="rId7" Type="http://schemas.openxmlformats.org/officeDocument/2006/relationships/image" Target="../media/image60.jpeg"/><Relationship Id="rId12"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9.jpeg"/><Relationship Id="rId11" Type="http://schemas.microsoft.com/office/2007/relationships/hdphoto" Target="../media/hdphoto4.wdp"/><Relationship Id="rId5" Type="http://schemas.openxmlformats.org/officeDocument/2006/relationships/image" Target="../media/image1.png"/><Relationship Id="rId10" Type="http://schemas.openxmlformats.org/officeDocument/2006/relationships/image" Target="../media/image62.png"/><Relationship Id="rId4" Type="http://schemas.openxmlformats.org/officeDocument/2006/relationships/image" Target="../media/image58.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127.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35.xml"/><Relationship Id="rId5" Type="http://schemas.openxmlformats.org/officeDocument/2006/relationships/image" Target="../media/image4.emf"/><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4.emf"/><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73.png"/><Relationship Id="rId7" Type="http://schemas.microsoft.com/office/2007/relationships/hdphoto" Target="../media/hdphoto8.wdp"/><Relationship Id="rId12" Type="http://schemas.microsoft.com/office/2007/relationships/hdphoto" Target="../media/hdphoto10.wdp"/><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75.png"/><Relationship Id="rId11" Type="http://schemas.openxmlformats.org/officeDocument/2006/relationships/image" Target="../media/image77.png"/><Relationship Id="rId5" Type="http://schemas.openxmlformats.org/officeDocument/2006/relationships/image" Target="../media/image74.jpg"/><Relationship Id="rId10" Type="http://schemas.microsoft.com/office/2007/relationships/hdphoto" Target="../media/hdphoto9.wdp"/><Relationship Id="rId4" Type="http://schemas.microsoft.com/office/2007/relationships/hdphoto" Target="../media/hdphoto7.wdp"/><Relationship Id="rId9"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jpeg"/><Relationship Id="rId3" Type="http://schemas.openxmlformats.org/officeDocument/2006/relationships/image" Target="../media/image79.png"/><Relationship Id="rId7" Type="http://schemas.openxmlformats.org/officeDocument/2006/relationships/image" Target="../media/image82.jpe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26.xml"/><Relationship Id="rId16" Type="http://schemas.openxmlformats.org/officeDocument/2006/relationships/image" Target="../media/image91.jpeg"/><Relationship Id="rId1" Type="http://schemas.openxmlformats.org/officeDocument/2006/relationships/slideLayout" Target="../slideLayouts/slideLayout3.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jpeg"/><Relationship Id="rId15" Type="http://schemas.openxmlformats.org/officeDocument/2006/relationships/image" Target="../media/image90.jpeg"/><Relationship Id="rId10" Type="http://schemas.openxmlformats.org/officeDocument/2006/relationships/image" Target="../media/image85.png"/><Relationship Id="rId19" Type="http://schemas.openxmlformats.org/officeDocument/2006/relationships/image" Target="../media/image94.png"/><Relationship Id="rId4" Type="http://schemas.microsoft.com/office/2007/relationships/hdphoto" Target="../media/hdphoto11.wdp"/><Relationship Id="rId9" Type="http://schemas.openxmlformats.org/officeDocument/2006/relationships/image" Target="../media/image84.png"/><Relationship Id="rId14" Type="http://schemas.openxmlformats.org/officeDocument/2006/relationships/image" Target="../media/image89.jpe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3.jpeg"/><Relationship Id="rId3" Type="http://schemas.openxmlformats.org/officeDocument/2006/relationships/image" Target="../media/image96.png"/><Relationship Id="rId7" Type="http://schemas.openxmlformats.org/officeDocument/2006/relationships/image" Target="../media/image98.jpeg"/><Relationship Id="rId12" Type="http://schemas.openxmlformats.org/officeDocument/2006/relationships/image" Target="../media/image102.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png"/><Relationship Id="rId11" Type="http://schemas.microsoft.com/office/2007/relationships/hdphoto" Target="../media/hdphoto13.wdp"/><Relationship Id="rId5" Type="http://schemas.openxmlformats.org/officeDocument/2006/relationships/image" Target="../media/image97.png"/><Relationship Id="rId10" Type="http://schemas.openxmlformats.org/officeDocument/2006/relationships/image" Target="../media/image101.png"/><Relationship Id="rId4" Type="http://schemas.microsoft.com/office/2007/relationships/hdphoto" Target="../media/hdphoto12.wdp"/><Relationship Id="rId9" Type="http://schemas.openxmlformats.org/officeDocument/2006/relationships/image" Target="../media/image100.jpeg"/><Relationship Id="rId14" Type="http://schemas.openxmlformats.org/officeDocument/2006/relationships/image" Target="../media/image104.jpeg"/></Relationships>
</file>

<file path=ppt/slides/_rels/slide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3.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4.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emf"/><Relationship Id="rId5" Type="http://schemas.openxmlformats.org/officeDocument/2006/relationships/image" Target="../media/image113.png"/><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18.jpeg"/><Relationship Id="rId11" Type="http://schemas.openxmlformats.org/officeDocument/2006/relationships/image" Target="../media/image123.jpeg"/><Relationship Id="rId5" Type="http://schemas.openxmlformats.org/officeDocument/2006/relationships/image" Target="../media/image117.jpeg"/><Relationship Id="rId10" Type="http://schemas.openxmlformats.org/officeDocument/2006/relationships/image" Target="../media/image122.jpeg"/><Relationship Id="rId4" Type="http://schemas.openxmlformats.org/officeDocument/2006/relationships/image" Target="../media/image116.png"/><Relationship Id="rId9" Type="http://schemas.openxmlformats.org/officeDocument/2006/relationships/image" Target="../media/image121.jpeg"/></Relationships>
</file>

<file path=ppt/slides/_rels/slide3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16.png"/><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2.png"/><Relationship Id="rId18" Type="http://schemas.openxmlformats.org/officeDocument/2006/relationships/image" Target="../media/image135.jpeg"/><Relationship Id="rId3" Type="http://schemas.openxmlformats.org/officeDocument/2006/relationships/image" Target="../media/image115.png"/><Relationship Id="rId7" Type="http://schemas.openxmlformats.org/officeDocument/2006/relationships/image" Target="../media/image127.jpeg"/><Relationship Id="rId12" Type="http://schemas.openxmlformats.org/officeDocument/2006/relationships/image" Target="../media/image131.jpeg"/><Relationship Id="rId17" Type="http://schemas.microsoft.com/office/2007/relationships/hdphoto" Target="../media/hdphoto16.wdp"/><Relationship Id="rId2" Type="http://schemas.openxmlformats.org/officeDocument/2006/relationships/notesSlide" Target="../notesSlides/notesSlide40.xml"/><Relationship Id="rId16" Type="http://schemas.openxmlformats.org/officeDocument/2006/relationships/image" Target="../media/image134.png"/><Relationship Id="rId20" Type="http://schemas.openxmlformats.org/officeDocument/2006/relationships/image" Target="../media/image137.jpeg"/><Relationship Id="rId1" Type="http://schemas.openxmlformats.org/officeDocument/2006/relationships/slideLayout" Target="../slideLayouts/slideLayout3.xml"/><Relationship Id="rId6" Type="http://schemas.openxmlformats.org/officeDocument/2006/relationships/image" Target="../media/image126.jpeg"/><Relationship Id="rId11" Type="http://schemas.openxmlformats.org/officeDocument/2006/relationships/image" Target="../media/image130.jpeg"/><Relationship Id="rId5" Type="http://schemas.openxmlformats.org/officeDocument/2006/relationships/image" Target="../media/image125.jpeg"/><Relationship Id="rId15" Type="http://schemas.openxmlformats.org/officeDocument/2006/relationships/image" Target="../media/image133.jpeg"/><Relationship Id="rId10" Type="http://schemas.openxmlformats.org/officeDocument/2006/relationships/image" Target="../media/image129.jpeg"/><Relationship Id="rId19" Type="http://schemas.openxmlformats.org/officeDocument/2006/relationships/image" Target="../media/image136.jpeg"/><Relationship Id="rId4" Type="http://schemas.openxmlformats.org/officeDocument/2006/relationships/image" Target="../media/image116.png"/><Relationship Id="rId9" Type="http://schemas.microsoft.com/office/2007/relationships/hdphoto" Target="../media/hdphoto14.wdp"/><Relationship Id="rId14" Type="http://schemas.microsoft.com/office/2007/relationships/hdphoto" Target="../media/hdphoto15.wdp"/></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39.xml"/><Relationship Id="rId6" Type="http://schemas.openxmlformats.org/officeDocument/2006/relationships/image" Target="../media/image115.png"/><Relationship Id="rId5" Type="http://schemas.microsoft.com/office/2007/relationships/hdphoto" Target="../media/hdphoto17.wdp"/><Relationship Id="rId4" Type="http://schemas.openxmlformats.org/officeDocument/2006/relationships/image" Target="../media/image138.png"/></Relationships>
</file>

<file path=ppt/slides/_rels/slide42.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png"/><Relationship Id="rId3" Type="http://schemas.openxmlformats.org/officeDocument/2006/relationships/image" Target="../media/image139.png"/><Relationship Id="rId7" Type="http://schemas.openxmlformats.org/officeDocument/2006/relationships/image" Target="../media/image143.jpeg"/><Relationship Id="rId12" Type="http://schemas.openxmlformats.org/officeDocument/2006/relationships/image" Target="../media/image116.png"/><Relationship Id="rId2" Type="http://schemas.openxmlformats.org/officeDocument/2006/relationships/notesSlide" Target="../notesSlides/notesSlide42.xml"/><Relationship Id="rId16" Type="http://schemas.microsoft.com/office/2007/relationships/hdphoto" Target="../media/hdphoto18.wdp"/><Relationship Id="rId1" Type="http://schemas.openxmlformats.org/officeDocument/2006/relationships/slideLayout" Target="../slideLayouts/slideLayout3.xml"/><Relationship Id="rId6" Type="http://schemas.openxmlformats.org/officeDocument/2006/relationships/image" Target="../media/image142.jpeg"/><Relationship Id="rId11" Type="http://schemas.openxmlformats.org/officeDocument/2006/relationships/image" Target="../media/image115.png"/><Relationship Id="rId5" Type="http://schemas.openxmlformats.org/officeDocument/2006/relationships/image" Target="../media/image141.png"/><Relationship Id="rId15" Type="http://schemas.openxmlformats.org/officeDocument/2006/relationships/image" Target="../media/image148.png"/><Relationship Id="rId10" Type="http://schemas.openxmlformats.org/officeDocument/2006/relationships/image" Target="../media/image146.jpeg"/><Relationship Id="rId4" Type="http://schemas.openxmlformats.org/officeDocument/2006/relationships/image" Target="../media/image140.jpeg"/><Relationship Id="rId9" Type="http://schemas.openxmlformats.org/officeDocument/2006/relationships/image" Target="../media/image145.jpeg"/><Relationship Id="rId14" Type="http://schemas.openxmlformats.org/officeDocument/2006/relationships/image" Target="../media/image147.jpeg"/></Relationships>
</file>

<file path=ppt/slides/_rels/slide4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3.xml"/><Relationship Id="rId1" Type="http://schemas.openxmlformats.org/officeDocument/2006/relationships/slideLayout" Target="../slideLayouts/slideLayout3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4.emf"/></Relationships>
</file>

<file path=ppt/slides/_rels/slide4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4.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4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5.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4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6.xml"/><Relationship Id="rId1" Type="http://schemas.openxmlformats.org/officeDocument/2006/relationships/slideLayout" Target="../slideLayouts/slideLayout127.xml"/><Relationship Id="rId5" Type="http://schemas.openxmlformats.org/officeDocument/2006/relationships/image" Target="../media/image4.emf"/><Relationship Id="rId4" Type="http://schemas.openxmlformats.org/officeDocument/2006/relationships/image" Target="../media/image153.jpeg"/></Relationships>
</file>

<file path=ppt/slides/_rels/slide4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7.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4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8.xml"/><Relationship Id="rId1" Type="http://schemas.openxmlformats.org/officeDocument/2006/relationships/slideLayout" Target="../slideLayouts/slideLayout35.xml"/><Relationship Id="rId5" Type="http://schemas.openxmlformats.org/officeDocument/2006/relationships/image" Target="../media/image4.emf"/><Relationship Id="rId4" Type="http://schemas.openxmlformats.org/officeDocument/2006/relationships/image" Target="../media/image156.jpeg"/></Relationships>
</file>

<file path=ppt/slides/_rels/slide4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4.emf"/><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BEF"/>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CA340F4-742F-4A16-940B-26FBE252A8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8055" cy="6858000"/>
          </a:xfrm>
          <a:prstGeom prst="rect">
            <a:avLst/>
          </a:prstGeom>
        </p:spPr>
      </p:pic>
      <p:sp>
        <p:nvSpPr>
          <p:cNvPr id="3" name="Titel 2">
            <a:extLst>
              <a:ext uri="{FF2B5EF4-FFF2-40B4-BE49-F238E27FC236}">
                <a16:creationId xmlns:a16="http://schemas.microsoft.com/office/drawing/2014/main" id="{062C6BFD-91D0-40A6-8C50-DD81D56F481A}"/>
              </a:ext>
            </a:extLst>
          </p:cNvPr>
          <p:cNvSpPr>
            <a:spLocks noGrp="1"/>
          </p:cNvSpPr>
          <p:nvPr>
            <p:ph type="ctrTitle"/>
          </p:nvPr>
        </p:nvSpPr>
        <p:spPr>
          <a:xfrm>
            <a:off x="622111" y="411490"/>
            <a:ext cx="4572000" cy="3207147"/>
          </a:xfrm>
          <a:ln>
            <a:noFill/>
          </a:ln>
        </p:spPr>
        <p:txBody>
          <a:bodyPr/>
          <a:lstStyle/>
          <a:p>
            <a:pPr algn="ctr">
              <a:lnSpc>
                <a:spcPct val="100000"/>
              </a:lnSpc>
            </a:pPr>
            <a:br>
              <a:rPr lang="en-GB" sz="4400"/>
            </a:br>
            <a:r>
              <a:rPr lang="en-GB" sz="4400" i="0">
                <a:solidFill>
                  <a:srgbClr val="F49700"/>
                </a:solidFill>
              </a:rPr>
              <a:t>Fragrance</a:t>
            </a:r>
            <a:br>
              <a:rPr lang="en-GB" sz="4400">
                <a:solidFill>
                  <a:srgbClr val="F49700"/>
                </a:solidFill>
              </a:rPr>
            </a:br>
            <a:r>
              <a:rPr lang="en-GB" sz="4400" i="0">
                <a:solidFill>
                  <a:srgbClr val="F49700"/>
                </a:solidFill>
              </a:rPr>
              <a:t>Trend Book</a:t>
            </a:r>
            <a:br>
              <a:rPr lang="en-GB" sz="4400">
                <a:solidFill>
                  <a:srgbClr val="F49700"/>
                </a:solidFill>
              </a:rPr>
            </a:br>
            <a:r>
              <a:rPr lang="en-GB" sz="4400">
                <a:solidFill>
                  <a:srgbClr val="F49700"/>
                </a:solidFill>
              </a:rPr>
              <a:t> </a:t>
            </a:r>
            <a:r>
              <a:rPr lang="en-GB" sz="3600">
                <a:highlight>
                  <a:srgbClr val="F49700"/>
                </a:highlight>
              </a:rPr>
              <a:t>2025 </a:t>
            </a:r>
            <a:endParaRPr lang="en-GB" sz="4400">
              <a:highlight>
                <a:srgbClr val="F49700"/>
              </a:highlight>
            </a:endParaRPr>
          </a:p>
        </p:txBody>
      </p:sp>
      <p:pic>
        <p:nvPicPr>
          <p:cNvPr id="30" name="Grafik 29">
            <a:extLst>
              <a:ext uri="{FF2B5EF4-FFF2-40B4-BE49-F238E27FC236}">
                <a16:creationId xmlns:a16="http://schemas.microsoft.com/office/drawing/2014/main" id="{29AEF7BD-6574-4CCD-8D05-4DE90A1F9A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1593713" y="4797152"/>
            <a:ext cx="2827163" cy="426275"/>
          </a:xfrm>
          <a:prstGeom prst="rect">
            <a:avLst/>
          </a:prstGeom>
        </p:spPr>
      </p:pic>
    </p:spTree>
    <p:extLst>
      <p:ext uri="{BB962C8B-B14F-4D97-AF65-F5344CB8AC3E}">
        <p14:creationId xmlns:p14="http://schemas.microsoft.com/office/powerpoint/2010/main" val="408740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Grafik 39">
            <a:extLst>
              <a:ext uri="{FF2B5EF4-FFF2-40B4-BE49-F238E27FC236}">
                <a16:creationId xmlns:a16="http://schemas.microsoft.com/office/drawing/2014/main" id="{D670F66A-3AC3-4B27-911D-5E39DE782812}"/>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897561" y="3002166"/>
            <a:ext cx="2340000" cy="2340000"/>
          </a:xfrm>
          <a:prstGeom prst="teardrop">
            <a:avLst/>
          </a:prstGeom>
        </p:spPr>
      </p:pic>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1844479" cy="341697"/>
          </a:xfrm>
          <a:prstGeom prst="rect">
            <a:avLst/>
          </a:prstGeom>
          <a:noFill/>
        </p:spPr>
        <p:txBody>
          <a:bodyPr wrap="none" rtlCol="0">
            <a:spAutoFit/>
          </a:bodyPr>
          <a:lstStyle/>
          <a:p>
            <a:pPr algn="l">
              <a:lnSpc>
                <a:spcPct val="125000"/>
              </a:lnSpc>
            </a:pPr>
            <a:r>
              <a:rPr lang="de-DE" sz="1400" i="1">
                <a:solidFill>
                  <a:srgbClr val="F49600"/>
                </a:solidFill>
              </a:rPr>
              <a:t>Fragrance Trends 2025</a:t>
            </a:r>
          </a:p>
        </p:txBody>
      </p:sp>
      <p:pic>
        <p:nvPicPr>
          <p:cNvPr id="3" name="Grafik 2">
            <a:extLst>
              <a:ext uri="{FF2B5EF4-FFF2-40B4-BE49-F238E27FC236}">
                <a16:creationId xmlns:a16="http://schemas.microsoft.com/office/drawing/2014/main" id="{9D1184A1-B7A4-42AC-B896-B71596C94B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666" y="562329"/>
            <a:ext cx="1953257" cy="733010"/>
          </a:xfrm>
          <a:prstGeom prst="rect">
            <a:avLst/>
          </a:prstGeom>
        </p:spPr>
      </p:pic>
      <p:grpSp>
        <p:nvGrpSpPr>
          <p:cNvPr id="5" name="Gruppieren 4">
            <a:extLst>
              <a:ext uri="{FF2B5EF4-FFF2-40B4-BE49-F238E27FC236}">
                <a16:creationId xmlns:a16="http://schemas.microsoft.com/office/drawing/2014/main" id="{939A62BD-260D-4CE3-8D55-1675FE28F99D}"/>
              </a:ext>
            </a:extLst>
          </p:cNvPr>
          <p:cNvGrpSpPr/>
          <p:nvPr/>
        </p:nvGrpSpPr>
        <p:grpSpPr>
          <a:xfrm>
            <a:off x="1550676" y="2106725"/>
            <a:ext cx="1809020" cy="707886"/>
            <a:chOff x="1550676" y="2106725"/>
            <a:chExt cx="1809020" cy="707886"/>
          </a:xfrm>
        </p:grpSpPr>
        <p:sp>
          <p:nvSpPr>
            <p:cNvPr id="28" name="Textfeld 27">
              <a:extLst>
                <a:ext uri="{FF2B5EF4-FFF2-40B4-BE49-F238E27FC236}">
                  <a16:creationId xmlns:a16="http://schemas.microsoft.com/office/drawing/2014/main" id="{FAFD6F26-6F7B-44B1-8981-6BA546C327D2}"/>
                </a:ext>
              </a:extLst>
            </p:cNvPr>
            <p:cNvSpPr txBox="1"/>
            <p:nvPr/>
          </p:nvSpPr>
          <p:spPr>
            <a:xfrm>
              <a:off x="1550676" y="2106725"/>
              <a:ext cx="1809020" cy="707886"/>
            </a:xfrm>
            <a:prstGeom prst="rect">
              <a:avLst/>
            </a:prstGeom>
            <a:solidFill>
              <a:srgbClr val="FFFFFF">
                <a:alpha val="72941"/>
              </a:srgbClr>
            </a:solidFill>
          </p:spPr>
          <p:txBody>
            <a:bodyPr wrap="square" rtlCol="0">
              <a:spAutoFit/>
            </a:bodyPr>
            <a:lstStyle/>
            <a:p>
              <a:pPr algn="r" fontAlgn="base"/>
              <a:r>
                <a:rPr lang="en-US" sz="2000">
                  <a:solidFill>
                    <a:srgbClr val="B1A992"/>
                  </a:solidFill>
                  <a:latin typeface="+mj-lt"/>
                </a:rPr>
                <a:t>Cultural</a:t>
              </a:r>
            </a:p>
            <a:p>
              <a:pPr algn="r" fontAlgn="base"/>
              <a:r>
                <a:rPr lang="en-US" sz="2000">
                  <a:solidFill>
                    <a:srgbClr val="B1A992"/>
                  </a:solidFill>
                  <a:latin typeface="+mj-lt"/>
                </a:rPr>
                <a:t>Pause</a:t>
              </a:r>
            </a:p>
          </p:txBody>
        </p:sp>
        <p:grpSp>
          <p:nvGrpSpPr>
            <p:cNvPr id="34" name="Gruppieren 33">
              <a:extLst>
                <a:ext uri="{FF2B5EF4-FFF2-40B4-BE49-F238E27FC236}">
                  <a16:creationId xmlns:a16="http://schemas.microsoft.com/office/drawing/2014/main" id="{B936FCBC-E51B-4F4D-B738-165494B66300}"/>
                </a:ext>
              </a:extLst>
            </p:cNvPr>
            <p:cNvGrpSpPr/>
            <p:nvPr/>
          </p:nvGrpSpPr>
          <p:grpSpPr>
            <a:xfrm>
              <a:off x="1935022" y="2106725"/>
              <a:ext cx="1331544" cy="653456"/>
              <a:chOff x="1547664" y="1969880"/>
              <a:chExt cx="1331544" cy="653456"/>
            </a:xfrm>
          </p:grpSpPr>
          <p:cxnSp>
            <p:nvCxnSpPr>
              <p:cNvPr id="35" name="Gerader Verbinder 34">
                <a:extLst>
                  <a:ext uri="{FF2B5EF4-FFF2-40B4-BE49-F238E27FC236}">
                    <a16:creationId xmlns:a16="http://schemas.microsoft.com/office/drawing/2014/main" id="{37A95EC8-ACCC-4E41-BEA0-1B8C283BCE4A}"/>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B1B6D268-949D-4EAE-B802-42AE52A8A489}"/>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8" name="Gruppieren 7">
            <a:extLst>
              <a:ext uri="{FF2B5EF4-FFF2-40B4-BE49-F238E27FC236}">
                <a16:creationId xmlns:a16="http://schemas.microsoft.com/office/drawing/2014/main" id="{25D541EB-F696-43BE-9C64-CE14547EB2C8}"/>
              </a:ext>
            </a:extLst>
          </p:cNvPr>
          <p:cNvGrpSpPr/>
          <p:nvPr/>
        </p:nvGrpSpPr>
        <p:grpSpPr>
          <a:xfrm>
            <a:off x="3644737" y="2106000"/>
            <a:ext cx="2451263" cy="3228803"/>
            <a:chOff x="3644737" y="2106000"/>
            <a:chExt cx="2451263" cy="3228803"/>
          </a:xfrm>
        </p:grpSpPr>
        <p:sp>
          <p:nvSpPr>
            <p:cNvPr id="47" name="Textfeld 46">
              <a:extLst>
                <a:ext uri="{FF2B5EF4-FFF2-40B4-BE49-F238E27FC236}">
                  <a16:creationId xmlns:a16="http://schemas.microsoft.com/office/drawing/2014/main" id="{24BEEDDA-C7D9-46E2-B9FF-5C70E157B800}"/>
                </a:ext>
              </a:extLst>
            </p:cNvPr>
            <p:cNvSpPr txBox="1"/>
            <p:nvPr/>
          </p:nvSpPr>
          <p:spPr>
            <a:xfrm>
              <a:off x="4400279" y="2106000"/>
              <a:ext cx="1695721" cy="707886"/>
            </a:xfrm>
            <a:prstGeom prst="rect">
              <a:avLst/>
            </a:prstGeom>
            <a:solidFill>
              <a:srgbClr val="FFFFFF">
                <a:alpha val="72941"/>
              </a:srgbClr>
            </a:solidFill>
          </p:spPr>
          <p:txBody>
            <a:bodyPr wrap="square" rtlCol="0">
              <a:spAutoFit/>
            </a:bodyPr>
            <a:lstStyle/>
            <a:p>
              <a:pPr algn="r" fontAlgn="base"/>
              <a:r>
                <a:rPr lang="en-US" sz="2000">
                  <a:solidFill>
                    <a:srgbClr val="B1A992"/>
                  </a:solidFill>
                  <a:latin typeface="+mj-lt"/>
                </a:rPr>
                <a:t>Safe</a:t>
              </a:r>
            </a:p>
            <a:p>
              <a:pPr algn="r" fontAlgn="base"/>
              <a:r>
                <a:rPr lang="en-US" sz="2000">
                  <a:solidFill>
                    <a:srgbClr val="B1A992"/>
                  </a:solidFill>
                  <a:latin typeface="+mj-lt"/>
                </a:rPr>
                <a:t>Spaces</a:t>
              </a:r>
            </a:p>
          </p:txBody>
        </p:sp>
        <p:sp>
          <p:nvSpPr>
            <p:cNvPr id="27" name="Textfeld 26">
              <a:extLst>
                <a:ext uri="{FF2B5EF4-FFF2-40B4-BE49-F238E27FC236}">
                  <a16:creationId xmlns:a16="http://schemas.microsoft.com/office/drawing/2014/main" id="{800A7B89-C5C8-4268-B2BD-0932184A4BA3}"/>
                </a:ext>
              </a:extLst>
            </p:cNvPr>
            <p:cNvSpPr txBox="1"/>
            <p:nvPr/>
          </p:nvSpPr>
          <p:spPr>
            <a:xfrm>
              <a:off x="4834345" y="3847794"/>
              <a:ext cx="1152367" cy="340991"/>
            </a:xfrm>
            <a:prstGeom prst="rect">
              <a:avLst/>
            </a:prstGeom>
            <a:noFill/>
          </p:spPr>
          <p:txBody>
            <a:bodyPr wrap="none" rtlCol="0">
              <a:spAutoFit/>
            </a:bodyPr>
            <a:lstStyle/>
            <a:p>
              <a:pPr algn="l">
                <a:lnSpc>
                  <a:spcPct val="125000"/>
                </a:lnSpc>
              </a:pPr>
              <a:r>
                <a:rPr lang="de-DE" sz="1400">
                  <a:solidFill>
                    <a:srgbClr val="F49700"/>
                  </a:solidFill>
                </a:rPr>
                <a:t>KEYWORDS</a:t>
              </a:r>
            </a:p>
          </p:txBody>
        </p:sp>
        <p:pic>
          <p:nvPicPr>
            <p:cNvPr id="33" name="Grafik 32">
              <a:extLst>
                <a:ext uri="{FF2B5EF4-FFF2-40B4-BE49-F238E27FC236}">
                  <a16:creationId xmlns:a16="http://schemas.microsoft.com/office/drawing/2014/main" id="{59AAA5B0-3437-4F24-B5D8-877B3CF152CD}"/>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3644737" y="2994803"/>
              <a:ext cx="2340000" cy="2340000"/>
            </a:xfrm>
            <a:prstGeom prst="teardrop">
              <a:avLst/>
            </a:prstGeom>
            <a:blipFill>
              <a:blip r:embed="rId6" cstate="screen">
                <a:extLst>
                  <a:ext uri="{28A0092B-C50C-407E-A947-70E740481C1C}">
                    <a14:useLocalDpi xmlns:a14="http://schemas.microsoft.com/office/drawing/2010/main"/>
                  </a:ext>
                </a:extLst>
              </a:blip>
              <a:stretch>
                <a:fillRect/>
              </a:stretch>
            </a:blipFill>
          </p:spPr>
        </p:pic>
        <p:grpSp>
          <p:nvGrpSpPr>
            <p:cNvPr id="51" name="Gruppieren 50">
              <a:extLst>
                <a:ext uri="{FF2B5EF4-FFF2-40B4-BE49-F238E27FC236}">
                  <a16:creationId xmlns:a16="http://schemas.microsoft.com/office/drawing/2014/main" id="{06444565-565A-4D89-A593-BC9C19F7766A}"/>
                </a:ext>
              </a:extLst>
            </p:cNvPr>
            <p:cNvGrpSpPr/>
            <p:nvPr/>
          </p:nvGrpSpPr>
          <p:grpSpPr>
            <a:xfrm>
              <a:off x="4692737" y="2119552"/>
              <a:ext cx="1331544" cy="653456"/>
              <a:chOff x="1547664" y="1969880"/>
              <a:chExt cx="1331544" cy="653456"/>
            </a:xfrm>
          </p:grpSpPr>
          <p:cxnSp>
            <p:nvCxnSpPr>
              <p:cNvPr id="52" name="Gerader Verbinder 51">
                <a:extLst>
                  <a:ext uri="{FF2B5EF4-FFF2-40B4-BE49-F238E27FC236}">
                    <a16:creationId xmlns:a16="http://schemas.microsoft.com/office/drawing/2014/main" id="{3D377338-D71E-4345-8CFC-BCA551B82A4E}"/>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1AAED9A8-48CE-4AE1-A43C-A87B89FB7C3C}"/>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4" name="Gruppieren 13">
            <a:extLst>
              <a:ext uri="{FF2B5EF4-FFF2-40B4-BE49-F238E27FC236}">
                <a16:creationId xmlns:a16="http://schemas.microsoft.com/office/drawing/2014/main" id="{F8B478FE-F638-4D4A-945F-806D08105821}"/>
              </a:ext>
            </a:extLst>
          </p:cNvPr>
          <p:cNvGrpSpPr/>
          <p:nvPr/>
        </p:nvGrpSpPr>
        <p:grpSpPr>
          <a:xfrm>
            <a:off x="6384032" y="2106000"/>
            <a:ext cx="2378202" cy="3228803"/>
            <a:chOff x="6384032" y="2106000"/>
            <a:chExt cx="2378202" cy="3228803"/>
          </a:xfrm>
        </p:grpSpPr>
        <p:sp>
          <p:nvSpPr>
            <p:cNvPr id="32" name="Textfeld 31">
              <a:extLst>
                <a:ext uri="{FF2B5EF4-FFF2-40B4-BE49-F238E27FC236}">
                  <a16:creationId xmlns:a16="http://schemas.microsoft.com/office/drawing/2014/main" id="{B7191315-31F9-42A5-880F-D4C89B1105BE}"/>
                </a:ext>
              </a:extLst>
            </p:cNvPr>
            <p:cNvSpPr txBox="1"/>
            <p:nvPr/>
          </p:nvSpPr>
          <p:spPr>
            <a:xfrm>
              <a:off x="7066513" y="2106000"/>
              <a:ext cx="1695721" cy="707886"/>
            </a:xfrm>
            <a:prstGeom prst="rect">
              <a:avLst/>
            </a:prstGeom>
            <a:solidFill>
              <a:srgbClr val="FFFFFF">
                <a:alpha val="72941"/>
              </a:srgbClr>
            </a:solidFill>
          </p:spPr>
          <p:txBody>
            <a:bodyPr wrap="square" rtlCol="0">
              <a:spAutoFit/>
            </a:bodyPr>
            <a:lstStyle/>
            <a:p>
              <a:pPr algn="r" fontAlgn="base"/>
              <a:r>
                <a:rPr lang="en-US" sz="2000">
                  <a:solidFill>
                    <a:srgbClr val="B1A992"/>
                  </a:solidFill>
                  <a:latin typeface="+mj-lt"/>
                </a:rPr>
                <a:t>Unfiltered</a:t>
              </a:r>
            </a:p>
            <a:p>
              <a:pPr algn="r" fontAlgn="base"/>
              <a:r>
                <a:rPr lang="en-US" sz="2000">
                  <a:solidFill>
                    <a:srgbClr val="B1A992"/>
                  </a:solidFill>
                  <a:latin typeface="+mj-lt"/>
                </a:rPr>
                <a:t>and Real</a:t>
              </a:r>
            </a:p>
          </p:txBody>
        </p:sp>
        <p:pic>
          <p:nvPicPr>
            <p:cNvPr id="42" name="Grafik 41">
              <a:extLst>
                <a:ext uri="{FF2B5EF4-FFF2-40B4-BE49-F238E27FC236}">
                  <a16:creationId xmlns:a16="http://schemas.microsoft.com/office/drawing/2014/main" id="{F48C230A-FD39-412D-8C52-E1C56F269138}"/>
                </a:ext>
              </a:extLst>
            </p:cNvPr>
            <p:cNvPicPr preferRelativeResize="0">
              <a:picLocks/>
            </p:cNvPicPr>
            <p:nvPr/>
          </p:nvPicPr>
          <p:blipFill rotWithShape="1">
            <a:blip r:embed="rId7" cstate="screen">
              <a:extLst>
                <a:ext uri="{28A0092B-C50C-407E-A947-70E740481C1C}">
                  <a14:useLocalDpi xmlns:a14="http://schemas.microsoft.com/office/drawing/2010/main"/>
                </a:ext>
              </a:extLst>
            </a:blip>
            <a:srcRect b="-81"/>
            <a:stretch/>
          </p:blipFill>
          <p:spPr>
            <a:xfrm>
              <a:off x="6384032" y="2994803"/>
              <a:ext cx="2340000" cy="2340000"/>
            </a:xfrm>
            <a:prstGeom prst="teardrop">
              <a:avLst/>
            </a:prstGeom>
          </p:spPr>
        </p:pic>
        <p:grpSp>
          <p:nvGrpSpPr>
            <p:cNvPr id="54" name="Gruppieren 53">
              <a:extLst>
                <a:ext uri="{FF2B5EF4-FFF2-40B4-BE49-F238E27FC236}">
                  <a16:creationId xmlns:a16="http://schemas.microsoft.com/office/drawing/2014/main" id="{FF9C3C16-FD89-4F03-9911-33427A006911}"/>
                </a:ext>
              </a:extLst>
            </p:cNvPr>
            <p:cNvGrpSpPr/>
            <p:nvPr/>
          </p:nvGrpSpPr>
          <p:grpSpPr>
            <a:xfrm>
              <a:off x="7392488" y="2133940"/>
              <a:ext cx="1331544" cy="653456"/>
              <a:chOff x="1547664" y="1969880"/>
              <a:chExt cx="1331544" cy="653456"/>
            </a:xfrm>
          </p:grpSpPr>
          <p:cxnSp>
            <p:nvCxnSpPr>
              <p:cNvPr id="55" name="Gerader Verbinder 54">
                <a:extLst>
                  <a:ext uri="{FF2B5EF4-FFF2-40B4-BE49-F238E27FC236}">
                    <a16:creationId xmlns:a16="http://schemas.microsoft.com/office/drawing/2014/main" id="{E1945F4A-6D23-4A29-99D5-60A1529706F2}"/>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C2308012-436E-4600-B73E-6F1AD53F9D97}"/>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60" name="Gruppieren 59">
            <a:extLst>
              <a:ext uri="{FF2B5EF4-FFF2-40B4-BE49-F238E27FC236}">
                <a16:creationId xmlns:a16="http://schemas.microsoft.com/office/drawing/2014/main" id="{BB19380F-8934-4118-A502-407EE144AA93}"/>
              </a:ext>
            </a:extLst>
          </p:cNvPr>
          <p:cNvGrpSpPr/>
          <p:nvPr/>
        </p:nvGrpSpPr>
        <p:grpSpPr>
          <a:xfrm>
            <a:off x="9174002" y="2171383"/>
            <a:ext cx="2466614" cy="3163420"/>
            <a:chOff x="9174002" y="2171383"/>
            <a:chExt cx="2466614" cy="3163420"/>
          </a:xfrm>
        </p:grpSpPr>
        <p:sp>
          <p:nvSpPr>
            <p:cNvPr id="31" name="Textfeld 30">
              <a:extLst>
                <a:ext uri="{FF2B5EF4-FFF2-40B4-BE49-F238E27FC236}">
                  <a16:creationId xmlns:a16="http://schemas.microsoft.com/office/drawing/2014/main" id="{791E8328-FF66-4503-8F1C-753FE90ABB32}"/>
                </a:ext>
              </a:extLst>
            </p:cNvPr>
            <p:cNvSpPr txBox="1"/>
            <p:nvPr/>
          </p:nvSpPr>
          <p:spPr>
            <a:xfrm>
              <a:off x="9781447" y="2171383"/>
              <a:ext cx="1859169" cy="707886"/>
            </a:xfrm>
            <a:prstGeom prst="rect">
              <a:avLst/>
            </a:prstGeom>
            <a:solidFill>
              <a:srgbClr val="FFFFFF">
                <a:alpha val="72941"/>
              </a:srgbClr>
            </a:solidFill>
          </p:spPr>
          <p:txBody>
            <a:bodyPr wrap="square" rtlCol="0">
              <a:spAutoFit/>
            </a:bodyPr>
            <a:lstStyle/>
            <a:p>
              <a:pPr algn="r" fontAlgn="base"/>
              <a:r>
                <a:rPr lang="en-US" sz="2000">
                  <a:solidFill>
                    <a:srgbClr val="B1A992"/>
                  </a:solidFill>
                  <a:latin typeface="+mj-lt"/>
                </a:rPr>
                <a:t>Personal</a:t>
              </a:r>
            </a:p>
            <a:p>
              <a:pPr algn="r" fontAlgn="base"/>
              <a:r>
                <a:rPr lang="en-US" sz="2000">
                  <a:solidFill>
                    <a:srgbClr val="B1A992"/>
                  </a:solidFill>
                  <a:latin typeface="+mj-lt"/>
                </a:rPr>
                <a:t>Indulgence</a:t>
              </a:r>
            </a:p>
          </p:txBody>
        </p:sp>
        <p:pic>
          <p:nvPicPr>
            <p:cNvPr id="43" name="Grafik 42">
              <a:extLst>
                <a:ext uri="{FF2B5EF4-FFF2-40B4-BE49-F238E27FC236}">
                  <a16:creationId xmlns:a16="http://schemas.microsoft.com/office/drawing/2014/main" id="{80EECE55-DB80-4AEC-A416-73BB717249DA}"/>
                </a:ext>
              </a:extLst>
            </p:cNvPr>
            <p:cNvPicPr preferRelativeResize="0">
              <a:picLocks/>
            </p:cNvPicPr>
            <p:nvPr/>
          </p:nvPicPr>
          <p:blipFill>
            <a:blip r:embed="rId8" cstate="screen">
              <a:extLst>
                <a:ext uri="{28A0092B-C50C-407E-A947-70E740481C1C}">
                  <a14:useLocalDpi xmlns:a14="http://schemas.microsoft.com/office/drawing/2010/main"/>
                </a:ext>
              </a:extLst>
            </a:blip>
            <a:stretch>
              <a:fillRect/>
            </a:stretch>
          </p:blipFill>
          <p:spPr>
            <a:xfrm>
              <a:off x="9174002" y="2994803"/>
              <a:ext cx="2340000" cy="2340000"/>
            </a:xfrm>
            <a:prstGeom prst="teardrop">
              <a:avLst/>
            </a:prstGeom>
          </p:spPr>
        </p:pic>
        <p:grpSp>
          <p:nvGrpSpPr>
            <p:cNvPr id="57" name="Gruppieren 56">
              <a:extLst>
                <a:ext uri="{FF2B5EF4-FFF2-40B4-BE49-F238E27FC236}">
                  <a16:creationId xmlns:a16="http://schemas.microsoft.com/office/drawing/2014/main" id="{CC719A35-6BE8-449D-B03E-A0F694AEE19F}"/>
                </a:ext>
              </a:extLst>
            </p:cNvPr>
            <p:cNvGrpSpPr/>
            <p:nvPr/>
          </p:nvGrpSpPr>
          <p:grpSpPr>
            <a:xfrm>
              <a:off x="10182458" y="2185044"/>
              <a:ext cx="1331544" cy="653456"/>
              <a:chOff x="1547664" y="1969880"/>
              <a:chExt cx="1331544" cy="653456"/>
            </a:xfrm>
          </p:grpSpPr>
          <p:cxnSp>
            <p:nvCxnSpPr>
              <p:cNvPr id="58" name="Gerader Verbinder 57">
                <a:extLst>
                  <a:ext uri="{FF2B5EF4-FFF2-40B4-BE49-F238E27FC236}">
                    <a16:creationId xmlns:a16="http://schemas.microsoft.com/office/drawing/2014/main" id="{ED4654C3-DB2D-4520-9C85-DDB2DE3A1487}"/>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3CED70B5-C9AC-4311-95C5-953BAA26BD19}"/>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37" name="Gruppieren 36">
            <a:extLst>
              <a:ext uri="{FF2B5EF4-FFF2-40B4-BE49-F238E27FC236}">
                <a16:creationId xmlns:a16="http://schemas.microsoft.com/office/drawing/2014/main" id="{133DEC9E-5648-4DA1-A093-697D7DF8E738}"/>
              </a:ext>
            </a:extLst>
          </p:cNvPr>
          <p:cNvGrpSpPr/>
          <p:nvPr/>
        </p:nvGrpSpPr>
        <p:grpSpPr>
          <a:xfrm>
            <a:off x="292291" y="1923178"/>
            <a:ext cx="1204296" cy="1204296"/>
            <a:chOff x="95769" y="1880126"/>
            <a:chExt cx="1204296" cy="1204296"/>
          </a:xfrm>
        </p:grpSpPr>
        <p:sp>
          <p:nvSpPr>
            <p:cNvPr id="38" name="Ellipse 37">
              <a:extLst>
                <a:ext uri="{FF2B5EF4-FFF2-40B4-BE49-F238E27FC236}">
                  <a16:creationId xmlns:a16="http://schemas.microsoft.com/office/drawing/2014/main" id="{B9C67746-8C38-4CA7-B2C4-7DB1F36AE580}"/>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39" name="Textfeld 38">
              <a:extLst>
                <a:ext uri="{FF2B5EF4-FFF2-40B4-BE49-F238E27FC236}">
                  <a16:creationId xmlns:a16="http://schemas.microsoft.com/office/drawing/2014/main" id="{8A9907B4-42E5-465D-8D47-CAD424B175EE}"/>
                </a:ext>
              </a:extLst>
            </p:cNvPr>
            <p:cNvSpPr txBox="1"/>
            <p:nvPr/>
          </p:nvSpPr>
          <p:spPr>
            <a:xfrm>
              <a:off x="114317" y="2167921"/>
              <a:ext cx="1050288" cy="611001"/>
            </a:xfrm>
            <a:prstGeom prst="rect">
              <a:avLst/>
            </a:prstGeom>
            <a:noFill/>
          </p:spPr>
          <p:txBody>
            <a:bodyPr wrap="none" rtlCol="0">
              <a:spAutoFit/>
            </a:bodyPr>
            <a:lstStyle/>
            <a:p>
              <a:pPr algn="l">
                <a:lnSpc>
                  <a:spcPct val="125000"/>
                </a:lnSpc>
              </a:pPr>
              <a:r>
                <a:rPr lang="de-DE" sz="1400">
                  <a:solidFill>
                    <a:schemeClr val="bg1"/>
                  </a:solidFill>
                </a:rPr>
                <a:t>CONSUMER</a:t>
              </a:r>
            </a:p>
            <a:p>
              <a:pPr algn="l">
                <a:lnSpc>
                  <a:spcPct val="125000"/>
                </a:lnSpc>
              </a:pPr>
              <a:r>
                <a:rPr lang="de-DE" sz="1400">
                  <a:solidFill>
                    <a:schemeClr val="bg1"/>
                  </a:solidFill>
                </a:rPr>
                <a:t>NEEDS</a:t>
              </a:r>
            </a:p>
          </p:txBody>
        </p:sp>
      </p:grpSp>
    </p:spTree>
    <p:extLst>
      <p:ext uri="{BB962C8B-B14F-4D97-AF65-F5344CB8AC3E}">
        <p14:creationId xmlns:p14="http://schemas.microsoft.com/office/powerpoint/2010/main" val="163418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E8D67"/>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45" name="Grafik 44">
            <a:extLst>
              <a:ext uri="{FF2B5EF4-FFF2-40B4-BE49-F238E27FC236}">
                <a16:creationId xmlns:a16="http://schemas.microsoft.com/office/drawing/2014/main" id="{71D443A5-95E4-483C-83C5-3D5FC7E320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7"/>
          <a:stretch/>
        </p:blipFill>
        <p:spPr>
          <a:xfrm>
            <a:off x="617666" y="3224437"/>
            <a:ext cx="6858596" cy="850727"/>
          </a:xfrm>
          <a:prstGeom prst="rect">
            <a:avLst/>
          </a:prstGeom>
        </p:spPr>
      </p:pic>
      <p:sp>
        <p:nvSpPr>
          <p:cNvPr id="46" name="Rechteck 45">
            <a:extLst>
              <a:ext uri="{FF2B5EF4-FFF2-40B4-BE49-F238E27FC236}">
                <a16:creationId xmlns:a16="http://schemas.microsoft.com/office/drawing/2014/main" id="{C0AC926E-9075-4A6F-9B70-10CD71A940A0}"/>
              </a:ext>
            </a:extLst>
          </p:cNvPr>
          <p:cNvSpPr/>
          <p:nvPr/>
        </p:nvSpPr>
        <p:spPr>
          <a:xfrm>
            <a:off x="7459200" y="3224437"/>
            <a:ext cx="863310" cy="831600"/>
          </a:xfrm>
          <a:prstGeom prst="rect">
            <a:avLst/>
          </a:prstGeom>
          <a:solidFill>
            <a:srgbClr val="DE8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1" name="Textfeld 10">
            <a:extLst>
              <a:ext uri="{FF2B5EF4-FFF2-40B4-BE49-F238E27FC236}">
                <a16:creationId xmlns:a16="http://schemas.microsoft.com/office/drawing/2014/main" id="{88C5596A-D029-41D6-88A4-4857E5C87377}"/>
              </a:ext>
            </a:extLst>
          </p:cNvPr>
          <p:cNvSpPr txBox="1"/>
          <p:nvPr/>
        </p:nvSpPr>
        <p:spPr>
          <a:xfrm>
            <a:off x="695400" y="1886187"/>
            <a:ext cx="7554731" cy="988027"/>
          </a:xfrm>
          <a:prstGeom prst="rect">
            <a:avLst/>
          </a:prstGeom>
          <a:noFill/>
        </p:spPr>
        <p:txBody>
          <a:bodyPr wrap="square" rtlCol="0">
            <a:spAutoFit/>
          </a:bodyPr>
          <a:lstStyle/>
          <a:p>
            <a:pPr fontAlgn="base"/>
            <a:r>
              <a:rPr lang="en-US" sz="1400">
                <a:solidFill>
                  <a:srgbClr val="343434"/>
                </a:solidFill>
              </a:rPr>
              <a:t>Conscious consumers who are feeling uncertain turn to </a:t>
            </a:r>
            <a:r>
              <a:rPr lang="en-US" sz="1400" b="1">
                <a:solidFill>
                  <a:srgbClr val="343434"/>
                </a:solidFill>
              </a:rPr>
              <a:t>practical and reliable </a:t>
            </a:r>
            <a:r>
              <a:rPr lang="en-US" sz="1400">
                <a:solidFill>
                  <a:srgbClr val="343434"/>
                </a:solidFill>
              </a:rPr>
              <a:t>neutrals with tried and true hues. Unfiltered Neutrals are </a:t>
            </a:r>
            <a:r>
              <a:rPr lang="en-US" sz="1400"/>
              <a:t>colors that reflect a pursuit of </a:t>
            </a:r>
            <a:r>
              <a:rPr lang="en-US" sz="1400" b="1"/>
              <a:t>balance, serenity and regeneration.</a:t>
            </a:r>
          </a:p>
          <a:p>
            <a:pPr algn="l">
              <a:lnSpc>
                <a:spcPct val="125000"/>
              </a:lnSpc>
            </a:pPr>
            <a:endParaRPr lang="de-DE" sz="1400" dirty="0" err="1"/>
          </a:p>
        </p:txBody>
      </p:sp>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1844479" cy="341697"/>
          </a:xfrm>
          <a:prstGeom prst="rect">
            <a:avLst/>
          </a:prstGeom>
          <a:noFill/>
        </p:spPr>
        <p:txBody>
          <a:bodyPr wrap="none" rtlCol="0">
            <a:spAutoFit/>
          </a:bodyPr>
          <a:lstStyle/>
          <a:p>
            <a:pPr algn="l">
              <a:lnSpc>
                <a:spcPct val="125000"/>
              </a:lnSpc>
            </a:pPr>
            <a:r>
              <a:rPr lang="de-DE" sz="1400" i="1">
                <a:solidFill>
                  <a:srgbClr val="F49600"/>
                </a:solidFill>
              </a:rPr>
              <a:t>Fragrance Trends 2025</a:t>
            </a:r>
          </a:p>
        </p:txBody>
      </p:sp>
      <p:pic>
        <p:nvPicPr>
          <p:cNvPr id="3" name="Grafik 2">
            <a:extLst>
              <a:ext uri="{FF2B5EF4-FFF2-40B4-BE49-F238E27FC236}">
                <a16:creationId xmlns:a16="http://schemas.microsoft.com/office/drawing/2014/main" id="{9D1184A1-B7A4-42AC-B896-B71596C94B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666" y="562329"/>
            <a:ext cx="1953257" cy="733010"/>
          </a:xfrm>
          <a:prstGeom prst="rect">
            <a:avLst/>
          </a:prstGeom>
        </p:spPr>
      </p:pic>
      <p:pic>
        <p:nvPicPr>
          <p:cNvPr id="37" name="Grafik 36">
            <a:extLst>
              <a:ext uri="{FF2B5EF4-FFF2-40B4-BE49-F238E27FC236}">
                <a16:creationId xmlns:a16="http://schemas.microsoft.com/office/drawing/2014/main" id="{64CC287A-29E2-4DFB-90F8-5BDE20D7D1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92814" y="1772816"/>
            <a:ext cx="4974198" cy="5694667"/>
          </a:xfrm>
          <a:prstGeom prst="rect">
            <a:avLst/>
          </a:prstGeom>
        </p:spPr>
      </p:pic>
      <p:sp>
        <p:nvSpPr>
          <p:cNvPr id="89" name="Rechteck 88">
            <a:extLst>
              <a:ext uri="{FF2B5EF4-FFF2-40B4-BE49-F238E27FC236}">
                <a16:creationId xmlns:a16="http://schemas.microsoft.com/office/drawing/2014/main" id="{9F07BC88-EEDF-4C86-9392-6252D66CFDC1}"/>
              </a:ext>
            </a:extLst>
          </p:cNvPr>
          <p:cNvSpPr/>
          <p:nvPr/>
        </p:nvSpPr>
        <p:spPr>
          <a:xfrm>
            <a:off x="5417137" y="5131718"/>
            <a:ext cx="1421088" cy="1080000"/>
          </a:xfrm>
          <a:prstGeom prst="rect">
            <a:avLst/>
          </a:prstGeom>
          <a:solidFill>
            <a:srgbClr val="DE8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83" name="Ellipse 82">
            <a:extLst>
              <a:ext uri="{FF2B5EF4-FFF2-40B4-BE49-F238E27FC236}">
                <a16:creationId xmlns:a16="http://schemas.microsoft.com/office/drawing/2014/main" id="{FA132E21-6210-49AD-A818-5814EB0F7855}"/>
              </a:ext>
            </a:extLst>
          </p:cNvPr>
          <p:cNvSpPr/>
          <p:nvPr/>
        </p:nvSpPr>
        <p:spPr>
          <a:xfrm>
            <a:off x="7486055" y="4216365"/>
            <a:ext cx="770977" cy="770977"/>
          </a:xfrm>
          <a:prstGeom prst="ellipse">
            <a:avLst/>
          </a:prstGeom>
          <a:solidFill>
            <a:schemeClr val="bg1"/>
          </a:solid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84" name="Textfeld 83">
            <a:extLst>
              <a:ext uri="{FF2B5EF4-FFF2-40B4-BE49-F238E27FC236}">
                <a16:creationId xmlns:a16="http://schemas.microsoft.com/office/drawing/2014/main" id="{77046DD1-97B9-4EE3-9FB0-64F1A011BA20}"/>
              </a:ext>
            </a:extLst>
          </p:cNvPr>
          <p:cNvSpPr txBox="1"/>
          <p:nvPr/>
        </p:nvSpPr>
        <p:spPr>
          <a:xfrm>
            <a:off x="7378519" y="4349117"/>
            <a:ext cx="993013" cy="577081"/>
          </a:xfrm>
          <a:prstGeom prst="rect">
            <a:avLst/>
          </a:prstGeom>
          <a:noFill/>
          <a:ln>
            <a:noFill/>
          </a:ln>
        </p:spPr>
        <p:txBody>
          <a:bodyPr wrap="square" rtlCol="0">
            <a:spAutoFit/>
          </a:bodyPr>
          <a:lstStyle/>
          <a:p>
            <a:pPr algn="ctr"/>
            <a:r>
              <a:rPr lang="de-DE" sz="1050">
                <a:solidFill>
                  <a:srgbClr val="F49600"/>
                </a:solidFill>
                <a:latin typeface="Museo Sans 100" panose="02000000000000000000" pitchFamily="50" charset="0"/>
              </a:rPr>
              <a:t>ANCHOR</a:t>
            </a:r>
          </a:p>
          <a:p>
            <a:pPr algn="ctr"/>
            <a:r>
              <a:rPr lang="de-DE" sz="1050">
                <a:solidFill>
                  <a:srgbClr val="F49600"/>
                </a:solidFill>
                <a:latin typeface="Museo Sans 100" panose="02000000000000000000" pitchFamily="50" charset="0"/>
              </a:rPr>
              <a:t>COLOR</a:t>
            </a:r>
          </a:p>
          <a:p>
            <a:pPr algn="ctr"/>
            <a:r>
              <a:rPr lang="de-DE" sz="1050">
                <a:solidFill>
                  <a:srgbClr val="F49600"/>
                </a:solidFill>
                <a:latin typeface="Museo Sans 100" panose="02000000000000000000" pitchFamily="50" charset="0"/>
              </a:rPr>
              <a:t>2025 </a:t>
            </a:r>
          </a:p>
        </p:txBody>
      </p:sp>
      <p:sp>
        <p:nvSpPr>
          <p:cNvPr id="85" name="Rechteck 84">
            <a:extLst>
              <a:ext uri="{FF2B5EF4-FFF2-40B4-BE49-F238E27FC236}">
                <a16:creationId xmlns:a16="http://schemas.microsoft.com/office/drawing/2014/main" id="{A76A43AD-168B-46B9-BE76-A2996E65E66B}"/>
              </a:ext>
            </a:extLst>
          </p:cNvPr>
          <p:cNvSpPr/>
          <p:nvPr/>
        </p:nvSpPr>
        <p:spPr>
          <a:xfrm>
            <a:off x="3466053" y="4123656"/>
            <a:ext cx="3550536" cy="253916"/>
          </a:xfrm>
          <a:prstGeom prst="rect">
            <a:avLst/>
          </a:prstGeom>
        </p:spPr>
        <p:txBody>
          <a:bodyPr wrap="square">
            <a:spAutoFit/>
          </a:bodyPr>
          <a:lstStyle/>
          <a:p>
            <a:r>
              <a:rPr lang="de-DE" sz="1050" i="1"/>
              <a:t>Browns evoke stability  and imply sustainability</a:t>
            </a:r>
            <a:endParaRPr lang="en-US" sz="1050" i="1"/>
          </a:p>
        </p:txBody>
      </p:sp>
      <p:sp>
        <p:nvSpPr>
          <p:cNvPr id="86" name="Rechteck 85">
            <a:extLst>
              <a:ext uri="{FF2B5EF4-FFF2-40B4-BE49-F238E27FC236}">
                <a16:creationId xmlns:a16="http://schemas.microsoft.com/office/drawing/2014/main" id="{D5E65EF7-AD59-4897-B699-E6358096F7AE}"/>
              </a:ext>
            </a:extLst>
          </p:cNvPr>
          <p:cNvSpPr/>
          <p:nvPr/>
        </p:nvSpPr>
        <p:spPr>
          <a:xfrm>
            <a:off x="6210890" y="2648167"/>
            <a:ext cx="1395405" cy="577081"/>
          </a:xfrm>
          <a:prstGeom prst="rect">
            <a:avLst/>
          </a:prstGeom>
        </p:spPr>
        <p:txBody>
          <a:bodyPr wrap="square">
            <a:spAutoFit/>
          </a:bodyPr>
          <a:lstStyle/>
          <a:p>
            <a:pPr algn="ctr"/>
            <a:r>
              <a:rPr lang="de-DE" sz="1050" i="1"/>
              <a:t>A softer and more sophisticated  version of black</a:t>
            </a:r>
            <a:endParaRPr lang="en-US" sz="1050" i="1"/>
          </a:p>
        </p:txBody>
      </p:sp>
      <p:sp>
        <p:nvSpPr>
          <p:cNvPr id="87" name="Rechteck 86">
            <a:extLst>
              <a:ext uri="{FF2B5EF4-FFF2-40B4-BE49-F238E27FC236}">
                <a16:creationId xmlns:a16="http://schemas.microsoft.com/office/drawing/2014/main" id="{7221E22D-1636-44B2-A295-039CB3C80FE8}"/>
              </a:ext>
            </a:extLst>
          </p:cNvPr>
          <p:cNvSpPr/>
          <p:nvPr/>
        </p:nvSpPr>
        <p:spPr>
          <a:xfrm>
            <a:off x="1039607" y="2971698"/>
            <a:ext cx="2080047" cy="253916"/>
          </a:xfrm>
          <a:prstGeom prst="rect">
            <a:avLst/>
          </a:prstGeom>
        </p:spPr>
        <p:txBody>
          <a:bodyPr wrap="square">
            <a:spAutoFit/>
          </a:bodyPr>
          <a:lstStyle/>
          <a:p>
            <a:pPr algn="ctr"/>
            <a:r>
              <a:rPr lang="de-DE" sz="1050" i="1"/>
              <a:t>Greys ares solid and reliable</a:t>
            </a:r>
            <a:endParaRPr lang="en-US" sz="1050" i="1"/>
          </a:p>
        </p:txBody>
      </p:sp>
      <p:pic>
        <p:nvPicPr>
          <p:cNvPr id="88" name="Picture 2" descr="https://d3tcrew44o7hx2.cloudfront.net/www/upload/pms/image_strip_77391_946d89.png">
            <a:extLst>
              <a:ext uri="{FF2B5EF4-FFF2-40B4-BE49-F238E27FC236}">
                <a16:creationId xmlns:a16="http://schemas.microsoft.com/office/drawing/2014/main" id="{D689F5C9-FABC-4FF9-9177-24BE2E11537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2352" y="5065212"/>
            <a:ext cx="1933568" cy="1172099"/>
          </a:xfrm>
          <a:prstGeom prst="rect">
            <a:avLst/>
          </a:prstGeom>
          <a:noFill/>
          <a:extLst>
            <a:ext uri="{909E8E84-426E-40DD-AFC4-6F175D3DCCD1}">
              <a14:hiddenFill xmlns:a14="http://schemas.microsoft.com/office/drawing/2010/main">
                <a:solidFill>
                  <a:srgbClr val="FFFFFF"/>
                </a:solidFill>
              </a14:hiddenFill>
            </a:ext>
          </a:extLst>
        </p:spPr>
      </p:pic>
      <p:sp>
        <p:nvSpPr>
          <p:cNvPr id="79" name="Rechteck 78">
            <a:extLst>
              <a:ext uri="{FF2B5EF4-FFF2-40B4-BE49-F238E27FC236}">
                <a16:creationId xmlns:a16="http://schemas.microsoft.com/office/drawing/2014/main" id="{2ECA20F7-75D2-4045-B31B-047DF756C24F}"/>
              </a:ext>
            </a:extLst>
          </p:cNvPr>
          <p:cNvSpPr/>
          <p:nvPr/>
        </p:nvSpPr>
        <p:spPr>
          <a:xfrm>
            <a:off x="5375920" y="5175148"/>
            <a:ext cx="1607840" cy="900246"/>
          </a:xfrm>
          <a:prstGeom prst="rect">
            <a:avLst/>
          </a:prstGeom>
        </p:spPr>
        <p:txBody>
          <a:bodyPr wrap="square">
            <a:spAutoFit/>
          </a:bodyPr>
          <a:lstStyle/>
          <a:p>
            <a:r>
              <a:rPr lang="en-US" sz="1050" i="1">
                <a:solidFill>
                  <a:schemeClr val="bg1"/>
                </a:solidFill>
              </a:rPr>
              <a:t>Terracotta is a vitamin infused, nurturing coral that encapsulates the benefits of sunlight and feelings of gratitude</a:t>
            </a:r>
            <a:r>
              <a:rPr lang="de-DE" sz="1050" i="1">
                <a:solidFill>
                  <a:schemeClr val="bg1"/>
                </a:solidFill>
              </a:rPr>
              <a:t>!</a:t>
            </a:r>
            <a:endParaRPr lang="en-US" sz="1050" i="1">
              <a:solidFill>
                <a:schemeClr val="bg1"/>
              </a:solidFill>
            </a:endParaRPr>
          </a:p>
        </p:txBody>
      </p:sp>
      <p:pic>
        <p:nvPicPr>
          <p:cNvPr id="58" name="Grafik 57">
            <a:extLst>
              <a:ext uri="{FF2B5EF4-FFF2-40B4-BE49-F238E27FC236}">
                <a16:creationId xmlns:a16="http://schemas.microsoft.com/office/drawing/2014/main" id="{C8C15400-5773-41D9-AE7E-D7805BC285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pic>
        <p:nvPicPr>
          <p:cNvPr id="38" name="Picture 4" descr="Set of hand-drawn arrows isolated on white background">
            <a:extLst>
              <a:ext uri="{FF2B5EF4-FFF2-40B4-BE49-F238E27FC236}">
                <a16:creationId xmlns:a16="http://schemas.microsoft.com/office/drawing/2014/main" id="{EE39703A-EAE6-4740-8A33-82B980A15E31}"/>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3581481">
            <a:off x="7183165" y="4956814"/>
            <a:ext cx="488671" cy="1079484"/>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uppieren 47">
            <a:extLst>
              <a:ext uri="{FF2B5EF4-FFF2-40B4-BE49-F238E27FC236}">
                <a16:creationId xmlns:a16="http://schemas.microsoft.com/office/drawing/2014/main" id="{E2E5BC5C-F6B4-4206-9F4F-8E307C8EA8DB}"/>
              </a:ext>
            </a:extLst>
          </p:cNvPr>
          <p:cNvGrpSpPr/>
          <p:nvPr/>
        </p:nvGrpSpPr>
        <p:grpSpPr>
          <a:xfrm>
            <a:off x="7976758" y="333238"/>
            <a:ext cx="1204296" cy="1204296"/>
            <a:chOff x="95769" y="1880126"/>
            <a:chExt cx="1204296" cy="1204296"/>
          </a:xfrm>
        </p:grpSpPr>
        <p:sp>
          <p:nvSpPr>
            <p:cNvPr id="49" name="Ellipse 48">
              <a:extLst>
                <a:ext uri="{FF2B5EF4-FFF2-40B4-BE49-F238E27FC236}">
                  <a16:creationId xmlns:a16="http://schemas.microsoft.com/office/drawing/2014/main" id="{354CFFE0-9B62-40B9-9D8A-6E0C2E9CFA8B}"/>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0" name="Textfeld 49">
              <a:extLst>
                <a:ext uri="{FF2B5EF4-FFF2-40B4-BE49-F238E27FC236}">
                  <a16:creationId xmlns:a16="http://schemas.microsoft.com/office/drawing/2014/main" id="{080A7DF5-2DB6-4EF7-825B-A0D64FE6A9B2}"/>
                </a:ext>
              </a:extLst>
            </p:cNvPr>
            <p:cNvSpPr txBox="1"/>
            <p:nvPr/>
          </p:nvSpPr>
          <p:spPr>
            <a:xfrm>
              <a:off x="114231" y="2297299"/>
              <a:ext cx="1152367"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KEYWORDS</a:t>
              </a:r>
            </a:p>
          </p:txBody>
        </p:sp>
      </p:grpSp>
      <p:grpSp>
        <p:nvGrpSpPr>
          <p:cNvPr id="59" name="Gruppieren 58">
            <a:extLst>
              <a:ext uri="{FF2B5EF4-FFF2-40B4-BE49-F238E27FC236}">
                <a16:creationId xmlns:a16="http://schemas.microsoft.com/office/drawing/2014/main" id="{A3492E65-A428-43F9-BBB9-E60E0265C50F}"/>
              </a:ext>
            </a:extLst>
          </p:cNvPr>
          <p:cNvGrpSpPr/>
          <p:nvPr/>
        </p:nvGrpSpPr>
        <p:grpSpPr>
          <a:xfrm>
            <a:off x="6772462" y="680515"/>
            <a:ext cx="1204296" cy="1204296"/>
            <a:chOff x="95769" y="1880126"/>
            <a:chExt cx="1204296" cy="1204296"/>
          </a:xfrm>
        </p:grpSpPr>
        <p:sp>
          <p:nvSpPr>
            <p:cNvPr id="60" name="Ellipse 59">
              <a:extLst>
                <a:ext uri="{FF2B5EF4-FFF2-40B4-BE49-F238E27FC236}">
                  <a16:creationId xmlns:a16="http://schemas.microsoft.com/office/drawing/2014/main" id="{B9C3DA53-7C2F-4A04-9839-A5B888F7E68B}"/>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1" name="Textfeld 60">
              <a:extLst>
                <a:ext uri="{FF2B5EF4-FFF2-40B4-BE49-F238E27FC236}">
                  <a16:creationId xmlns:a16="http://schemas.microsoft.com/office/drawing/2014/main" id="{8D846221-F71D-4228-A895-4637AAF58E3A}"/>
                </a:ext>
              </a:extLst>
            </p:cNvPr>
            <p:cNvSpPr txBox="1"/>
            <p:nvPr/>
          </p:nvSpPr>
          <p:spPr>
            <a:xfrm>
              <a:off x="198143" y="2166026"/>
              <a:ext cx="987899"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COLOUR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CODES</a:t>
              </a:r>
            </a:p>
          </p:txBody>
        </p:sp>
      </p:grpSp>
      <p:grpSp>
        <p:nvGrpSpPr>
          <p:cNvPr id="39" name="Gruppieren 38">
            <a:extLst>
              <a:ext uri="{FF2B5EF4-FFF2-40B4-BE49-F238E27FC236}">
                <a16:creationId xmlns:a16="http://schemas.microsoft.com/office/drawing/2014/main" id="{757A3F87-9372-434D-8B3A-E517B7E6EB7D}"/>
              </a:ext>
            </a:extLst>
          </p:cNvPr>
          <p:cNvGrpSpPr/>
          <p:nvPr/>
        </p:nvGrpSpPr>
        <p:grpSpPr>
          <a:xfrm>
            <a:off x="9094429" y="252196"/>
            <a:ext cx="3507683" cy="1571030"/>
            <a:chOff x="2730397" y="2939932"/>
            <a:chExt cx="2307089" cy="1066484"/>
          </a:xfrm>
        </p:grpSpPr>
        <p:sp>
          <p:nvSpPr>
            <p:cNvPr id="40" name="Textfeld 39">
              <a:extLst>
                <a:ext uri="{FF2B5EF4-FFF2-40B4-BE49-F238E27FC236}">
                  <a16:creationId xmlns:a16="http://schemas.microsoft.com/office/drawing/2014/main" id="{71E64C91-9859-43E5-BD97-D72DFF3E0A51}"/>
                </a:ext>
              </a:extLst>
            </p:cNvPr>
            <p:cNvSpPr txBox="1"/>
            <p:nvPr/>
          </p:nvSpPr>
          <p:spPr>
            <a:xfrm>
              <a:off x="2730397" y="3091756"/>
              <a:ext cx="1432895" cy="188039"/>
            </a:xfrm>
            <a:prstGeom prst="rect">
              <a:avLst/>
            </a:prstGeom>
            <a:noFill/>
          </p:spPr>
          <p:txBody>
            <a:bodyPr wrap="square" rtlCol="0">
              <a:spAutoFit/>
            </a:bodyPr>
            <a:lstStyle/>
            <a:p>
              <a:pPr fontAlgn="base"/>
              <a:r>
                <a:rPr lang="en-US" sz="1200">
                  <a:solidFill>
                    <a:schemeClr val="bg1"/>
                  </a:solidFill>
                </a:rPr>
                <a:t>Conscious</a:t>
              </a:r>
            </a:p>
          </p:txBody>
        </p:sp>
        <p:sp>
          <p:nvSpPr>
            <p:cNvPr id="41" name="Textfeld 40">
              <a:extLst>
                <a:ext uri="{FF2B5EF4-FFF2-40B4-BE49-F238E27FC236}">
                  <a16:creationId xmlns:a16="http://schemas.microsoft.com/office/drawing/2014/main" id="{1B2879C1-866E-49E6-A35D-2A8466A926E2}"/>
                </a:ext>
              </a:extLst>
            </p:cNvPr>
            <p:cNvSpPr txBox="1"/>
            <p:nvPr/>
          </p:nvSpPr>
          <p:spPr>
            <a:xfrm>
              <a:off x="2831228" y="3240898"/>
              <a:ext cx="1432895" cy="250719"/>
            </a:xfrm>
            <a:prstGeom prst="rect">
              <a:avLst/>
            </a:prstGeom>
            <a:noFill/>
          </p:spPr>
          <p:txBody>
            <a:bodyPr wrap="square" rtlCol="0">
              <a:spAutoFit/>
            </a:bodyPr>
            <a:lstStyle/>
            <a:p>
              <a:pPr fontAlgn="base"/>
              <a:r>
                <a:rPr lang="en-US">
                  <a:solidFill>
                    <a:schemeClr val="bg1"/>
                  </a:solidFill>
                </a:rPr>
                <a:t>Calming</a:t>
              </a:r>
            </a:p>
          </p:txBody>
        </p:sp>
        <p:sp>
          <p:nvSpPr>
            <p:cNvPr id="44" name="Textfeld 43">
              <a:extLst>
                <a:ext uri="{FF2B5EF4-FFF2-40B4-BE49-F238E27FC236}">
                  <a16:creationId xmlns:a16="http://schemas.microsoft.com/office/drawing/2014/main" id="{75DB457F-71B8-4E13-875C-89576FBF05F9}"/>
                </a:ext>
              </a:extLst>
            </p:cNvPr>
            <p:cNvSpPr txBox="1"/>
            <p:nvPr/>
          </p:nvSpPr>
          <p:spPr>
            <a:xfrm>
              <a:off x="2851702" y="3456442"/>
              <a:ext cx="1432895" cy="188039"/>
            </a:xfrm>
            <a:prstGeom prst="rect">
              <a:avLst/>
            </a:prstGeom>
            <a:noFill/>
          </p:spPr>
          <p:txBody>
            <a:bodyPr wrap="square" rtlCol="0">
              <a:spAutoFit/>
            </a:bodyPr>
            <a:lstStyle/>
            <a:p>
              <a:pPr fontAlgn="base"/>
              <a:r>
                <a:rPr lang="en-US" sz="1200">
                  <a:solidFill>
                    <a:schemeClr val="bg1"/>
                  </a:solidFill>
                </a:rPr>
                <a:t>Healing</a:t>
              </a:r>
            </a:p>
          </p:txBody>
        </p:sp>
        <p:sp>
          <p:nvSpPr>
            <p:cNvPr id="62" name="Textfeld 61">
              <a:extLst>
                <a:ext uri="{FF2B5EF4-FFF2-40B4-BE49-F238E27FC236}">
                  <a16:creationId xmlns:a16="http://schemas.microsoft.com/office/drawing/2014/main" id="{4389B314-9204-4868-9C0B-EF5520065B2D}"/>
                </a:ext>
              </a:extLst>
            </p:cNvPr>
            <p:cNvSpPr txBox="1"/>
            <p:nvPr/>
          </p:nvSpPr>
          <p:spPr>
            <a:xfrm>
              <a:off x="3255269" y="3142397"/>
              <a:ext cx="1432895" cy="177592"/>
            </a:xfrm>
            <a:prstGeom prst="rect">
              <a:avLst/>
            </a:prstGeom>
            <a:noFill/>
          </p:spPr>
          <p:txBody>
            <a:bodyPr wrap="square" rtlCol="0">
              <a:spAutoFit/>
            </a:bodyPr>
            <a:lstStyle/>
            <a:p>
              <a:pPr fontAlgn="base"/>
              <a:r>
                <a:rPr lang="en-US" sz="1100">
                  <a:solidFill>
                    <a:schemeClr val="bg1"/>
                  </a:solidFill>
                </a:rPr>
                <a:t>Honest</a:t>
              </a:r>
            </a:p>
          </p:txBody>
        </p:sp>
        <p:sp>
          <p:nvSpPr>
            <p:cNvPr id="63" name="Textfeld 62">
              <a:extLst>
                <a:ext uri="{FF2B5EF4-FFF2-40B4-BE49-F238E27FC236}">
                  <a16:creationId xmlns:a16="http://schemas.microsoft.com/office/drawing/2014/main" id="{BE69DC31-DBB1-49BD-9853-ED9E6301B10A}"/>
                </a:ext>
              </a:extLst>
            </p:cNvPr>
            <p:cNvSpPr txBox="1"/>
            <p:nvPr/>
          </p:nvSpPr>
          <p:spPr>
            <a:xfrm>
              <a:off x="3127384" y="2939932"/>
              <a:ext cx="1432895" cy="229825"/>
            </a:xfrm>
            <a:prstGeom prst="rect">
              <a:avLst/>
            </a:prstGeom>
            <a:noFill/>
          </p:spPr>
          <p:txBody>
            <a:bodyPr wrap="square" rtlCol="0">
              <a:spAutoFit/>
            </a:bodyPr>
            <a:lstStyle/>
            <a:p>
              <a:pPr fontAlgn="base"/>
              <a:r>
                <a:rPr lang="en-US" sz="1600">
                  <a:solidFill>
                    <a:schemeClr val="bg1"/>
                  </a:solidFill>
                </a:rPr>
                <a:t>Clear</a:t>
              </a:r>
            </a:p>
          </p:txBody>
        </p:sp>
        <p:sp>
          <p:nvSpPr>
            <p:cNvPr id="64" name="Textfeld 63">
              <a:extLst>
                <a:ext uri="{FF2B5EF4-FFF2-40B4-BE49-F238E27FC236}">
                  <a16:creationId xmlns:a16="http://schemas.microsoft.com/office/drawing/2014/main" id="{2C6FD18C-0E4C-463D-9A14-B66B96CE7BD0}"/>
                </a:ext>
              </a:extLst>
            </p:cNvPr>
            <p:cNvSpPr txBox="1"/>
            <p:nvPr/>
          </p:nvSpPr>
          <p:spPr>
            <a:xfrm>
              <a:off x="3503760" y="3039641"/>
              <a:ext cx="1432895" cy="188039"/>
            </a:xfrm>
            <a:prstGeom prst="rect">
              <a:avLst/>
            </a:prstGeom>
            <a:noFill/>
          </p:spPr>
          <p:txBody>
            <a:bodyPr wrap="square" rtlCol="0">
              <a:spAutoFit/>
            </a:bodyPr>
            <a:lstStyle/>
            <a:p>
              <a:pPr fontAlgn="base"/>
              <a:r>
                <a:rPr lang="en-US" sz="1200">
                  <a:solidFill>
                    <a:schemeClr val="bg1"/>
                  </a:solidFill>
                </a:rPr>
                <a:t>Stable</a:t>
              </a:r>
            </a:p>
          </p:txBody>
        </p:sp>
        <p:sp>
          <p:nvSpPr>
            <p:cNvPr id="65" name="Textfeld 64">
              <a:extLst>
                <a:ext uri="{FF2B5EF4-FFF2-40B4-BE49-F238E27FC236}">
                  <a16:creationId xmlns:a16="http://schemas.microsoft.com/office/drawing/2014/main" id="{6962D80B-D66C-436E-A638-D671DEB7D6C4}"/>
                </a:ext>
              </a:extLst>
            </p:cNvPr>
            <p:cNvSpPr txBox="1"/>
            <p:nvPr/>
          </p:nvSpPr>
          <p:spPr>
            <a:xfrm>
              <a:off x="3299205" y="3444642"/>
              <a:ext cx="1432895" cy="229825"/>
            </a:xfrm>
            <a:prstGeom prst="rect">
              <a:avLst/>
            </a:prstGeom>
            <a:noFill/>
          </p:spPr>
          <p:txBody>
            <a:bodyPr wrap="square" rtlCol="0">
              <a:spAutoFit/>
            </a:bodyPr>
            <a:lstStyle/>
            <a:p>
              <a:pPr fontAlgn="base"/>
              <a:r>
                <a:rPr lang="en-US" sz="1600">
                  <a:solidFill>
                    <a:schemeClr val="bg1"/>
                  </a:solidFill>
                </a:rPr>
                <a:t>Re-assuring</a:t>
              </a:r>
            </a:p>
          </p:txBody>
        </p:sp>
        <p:sp>
          <p:nvSpPr>
            <p:cNvPr id="66" name="Textfeld 65">
              <a:extLst>
                <a:ext uri="{FF2B5EF4-FFF2-40B4-BE49-F238E27FC236}">
                  <a16:creationId xmlns:a16="http://schemas.microsoft.com/office/drawing/2014/main" id="{DCF8D899-FC5D-4BE6-90D1-C11809A1FE92}"/>
                </a:ext>
              </a:extLst>
            </p:cNvPr>
            <p:cNvSpPr txBox="1"/>
            <p:nvPr/>
          </p:nvSpPr>
          <p:spPr>
            <a:xfrm>
              <a:off x="3417041" y="3639837"/>
              <a:ext cx="1432895" cy="208933"/>
            </a:xfrm>
            <a:prstGeom prst="rect">
              <a:avLst/>
            </a:prstGeom>
            <a:noFill/>
          </p:spPr>
          <p:txBody>
            <a:bodyPr wrap="square" rtlCol="0">
              <a:spAutoFit/>
            </a:bodyPr>
            <a:lstStyle/>
            <a:p>
              <a:pPr fontAlgn="base"/>
              <a:r>
                <a:rPr lang="en-US" sz="1400">
                  <a:solidFill>
                    <a:schemeClr val="bg1"/>
                  </a:solidFill>
                </a:rPr>
                <a:t>Sophisticated</a:t>
              </a:r>
            </a:p>
          </p:txBody>
        </p:sp>
        <p:sp>
          <p:nvSpPr>
            <p:cNvPr id="67" name="Textfeld 66">
              <a:extLst>
                <a:ext uri="{FF2B5EF4-FFF2-40B4-BE49-F238E27FC236}">
                  <a16:creationId xmlns:a16="http://schemas.microsoft.com/office/drawing/2014/main" id="{DC24F572-21E2-45FD-AAC9-EE83CA19D9D9}"/>
                </a:ext>
              </a:extLst>
            </p:cNvPr>
            <p:cNvSpPr txBox="1"/>
            <p:nvPr/>
          </p:nvSpPr>
          <p:spPr>
            <a:xfrm>
              <a:off x="3493553" y="3321581"/>
              <a:ext cx="1432895" cy="188039"/>
            </a:xfrm>
            <a:prstGeom prst="rect">
              <a:avLst/>
            </a:prstGeom>
            <a:noFill/>
          </p:spPr>
          <p:txBody>
            <a:bodyPr wrap="square" rtlCol="0">
              <a:spAutoFit/>
            </a:bodyPr>
            <a:lstStyle/>
            <a:p>
              <a:pPr fontAlgn="base"/>
              <a:r>
                <a:rPr lang="en-US" sz="1200">
                  <a:solidFill>
                    <a:schemeClr val="bg1"/>
                  </a:solidFill>
                </a:rPr>
                <a:t>Monochrome</a:t>
              </a:r>
            </a:p>
          </p:txBody>
        </p:sp>
        <p:sp>
          <p:nvSpPr>
            <p:cNvPr id="68" name="Textfeld 67">
              <a:extLst>
                <a:ext uri="{FF2B5EF4-FFF2-40B4-BE49-F238E27FC236}">
                  <a16:creationId xmlns:a16="http://schemas.microsoft.com/office/drawing/2014/main" id="{F85A5583-9FAE-43A0-89F7-B3C1F8F440E8}"/>
                </a:ext>
              </a:extLst>
            </p:cNvPr>
            <p:cNvSpPr txBox="1"/>
            <p:nvPr/>
          </p:nvSpPr>
          <p:spPr>
            <a:xfrm>
              <a:off x="2912154" y="3620874"/>
              <a:ext cx="692437" cy="188039"/>
            </a:xfrm>
            <a:prstGeom prst="rect">
              <a:avLst/>
            </a:prstGeom>
            <a:noFill/>
          </p:spPr>
          <p:txBody>
            <a:bodyPr wrap="square" rtlCol="0">
              <a:spAutoFit/>
            </a:bodyPr>
            <a:lstStyle/>
            <a:p>
              <a:pPr fontAlgn="base"/>
              <a:r>
                <a:rPr lang="en-US" sz="1200">
                  <a:solidFill>
                    <a:schemeClr val="bg1"/>
                  </a:solidFill>
                </a:rPr>
                <a:t>Optimistic</a:t>
              </a:r>
            </a:p>
          </p:txBody>
        </p:sp>
        <p:sp>
          <p:nvSpPr>
            <p:cNvPr id="69" name="Textfeld 68">
              <a:extLst>
                <a:ext uri="{FF2B5EF4-FFF2-40B4-BE49-F238E27FC236}">
                  <a16:creationId xmlns:a16="http://schemas.microsoft.com/office/drawing/2014/main" id="{2B5D8A1F-555F-4EF2-8BB6-2DE3F0103CD9}"/>
                </a:ext>
              </a:extLst>
            </p:cNvPr>
            <p:cNvSpPr txBox="1"/>
            <p:nvPr/>
          </p:nvSpPr>
          <p:spPr>
            <a:xfrm>
              <a:off x="3604591" y="3157196"/>
              <a:ext cx="1432895" cy="229825"/>
            </a:xfrm>
            <a:prstGeom prst="rect">
              <a:avLst/>
            </a:prstGeom>
            <a:noFill/>
          </p:spPr>
          <p:txBody>
            <a:bodyPr wrap="square" rtlCol="0">
              <a:spAutoFit/>
            </a:bodyPr>
            <a:lstStyle/>
            <a:p>
              <a:pPr fontAlgn="base"/>
              <a:r>
                <a:rPr lang="en-US" sz="1600">
                  <a:solidFill>
                    <a:schemeClr val="bg1"/>
                  </a:solidFill>
                </a:rPr>
                <a:t>Comforting</a:t>
              </a:r>
            </a:p>
          </p:txBody>
        </p:sp>
        <p:sp>
          <p:nvSpPr>
            <p:cNvPr id="70" name="Textfeld 69">
              <a:extLst>
                <a:ext uri="{FF2B5EF4-FFF2-40B4-BE49-F238E27FC236}">
                  <a16:creationId xmlns:a16="http://schemas.microsoft.com/office/drawing/2014/main" id="{56C3AE2F-284E-4105-A458-F18E2E606215}"/>
                </a:ext>
              </a:extLst>
            </p:cNvPr>
            <p:cNvSpPr txBox="1"/>
            <p:nvPr/>
          </p:nvSpPr>
          <p:spPr>
            <a:xfrm>
              <a:off x="3096951" y="3776591"/>
              <a:ext cx="692437" cy="229825"/>
            </a:xfrm>
            <a:prstGeom prst="rect">
              <a:avLst/>
            </a:prstGeom>
            <a:noFill/>
          </p:spPr>
          <p:txBody>
            <a:bodyPr wrap="square" rtlCol="0">
              <a:spAutoFit/>
            </a:bodyPr>
            <a:lstStyle/>
            <a:p>
              <a:pPr fontAlgn="base"/>
              <a:r>
                <a:rPr lang="en-US" sz="1600">
                  <a:solidFill>
                    <a:schemeClr val="bg1"/>
                  </a:solidFill>
                </a:rPr>
                <a:t>Reliable</a:t>
              </a:r>
            </a:p>
          </p:txBody>
        </p:sp>
      </p:grpSp>
    </p:spTree>
    <p:extLst>
      <p:ext uri="{BB962C8B-B14F-4D97-AF65-F5344CB8AC3E}">
        <p14:creationId xmlns:p14="http://schemas.microsoft.com/office/powerpoint/2010/main" val="197874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CCB4"/>
        </a:solidFill>
        <a:effectLst/>
      </p:bgPr>
    </p:bg>
    <p:spTree>
      <p:nvGrpSpPr>
        <p:cNvPr id="1" name=""/>
        <p:cNvGrpSpPr/>
        <p:nvPr/>
      </p:nvGrpSpPr>
      <p:grpSpPr>
        <a:xfrm>
          <a:off x="0" y="0"/>
          <a:ext cx="0" cy="0"/>
          <a:chOff x="0" y="0"/>
          <a:chExt cx="0" cy="0"/>
        </a:xfrm>
      </p:grpSpPr>
      <p:sp>
        <p:nvSpPr>
          <p:cNvPr id="50" name="Ellipse 49">
            <a:extLst>
              <a:ext uri="{FF2B5EF4-FFF2-40B4-BE49-F238E27FC236}">
                <a16:creationId xmlns:a16="http://schemas.microsoft.com/office/drawing/2014/main" id="{DD057F0E-69D2-4937-AA89-7BB1F709B9D2}"/>
              </a:ext>
            </a:extLst>
          </p:cNvPr>
          <p:cNvSpPr/>
          <p:nvPr/>
        </p:nvSpPr>
        <p:spPr>
          <a:xfrm>
            <a:off x="7770736" y="2813217"/>
            <a:ext cx="4028643" cy="4030123"/>
          </a:xfrm>
          <a:prstGeom prst="ellipse">
            <a:avLst/>
          </a:prstGeom>
          <a:solidFill>
            <a:srgbClr val="E1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30" name="Ellipse 29">
            <a:extLst>
              <a:ext uri="{FF2B5EF4-FFF2-40B4-BE49-F238E27FC236}">
                <a16:creationId xmlns:a16="http://schemas.microsoft.com/office/drawing/2014/main" id="{2DFCB4A6-7551-43CE-A965-515F448159DB}"/>
              </a:ext>
            </a:extLst>
          </p:cNvPr>
          <p:cNvSpPr/>
          <p:nvPr/>
        </p:nvSpPr>
        <p:spPr>
          <a:xfrm>
            <a:off x="5510085" y="192313"/>
            <a:ext cx="4219486" cy="4243847"/>
          </a:xfrm>
          <a:prstGeom prst="ellipse">
            <a:avLst/>
          </a:prstGeom>
          <a:solidFill>
            <a:srgbClr val="B1A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latin typeface="Museo Sans 100"/>
            </a:endParaRPr>
          </a:p>
        </p:txBody>
      </p:sp>
      <p:grpSp>
        <p:nvGrpSpPr>
          <p:cNvPr id="89" name="Gruppieren 88">
            <a:extLst>
              <a:ext uri="{FF2B5EF4-FFF2-40B4-BE49-F238E27FC236}">
                <a16:creationId xmlns:a16="http://schemas.microsoft.com/office/drawing/2014/main" id="{7175836B-417C-4005-9AF5-4BC51E56A29F}"/>
              </a:ext>
            </a:extLst>
          </p:cNvPr>
          <p:cNvGrpSpPr/>
          <p:nvPr/>
        </p:nvGrpSpPr>
        <p:grpSpPr>
          <a:xfrm>
            <a:off x="5478304" y="731734"/>
            <a:ext cx="1114767" cy="770977"/>
            <a:chOff x="127103" y="1782730"/>
            <a:chExt cx="1741309" cy="1204296"/>
          </a:xfrm>
          <a:solidFill>
            <a:schemeClr val="bg1"/>
          </a:solidFill>
        </p:grpSpPr>
        <p:sp>
          <p:nvSpPr>
            <p:cNvPr id="90" name="Ellipse 89">
              <a:extLst>
                <a:ext uri="{FF2B5EF4-FFF2-40B4-BE49-F238E27FC236}">
                  <a16:creationId xmlns:a16="http://schemas.microsoft.com/office/drawing/2014/main" id="{086347FB-24CB-4501-B8DF-4EEBD634746B}"/>
                </a:ext>
              </a:extLst>
            </p:cNvPr>
            <p:cNvSpPr/>
            <p:nvPr/>
          </p:nvSpPr>
          <p:spPr>
            <a:xfrm>
              <a:off x="431115" y="1782730"/>
              <a:ext cx="1204295" cy="12042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91" name="Textfeld 90">
              <a:extLst>
                <a:ext uri="{FF2B5EF4-FFF2-40B4-BE49-F238E27FC236}">
                  <a16:creationId xmlns:a16="http://schemas.microsoft.com/office/drawing/2014/main" id="{C5FC4410-1931-489A-BA3D-DBFC7AE27E3B}"/>
                </a:ext>
              </a:extLst>
            </p:cNvPr>
            <p:cNvSpPr txBox="1"/>
            <p:nvPr/>
          </p:nvSpPr>
          <p:spPr>
            <a:xfrm>
              <a:off x="127103" y="2161109"/>
              <a:ext cx="1741309" cy="432683"/>
            </a:xfrm>
            <a:prstGeom prst="rect">
              <a:avLst/>
            </a:prstGeom>
            <a:noFill/>
            <a:ln>
              <a:noFill/>
            </a:ln>
          </p:spPr>
          <p:txBody>
            <a:bodyPr wrap="square" rtlCol="0">
              <a:spAutoFit/>
            </a:bodyPr>
            <a:lstStyle/>
            <a:p>
              <a:pPr algn="ctr"/>
              <a:r>
                <a:rPr lang="de-DE" sz="1200">
                  <a:solidFill>
                    <a:srgbClr val="F49600"/>
                  </a:solidFill>
                </a:rPr>
                <a:t>FASHION</a:t>
              </a:r>
            </a:p>
          </p:txBody>
        </p:sp>
      </p:grpSp>
      <p:pic>
        <p:nvPicPr>
          <p:cNvPr id="35" name="Picture 2" descr="https://d269qndii4qjqu.cloudfront.net/fit-in/560x1000/www/upload/ProductionArea/4392257.jpg?">
            <a:extLst>
              <a:ext uri="{FF2B5EF4-FFF2-40B4-BE49-F238E27FC236}">
                <a16:creationId xmlns:a16="http://schemas.microsoft.com/office/drawing/2014/main" id="{A66F7986-A834-4E3B-95BA-F44762F1F06A}"/>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8196096" y="1169023"/>
            <a:ext cx="1155120" cy="14150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https://d269qndii4qjqu.cloudfront.net/fit-in/560x1000/www/upload/ProductionArea/4392344.jpg?">
            <a:extLst>
              <a:ext uri="{FF2B5EF4-FFF2-40B4-BE49-F238E27FC236}">
                <a16:creationId xmlns:a16="http://schemas.microsoft.com/office/drawing/2014/main" id="{16547C88-CC23-4D8A-9603-0D818E945C8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70369" y="2109980"/>
            <a:ext cx="1203720" cy="1805581"/>
          </a:xfrm>
          <a:prstGeom prst="rect">
            <a:avLst/>
          </a:prstGeom>
          <a:noFill/>
          <a:ln w="57150">
            <a:solidFill>
              <a:srgbClr val="B1A992"/>
            </a:solidFill>
          </a:ln>
          <a:extLst>
            <a:ext uri="{909E8E84-426E-40DD-AFC4-6F175D3DCCD1}">
              <a14:hiddenFill xmlns:a14="http://schemas.microsoft.com/office/drawing/2010/main">
                <a:solidFill>
                  <a:srgbClr val="FFFFFF"/>
                </a:solidFill>
              </a14:hiddenFill>
            </a:ext>
          </a:extLst>
        </p:spPr>
      </p:pic>
      <p:pic>
        <p:nvPicPr>
          <p:cNvPr id="37" name="Picture 4" descr="undefined">
            <a:extLst>
              <a:ext uri="{FF2B5EF4-FFF2-40B4-BE49-F238E27FC236}">
                <a16:creationId xmlns:a16="http://schemas.microsoft.com/office/drawing/2014/main" id="{AF783DE0-E197-4444-9072-47B265B1DB2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30124" y="667351"/>
            <a:ext cx="1097570" cy="1371963"/>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38" name="Rechteck 37">
            <a:extLst>
              <a:ext uri="{FF2B5EF4-FFF2-40B4-BE49-F238E27FC236}">
                <a16:creationId xmlns:a16="http://schemas.microsoft.com/office/drawing/2014/main" id="{63CF10C4-8BFB-4FAA-965A-9D851B915728}"/>
              </a:ext>
            </a:extLst>
          </p:cNvPr>
          <p:cNvSpPr/>
          <p:nvPr/>
        </p:nvSpPr>
        <p:spPr>
          <a:xfrm>
            <a:off x="6953267" y="438873"/>
            <a:ext cx="1333121" cy="246221"/>
          </a:xfrm>
          <a:prstGeom prst="rect">
            <a:avLst/>
          </a:prstGeom>
        </p:spPr>
        <p:txBody>
          <a:bodyPr wrap="square">
            <a:spAutoFit/>
          </a:bodyPr>
          <a:lstStyle/>
          <a:p>
            <a:r>
              <a:rPr lang="en-US" sz="1000">
                <a:solidFill>
                  <a:schemeClr val="bg1"/>
                </a:solidFill>
                <a:highlight>
                  <a:srgbClr val="000000"/>
                </a:highlight>
                <a:latin typeface="Museo Sans 100"/>
              </a:rPr>
              <a:t>Airy &amp; Lightweight</a:t>
            </a:r>
            <a:endParaRPr lang="de-DE" sz="1000">
              <a:solidFill>
                <a:schemeClr val="bg1"/>
              </a:solidFill>
              <a:highlight>
                <a:srgbClr val="000000"/>
              </a:highlight>
              <a:latin typeface="Museo Sans 100"/>
            </a:endParaRPr>
          </a:p>
        </p:txBody>
      </p:sp>
      <p:sp>
        <p:nvSpPr>
          <p:cNvPr id="43" name="Rechteck 42">
            <a:extLst>
              <a:ext uri="{FF2B5EF4-FFF2-40B4-BE49-F238E27FC236}">
                <a16:creationId xmlns:a16="http://schemas.microsoft.com/office/drawing/2014/main" id="{E796D459-83A8-4DCC-8A45-82A2D10D2D50}"/>
              </a:ext>
            </a:extLst>
          </p:cNvPr>
          <p:cNvSpPr/>
          <p:nvPr/>
        </p:nvSpPr>
        <p:spPr>
          <a:xfrm>
            <a:off x="8104034" y="927930"/>
            <a:ext cx="1270333" cy="246221"/>
          </a:xfrm>
          <a:prstGeom prst="rect">
            <a:avLst/>
          </a:prstGeom>
        </p:spPr>
        <p:txBody>
          <a:bodyPr wrap="square">
            <a:spAutoFit/>
          </a:bodyPr>
          <a:lstStyle/>
          <a:p>
            <a:r>
              <a:rPr lang="en-US" sz="1000">
                <a:solidFill>
                  <a:schemeClr val="bg1"/>
                </a:solidFill>
                <a:highlight>
                  <a:srgbClr val="000000"/>
                </a:highlight>
                <a:latin typeface="Museo Sans 100"/>
              </a:rPr>
              <a:t>Feel Good Jerseys</a:t>
            </a:r>
            <a:endParaRPr lang="de-DE" sz="1000">
              <a:solidFill>
                <a:schemeClr val="bg1"/>
              </a:solidFill>
              <a:highlight>
                <a:srgbClr val="000000"/>
              </a:highlight>
              <a:latin typeface="Museo Sans 100"/>
            </a:endParaRPr>
          </a:p>
        </p:txBody>
      </p:sp>
      <p:sp>
        <p:nvSpPr>
          <p:cNvPr id="42" name="Rechteck 41">
            <a:extLst>
              <a:ext uri="{FF2B5EF4-FFF2-40B4-BE49-F238E27FC236}">
                <a16:creationId xmlns:a16="http://schemas.microsoft.com/office/drawing/2014/main" id="{C2FD60A5-8233-4B0A-8929-65DC21F1AA5D}"/>
              </a:ext>
            </a:extLst>
          </p:cNvPr>
          <p:cNvSpPr/>
          <p:nvPr/>
        </p:nvSpPr>
        <p:spPr>
          <a:xfrm>
            <a:off x="7389844" y="3915561"/>
            <a:ext cx="1300023" cy="400110"/>
          </a:xfrm>
          <a:prstGeom prst="rect">
            <a:avLst/>
          </a:prstGeom>
        </p:spPr>
        <p:txBody>
          <a:bodyPr wrap="square">
            <a:spAutoFit/>
          </a:bodyPr>
          <a:lstStyle/>
          <a:p>
            <a:r>
              <a:rPr lang="en-US" sz="1000">
                <a:solidFill>
                  <a:schemeClr val="bg1"/>
                </a:solidFill>
                <a:highlight>
                  <a:srgbClr val="000000"/>
                </a:highlight>
                <a:latin typeface="Museo Sans 100"/>
              </a:rPr>
              <a:t>Romanticized</a:t>
            </a:r>
          </a:p>
          <a:p>
            <a:r>
              <a:rPr lang="en-US" sz="1000">
                <a:solidFill>
                  <a:schemeClr val="bg1"/>
                </a:solidFill>
                <a:highlight>
                  <a:srgbClr val="000000"/>
                </a:highlight>
                <a:latin typeface="Museo Sans 100"/>
              </a:rPr>
              <a:t>Utility </a:t>
            </a:r>
            <a:endParaRPr lang="de-DE" sz="1000">
              <a:solidFill>
                <a:schemeClr val="bg1"/>
              </a:solidFill>
              <a:highlight>
                <a:srgbClr val="000000"/>
              </a:highlight>
              <a:latin typeface="Museo Sans 100"/>
            </a:endParaRPr>
          </a:p>
        </p:txBody>
      </p:sp>
      <p:grpSp>
        <p:nvGrpSpPr>
          <p:cNvPr id="44" name="Gruppieren 43">
            <a:extLst>
              <a:ext uri="{FF2B5EF4-FFF2-40B4-BE49-F238E27FC236}">
                <a16:creationId xmlns:a16="http://schemas.microsoft.com/office/drawing/2014/main" id="{509D2D30-E428-45C7-9445-699B2F471E27}"/>
              </a:ext>
            </a:extLst>
          </p:cNvPr>
          <p:cNvGrpSpPr/>
          <p:nvPr/>
        </p:nvGrpSpPr>
        <p:grpSpPr>
          <a:xfrm>
            <a:off x="10453841" y="2539681"/>
            <a:ext cx="1114767" cy="889319"/>
            <a:chOff x="-172739" y="1730581"/>
            <a:chExt cx="1741309" cy="1389151"/>
          </a:xfrm>
          <a:solidFill>
            <a:schemeClr val="bg1"/>
          </a:solidFill>
        </p:grpSpPr>
        <p:sp>
          <p:nvSpPr>
            <p:cNvPr id="45" name="Ellipse 44">
              <a:extLst>
                <a:ext uri="{FF2B5EF4-FFF2-40B4-BE49-F238E27FC236}">
                  <a16:creationId xmlns:a16="http://schemas.microsoft.com/office/drawing/2014/main" id="{57493D7B-AA26-4327-8CFC-F86BCC0FFB03}"/>
                </a:ext>
              </a:extLst>
            </p:cNvPr>
            <p:cNvSpPr/>
            <p:nvPr/>
          </p:nvSpPr>
          <p:spPr>
            <a:xfrm>
              <a:off x="8575" y="1730581"/>
              <a:ext cx="1389151" cy="138915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46" name="Textfeld 45">
              <a:extLst>
                <a:ext uri="{FF2B5EF4-FFF2-40B4-BE49-F238E27FC236}">
                  <a16:creationId xmlns:a16="http://schemas.microsoft.com/office/drawing/2014/main" id="{1AC3EAEE-518F-4B1E-950A-0EEF92738E01}"/>
                </a:ext>
              </a:extLst>
            </p:cNvPr>
            <p:cNvSpPr txBox="1"/>
            <p:nvPr/>
          </p:nvSpPr>
          <p:spPr>
            <a:xfrm>
              <a:off x="-172739" y="2073628"/>
              <a:ext cx="1741309" cy="721139"/>
            </a:xfrm>
            <a:prstGeom prst="rect">
              <a:avLst/>
            </a:prstGeom>
            <a:noFill/>
            <a:ln>
              <a:noFill/>
            </a:ln>
          </p:spPr>
          <p:txBody>
            <a:bodyPr wrap="square" rtlCol="0">
              <a:spAutoFit/>
            </a:bodyPr>
            <a:lstStyle/>
            <a:p>
              <a:pPr algn="ctr"/>
              <a:r>
                <a:rPr lang="de-DE" sz="1200">
                  <a:solidFill>
                    <a:srgbClr val="F49600"/>
                  </a:solidFill>
                </a:rPr>
                <a:t>RITUALS</a:t>
              </a:r>
            </a:p>
            <a:p>
              <a:pPr algn="ctr"/>
              <a:r>
                <a:rPr lang="de-DE" sz="1200">
                  <a:solidFill>
                    <a:srgbClr val="F49600"/>
                  </a:solidFill>
                </a:rPr>
                <a:t>&amp; SPACES</a:t>
              </a:r>
            </a:p>
          </p:txBody>
        </p:sp>
      </p:grpSp>
      <p:sp>
        <p:nvSpPr>
          <p:cNvPr id="52" name="Rechteck 51">
            <a:extLst>
              <a:ext uri="{FF2B5EF4-FFF2-40B4-BE49-F238E27FC236}">
                <a16:creationId xmlns:a16="http://schemas.microsoft.com/office/drawing/2014/main" id="{2F3AC1A2-351D-409E-868A-2D9781596923}"/>
              </a:ext>
            </a:extLst>
          </p:cNvPr>
          <p:cNvSpPr/>
          <p:nvPr/>
        </p:nvSpPr>
        <p:spPr>
          <a:xfrm>
            <a:off x="7217361" y="5875031"/>
            <a:ext cx="1709736" cy="246221"/>
          </a:xfrm>
          <a:prstGeom prst="rect">
            <a:avLst/>
          </a:prstGeom>
          <a:noFill/>
        </p:spPr>
        <p:txBody>
          <a:bodyPr wrap="square">
            <a:spAutoFit/>
          </a:bodyPr>
          <a:lstStyle/>
          <a:p>
            <a:r>
              <a:rPr lang="en-US" sz="1000">
                <a:solidFill>
                  <a:schemeClr val="bg1"/>
                </a:solidFill>
                <a:highlight>
                  <a:srgbClr val="000000"/>
                </a:highlight>
                <a:latin typeface="Museo Sans 100"/>
              </a:rPr>
              <a:t>Calm Technologies</a:t>
            </a:r>
            <a:endParaRPr lang="de-DE" sz="1000">
              <a:solidFill>
                <a:schemeClr val="bg1"/>
              </a:solidFill>
              <a:highlight>
                <a:srgbClr val="000000"/>
              </a:highlight>
              <a:latin typeface="Museo Sans 100"/>
            </a:endParaRPr>
          </a:p>
        </p:txBody>
      </p:sp>
      <p:pic>
        <p:nvPicPr>
          <p:cNvPr id="53" name="Picture 6" descr="little signals">
            <a:extLst>
              <a:ext uri="{FF2B5EF4-FFF2-40B4-BE49-F238E27FC236}">
                <a16:creationId xmlns:a16="http://schemas.microsoft.com/office/drawing/2014/main" id="{95CEEA6F-A195-4A7E-BFE3-B7AECF5A9D6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380309" y="4438613"/>
            <a:ext cx="2998360" cy="1363594"/>
          </a:xfrm>
          <a:prstGeom prst="rect">
            <a:avLst/>
          </a:prstGeom>
          <a:noFill/>
          <a:ln w="57150">
            <a:solidFill>
              <a:srgbClr val="E1E3DE"/>
            </a:solidFill>
          </a:ln>
          <a:extLst>
            <a:ext uri="{909E8E84-426E-40DD-AFC4-6F175D3DCCD1}">
              <a14:hiddenFill xmlns:a14="http://schemas.microsoft.com/office/drawing/2010/main">
                <a:solidFill>
                  <a:srgbClr val="FFFFFF"/>
                </a:solidFill>
              </a14:hiddenFill>
            </a:ext>
          </a:extLst>
        </p:spPr>
      </p:pic>
      <p:sp>
        <p:nvSpPr>
          <p:cNvPr id="54" name="Rechteck 53">
            <a:extLst>
              <a:ext uri="{FF2B5EF4-FFF2-40B4-BE49-F238E27FC236}">
                <a16:creationId xmlns:a16="http://schemas.microsoft.com/office/drawing/2014/main" id="{532304FF-8BF0-41F5-8FB3-66530768B3EE}"/>
              </a:ext>
            </a:extLst>
          </p:cNvPr>
          <p:cNvSpPr/>
          <p:nvPr/>
        </p:nvSpPr>
        <p:spPr>
          <a:xfrm>
            <a:off x="8104034" y="6391738"/>
            <a:ext cx="770977" cy="400110"/>
          </a:xfrm>
          <a:prstGeom prst="rect">
            <a:avLst/>
          </a:prstGeom>
          <a:noFill/>
        </p:spPr>
        <p:txBody>
          <a:bodyPr wrap="square">
            <a:spAutoFit/>
          </a:bodyPr>
          <a:lstStyle/>
          <a:p>
            <a:pPr algn="r"/>
            <a:r>
              <a:rPr lang="en-US" sz="1000">
                <a:solidFill>
                  <a:schemeClr val="bg1"/>
                </a:solidFill>
                <a:highlight>
                  <a:srgbClr val="000000"/>
                </a:highlight>
                <a:latin typeface="Museo Sans 100"/>
              </a:rPr>
              <a:t>Mindful </a:t>
            </a:r>
          </a:p>
          <a:p>
            <a:pPr algn="r"/>
            <a:r>
              <a:rPr lang="en-US" sz="1000">
                <a:solidFill>
                  <a:schemeClr val="bg1"/>
                </a:solidFill>
                <a:highlight>
                  <a:srgbClr val="000000"/>
                </a:highlight>
                <a:latin typeface="Museo Sans 100"/>
              </a:rPr>
              <a:t>Wearables</a:t>
            </a:r>
            <a:endParaRPr lang="de-DE" sz="1000">
              <a:solidFill>
                <a:schemeClr val="bg1"/>
              </a:solidFill>
              <a:highlight>
                <a:srgbClr val="000000"/>
              </a:highlight>
              <a:latin typeface="Museo Sans 100"/>
            </a:endParaRPr>
          </a:p>
        </p:txBody>
      </p:sp>
      <p:pic>
        <p:nvPicPr>
          <p:cNvPr id="55" name="Picture 4" descr="https://d269qndii4qjqu.cloudfront.net/fit-in/560x1000/www/upload/ProductionArea/4401004.jpg?">
            <a:extLst>
              <a:ext uri="{FF2B5EF4-FFF2-40B4-BE49-F238E27FC236}">
                <a16:creationId xmlns:a16="http://schemas.microsoft.com/office/drawing/2014/main" id="{0AEB1AB5-21CD-4086-BAC9-95FB27483FF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876348" y="5869577"/>
            <a:ext cx="1487391" cy="840490"/>
          </a:xfrm>
          <a:prstGeom prst="rect">
            <a:avLst/>
          </a:prstGeom>
          <a:noFill/>
          <a:ln w="57150">
            <a:solidFill>
              <a:srgbClr val="E1E3DE"/>
            </a:solidFill>
          </a:ln>
          <a:extLst>
            <a:ext uri="{909E8E84-426E-40DD-AFC4-6F175D3DCCD1}">
              <a14:hiddenFill xmlns:a14="http://schemas.microsoft.com/office/drawing/2010/main">
                <a:solidFill>
                  <a:srgbClr val="FFFFFF"/>
                </a:solidFill>
              </a14:hiddenFill>
            </a:ext>
          </a:extLst>
        </p:spPr>
      </p:pic>
      <p:pic>
        <p:nvPicPr>
          <p:cNvPr id="56" name="Grafik 55">
            <a:extLst>
              <a:ext uri="{FF2B5EF4-FFF2-40B4-BE49-F238E27FC236}">
                <a16:creationId xmlns:a16="http://schemas.microsoft.com/office/drawing/2014/main" id="{CF5F29B0-2E47-4109-ACB3-06880C386B5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963871" y="2842639"/>
            <a:ext cx="1517748" cy="1522492"/>
          </a:xfrm>
          <a:prstGeom prst="rect">
            <a:avLst/>
          </a:prstGeom>
          <a:ln w="57150">
            <a:solidFill>
              <a:srgbClr val="E1E3DE"/>
            </a:solidFill>
          </a:ln>
        </p:spPr>
      </p:pic>
      <p:sp>
        <p:nvSpPr>
          <p:cNvPr id="57" name="Rechteck 56">
            <a:extLst>
              <a:ext uri="{FF2B5EF4-FFF2-40B4-BE49-F238E27FC236}">
                <a16:creationId xmlns:a16="http://schemas.microsoft.com/office/drawing/2014/main" id="{541DC080-439D-4A12-9E15-C4983BBA5A7B}"/>
              </a:ext>
            </a:extLst>
          </p:cNvPr>
          <p:cNvSpPr/>
          <p:nvPr/>
        </p:nvSpPr>
        <p:spPr>
          <a:xfrm>
            <a:off x="9653847" y="2405123"/>
            <a:ext cx="800546" cy="400110"/>
          </a:xfrm>
          <a:prstGeom prst="rect">
            <a:avLst/>
          </a:prstGeom>
          <a:noFill/>
        </p:spPr>
        <p:txBody>
          <a:bodyPr wrap="square">
            <a:spAutoFit/>
          </a:bodyPr>
          <a:lstStyle/>
          <a:p>
            <a:r>
              <a:rPr lang="en-US" sz="1000">
                <a:solidFill>
                  <a:schemeClr val="bg1"/>
                </a:solidFill>
                <a:highlight>
                  <a:srgbClr val="000000"/>
                </a:highlight>
                <a:latin typeface="Museo Sans 100"/>
              </a:rPr>
              <a:t>Relaxation </a:t>
            </a:r>
          </a:p>
          <a:p>
            <a:r>
              <a:rPr lang="en-US" sz="1000">
                <a:solidFill>
                  <a:schemeClr val="bg1"/>
                </a:solidFill>
                <a:highlight>
                  <a:srgbClr val="000000"/>
                </a:highlight>
                <a:latin typeface="Museo Sans 100"/>
              </a:rPr>
              <a:t>Corners</a:t>
            </a:r>
            <a:endParaRPr lang="de-DE" sz="1000">
              <a:solidFill>
                <a:schemeClr val="bg1"/>
              </a:solidFill>
              <a:highlight>
                <a:srgbClr val="000000"/>
              </a:highlight>
              <a:latin typeface="Museo Sans 100"/>
            </a:endParaRPr>
          </a:p>
        </p:txBody>
      </p:sp>
      <p:sp>
        <p:nvSpPr>
          <p:cNvPr id="28" name="Ellipse 27">
            <a:extLst>
              <a:ext uri="{FF2B5EF4-FFF2-40B4-BE49-F238E27FC236}">
                <a16:creationId xmlns:a16="http://schemas.microsoft.com/office/drawing/2014/main" id="{DD594BCA-0D8E-47E1-A32F-F271B3BC8B15}"/>
              </a:ext>
            </a:extLst>
          </p:cNvPr>
          <p:cNvSpPr/>
          <p:nvPr/>
        </p:nvSpPr>
        <p:spPr>
          <a:xfrm>
            <a:off x="1975334" y="1586874"/>
            <a:ext cx="4585741" cy="4612216"/>
          </a:xfrm>
          <a:prstGeom prst="ellipse">
            <a:avLst/>
          </a:prstGeom>
          <a:solidFill>
            <a:srgbClr val="4C4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84" name="Picture 2" descr="https://d269qndii4qjqu.cloudfront.net/www/upload/pms/image_strip_1acuozqmz11zli3elvu2huhj_1678740655954_1.jpg?v=0.2?rnd=31420234:27:49AM">
            <a:extLst>
              <a:ext uri="{FF2B5EF4-FFF2-40B4-BE49-F238E27FC236}">
                <a16:creationId xmlns:a16="http://schemas.microsoft.com/office/drawing/2014/main" id="{AA3D051F-0119-48AC-A4AD-F6A116304443}"/>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r="-2"/>
          <a:stretch/>
        </p:blipFill>
        <p:spPr bwMode="auto">
          <a:xfrm>
            <a:off x="4199677" y="3182395"/>
            <a:ext cx="1853789" cy="1951380"/>
          </a:xfrm>
          <a:prstGeom prst="rect">
            <a:avLst/>
          </a:prstGeom>
          <a:noFill/>
          <a:ln w="57150">
            <a:solidFill>
              <a:srgbClr val="4C4D44"/>
            </a:solidFill>
          </a:ln>
          <a:extLst>
            <a:ext uri="{909E8E84-426E-40DD-AFC4-6F175D3DCCD1}">
              <a14:hiddenFill xmlns:a14="http://schemas.microsoft.com/office/drawing/2010/main">
                <a:solidFill>
                  <a:srgbClr val="FFFFFF"/>
                </a:solidFill>
              </a14:hiddenFill>
            </a:ext>
          </a:extLst>
        </p:spPr>
      </p:pic>
      <p:pic>
        <p:nvPicPr>
          <p:cNvPr id="95" name="Picture 6" descr="undefined">
            <a:extLst>
              <a:ext uri="{FF2B5EF4-FFF2-40B4-BE49-F238E27FC236}">
                <a16:creationId xmlns:a16="http://schemas.microsoft.com/office/drawing/2014/main" id="{8A4B0607-CC74-4EF0-A733-50C535506BB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70734" y="2044451"/>
            <a:ext cx="1429690" cy="1429690"/>
          </a:xfrm>
          <a:prstGeom prst="rect">
            <a:avLst/>
          </a:prstGeom>
          <a:noFill/>
          <a:ln w="57150">
            <a:solidFill>
              <a:srgbClr val="4C4D44"/>
            </a:solidFill>
          </a:ln>
          <a:extLst>
            <a:ext uri="{909E8E84-426E-40DD-AFC4-6F175D3DCCD1}">
              <a14:hiddenFill xmlns:a14="http://schemas.microsoft.com/office/drawing/2010/main">
                <a:solidFill>
                  <a:srgbClr val="FFFFFF"/>
                </a:solidFill>
              </a14:hiddenFill>
            </a:ext>
          </a:extLst>
        </p:spPr>
      </p:pic>
      <p:sp>
        <p:nvSpPr>
          <p:cNvPr id="96" name="Rechteck 95">
            <a:extLst>
              <a:ext uri="{FF2B5EF4-FFF2-40B4-BE49-F238E27FC236}">
                <a16:creationId xmlns:a16="http://schemas.microsoft.com/office/drawing/2014/main" id="{8C6D669C-69B4-4B1E-813F-E57A9F4A2F75}"/>
              </a:ext>
            </a:extLst>
          </p:cNvPr>
          <p:cNvSpPr/>
          <p:nvPr/>
        </p:nvSpPr>
        <p:spPr>
          <a:xfrm>
            <a:off x="2735230" y="1816626"/>
            <a:ext cx="1530814" cy="246221"/>
          </a:xfrm>
          <a:prstGeom prst="rect">
            <a:avLst/>
          </a:prstGeom>
        </p:spPr>
        <p:txBody>
          <a:bodyPr wrap="square">
            <a:spAutoFit/>
          </a:bodyPr>
          <a:lstStyle/>
          <a:p>
            <a:r>
              <a:rPr lang="en-US" sz="1000">
                <a:solidFill>
                  <a:schemeClr val="bg1"/>
                </a:solidFill>
                <a:highlight>
                  <a:srgbClr val="000000"/>
                </a:highlight>
                <a:latin typeface="Museo Sans 100"/>
              </a:rPr>
              <a:t>Sensual Tactility</a:t>
            </a:r>
            <a:endParaRPr lang="de-DE" sz="1000">
              <a:solidFill>
                <a:schemeClr val="bg1"/>
              </a:solidFill>
              <a:highlight>
                <a:srgbClr val="000000"/>
              </a:highlight>
              <a:latin typeface="Museo Sans 100"/>
            </a:endParaRPr>
          </a:p>
        </p:txBody>
      </p:sp>
      <p:sp>
        <p:nvSpPr>
          <p:cNvPr id="47" name="Rechteck 46">
            <a:extLst>
              <a:ext uri="{FF2B5EF4-FFF2-40B4-BE49-F238E27FC236}">
                <a16:creationId xmlns:a16="http://schemas.microsoft.com/office/drawing/2014/main" id="{0D6867F1-B6F2-43EC-8660-D30241FDD0DA}"/>
              </a:ext>
            </a:extLst>
          </p:cNvPr>
          <p:cNvSpPr/>
          <p:nvPr/>
        </p:nvSpPr>
        <p:spPr>
          <a:xfrm>
            <a:off x="4080127" y="5161117"/>
            <a:ext cx="1475813" cy="246221"/>
          </a:xfrm>
          <a:prstGeom prst="rect">
            <a:avLst/>
          </a:prstGeom>
        </p:spPr>
        <p:txBody>
          <a:bodyPr wrap="square">
            <a:spAutoFit/>
          </a:bodyPr>
          <a:lstStyle/>
          <a:p>
            <a:r>
              <a:rPr lang="en-US" sz="1000">
                <a:solidFill>
                  <a:schemeClr val="bg1"/>
                </a:solidFill>
                <a:highlight>
                  <a:srgbClr val="000000"/>
                </a:highlight>
                <a:latin typeface="Museo Sans 100"/>
              </a:rPr>
              <a:t>Uncluttered Spaces</a:t>
            </a:r>
            <a:endParaRPr lang="de-DE" sz="1000">
              <a:solidFill>
                <a:schemeClr val="bg1"/>
              </a:solidFill>
              <a:highlight>
                <a:srgbClr val="000000"/>
              </a:highlight>
              <a:latin typeface="Museo Sans 100"/>
            </a:endParaRPr>
          </a:p>
        </p:txBody>
      </p:sp>
      <p:pic>
        <p:nvPicPr>
          <p:cNvPr id="48" name="Picture 8" descr="https://d269qndii4qjqu.cloudfront.net/fit-in/560x1000/www/upload/ProductionArea/4392280.jpg?">
            <a:extLst>
              <a:ext uri="{FF2B5EF4-FFF2-40B4-BE49-F238E27FC236}">
                <a16:creationId xmlns:a16="http://schemas.microsoft.com/office/drawing/2014/main" id="{8DE416B3-EC9F-4BE5-9939-E7B994E6A1B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663609" y="3910528"/>
            <a:ext cx="1475813" cy="1968357"/>
          </a:xfrm>
          <a:prstGeom prst="rect">
            <a:avLst/>
          </a:prstGeom>
          <a:noFill/>
          <a:extLst>
            <a:ext uri="{909E8E84-426E-40DD-AFC4-6F175D3DCCD1}">
              <a14:hiddenFill xmlns:a14="http://schemas.microsoft.com/office/drawing/2010/main">
                <a:solidFill>
                  <a:srgbClr val="FFFFFF"/>
                </a:solidFill>
              </a14:hiddenFill>
            </a:ext>
          </a:extLst>
        </p:spPr>
      </p:pic>
      <p:sp>
        <p:nvSpPr>
          <p:cNvPr id="49" name="Rechteck 48">
            <a:extLst>
              <a:ext uri="{FF2B5EF4-FFF2-40B4-BE49-F238E27FC236}">
                <a16:creationId xmlns:a16="http://schemas.microsoft.com/office/drawing/2014/main" id="{B4E04312-4DCC-468E-98AE-A4430AC19DE1}"/>
              </a:ext>
            </a:extLst>
          </p:cNvPr>
          <p:cNvSpPr/>
          <p:nvPr/>
        </p:nvSpPr>
        <p:spPr>
          <a:xfrm>
            <a:off x="2580217" y="3532483"/>
            <a:ext cx="1733883" cy="400110"/>
          </a:xfrm>
          <a:prstGeom prst="rect">
            <a:avLst/>
          </a:prstGeom>
        </p:spPr>
        <p:txBody>
          <a:bodyPr wrap="square">
            <a:spAutoFit/>
          </a:bodyPr>
          <a:lstStyle/>
          <a:p>
            <a:r>
              <a:rPr lang="en-US" sz="1000">
                <a:solidFill>
                  <a:schemeClr val="bg1"/>
                </a:solidFill>
                <a:highlight>
                  <a:srgbClr val="000000"/>
                </a:highlight>
                <a:latin typeface="Museo Sans 100"/>
              </a:rPr>
              <a:t>Textural monochrome surfaces</a:t>
            </a:r>
            <a:endParaRPr lang="de-DE" sz="1000">
              <a:solidFill>
                <a:schemeClr val="bg1"/>
              </a:solidFill>
              <a:highlight>
                <a:srgbClr val="000000"/>
              </a:highlight>
              <a:latin typeface="Museo Sans 100"/>
            </a:endParaRPr>
          </a:p>
        </p:txBody>
      </p:sp>
      <p:sp>
        <p:nvSpPr>
          <p:cNvPr id="65" name="Rechteck 64">
            <a:extLst>
              <a:ext uri="{FF2B5EF4-FFF2-40B4-BE49-F238E27FC236}">
                <a16:creationId xmlns:a16="http://schemas.microsoft.com/office/drawing/2014/main" id="{F7116B3A-7163-447B-8811-40567DDCB96B}"/>
              </a:ext>
            </a:extLst>
          </p:cNvPr>
          <p:cNvSpPr/>
          <p:nvPr/>
        </p:nvSpPr>
        <p:spPr>
          <a:xfrm>
            <a:off x="4309061" y="1120387"/>
            <a:ext cx="1530814" cy="400110"/>
          </a:xfrm>
          <a:prstGeom prst="rect">
            <a:avLst/>
          </a:prstGeom>
        </p:spPr>
        <p:txBody>
          <a:bodyPr wrap="square">
            <a:spAutoFit/>
          </a:bodyPr>
          <a:lstStyle/>
          <a:p>
            <a:r>
              <a:rPr lang="en-US" sz="1000">
                <a:solidFill>
                  <a:schemeClr val="bg1"/>
                </a:solidFill>
                <a:highlight>
                  <a:srgbClr val="000000"/>
                </a:highlight>
                <a:latin typeface="Museo Sans 100"/>
              </a:rPr>
              <a:t>Clear lines with </a:t>
            </a:r>
          </a:p>
          <a:p>
            <a:r>
              <a:rPr lang="en-US" sz="1000">
                <a:solidFill>
                  <a:schemeClr val="bg1"/>
                </a:solidFill>
                <a:highlight>
                  <a:srgbClr val="000000"/>
                </a:highlight>
                <a:latin typeface="Museo Sans 100"/>
              </a:rPr>
              <a:t>soft curves</a:t>
            </a:r>
            <a:endParaRPr lang="de-DE" sz="1000">
              <a:solidFill>
                <a:schemeClr val="bg1"/>
              </a:solidFill>
              <a:highlight>
                <a:srgbClr val="000000"/>
              </a:highlight>
              <a:latin typeface="Museo Sans 100"/>
            </a:endParaRPr>
          </a:p>
        </p:txBody>
      </p:sp>
      <p:grpSp>
        <p:nvGrpSpPr>
          <p:cNvPr id="92" name="Gruppieren 91">
            <a:extLst>
              <a:ext uri="{FF2B5EF4-FFF2-40B4-BE49-F238E27FC236}">
                <a16:creationId xmlns:a16="http://schemas.microsoft.com/office/drawing/2014/main" id="{0F14FAEC-49D8-4B73-B13C-0B77C3D1E761}"/>
              </a:ext>
            </a:extLst>
          </p:cNvPr>
          <p:cNvGrpSpPr/>
          <p:nvPr/>
        </p:nvGrpSpPr>
        <p:grpSpPr>
          <a:xfrm>
            <a:off x="4166463" y="5407338"/>
            <a:ext cx="1114767" cy="942871"/>
            <a:chOff x="621525" y="1874094"/>
            <a:chExt cx="1741309" cy="1472801"/>
          </a:xfrm>
          <a:solidFill>
            <a:schemeClr val="bg1"/>
          </a:solidFill>
        </p:grpSpPr>
        <p:sp>
          <p:nvSpPr>
            <p:cNvPr id="93" name="Ellipse 92">
              <a:extLst>
                <a:ext uri="{FF2B5EF4-FFF2-40B4-BE49-F238E27FC236}">
                  <a16:creationId xmlns:a16="http://schemas.microsoft.com/office/drawing/2014/main" id="{5775A91C-CAEC-4BC2-A358-1848A2D6B475}"/>
                </a:ext>
              </a:extLst>
            </p:cNvPr>
            <p:cNvSpPr/>
            <p:nvPr/>
          </p:nvSpPr>
          <p:spPr>
            <a:xfrm>
              <a:off x="755778" y="1874094"/>
              <a:ext cx="1472801" cy="147280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94" name="Textfeld 93">
              <a:extLst>
                <a:ext uri="{FF2B5EF4-FFF2-40B4-BE49-F238E27FC236}">
                  <a16:creationId xmlns:a16="http://schemas.microsoft.com/office/drawing/2014/main" id="{D19A0C52-22CE-45A8-93B5-9827A1CE14C3}"/>
                </a:ext>
              </a:extLst>
            </p:cNvPr>
            <p:cNvSpPr txBox="1"/>
            <p:nvPr/>
          </p:nvSpPr>
          <p:spPr>
            <a:xfrm>
              <a:off x="621525" y="2269391"/>
              <a:ext cx="1741309" cy="721139"/>
            </a:xfrm>
            <a:prstGeom prst="rect">
              <a:avLst/>
            </a:prstGeom>
            <a:noFill/>
            <a:ln>
              <a:noFill/>
            </a:ln>
          </p:spPr>
          <p:txBody>
            <a:bodyPr wrap="square" rtlCol="0">
              <a:spAutoFit/>
            </a:bodyPr>
            <a:lstStyle/>
            <a:p>
              <a:pPr algn="ctr"/>
              <a:r>
                <a:rPr lang="de-DE" sz="1200">
                  <a:solidFill>
                    <a:srgbClr val="F49600"/>
                  </a:solidFill>
                </a:rPr>
                <a:t>INTERIOR</a:t>
              </a:r>
            </a:p>
            <a:p>
              <a:pPr algn="ctr"/>
              <a:r>
                <a:rPr lang="de-DE" sz="1200">
                  <a:solidFill>
                    <a:srgbClr val="F49600"/>
                  </a:solidFill>
                </a:rPr>
                <a:t>&amp; DESIGN</a:t>
              </a:r>
            </a:p>
          </p:txBody>
        </p:sp>
      </p:grpSp>
      <p:sp>
        <p:nvSpPr>
          <p:cNvPr id="76" name="Rechteck 75">
            <a:extLst>
              <a:ext uri="{FF2B5EF4-FFF2-40B4-BE49-F238E27FC236}">
                <a16:creationId xmlns:a16="http://schemas.microsoft.com/office/drawing/2014/main" id="{5C5B1AA9-90DB-4380-A7A8-CC1CC7FDC841}"/>
              </a:ext>
            </a:extLst>
          </p:cNvPr>
          <p:cNvSpPr/>
          <p:nvPr/>
        </p:nvSpPr>
        <p:spPr>
          <a:xfrm>
            <a:off x="1870382" y="4137755"/>
            <a:ext cx="1526316" cy="246221"/>
          </a:xfrm>
          <a:prstGeom prst="rect">
            <a:avLst/>
          </a:prstGeom>
        </p:spPr>
        <p:txBody>
          <a:bodyPr wrap="square">
            <a:spAutoFit/>
          </a:bodyPr>
          <a:lstStyle/>
          <a:p>
            <a:r>
              <a:rPr lang="en-US" sz="1000">
                <a:solidFill>
                  <a:schemeClr val="bg1"/>
                </a:solidFill>
                <a:highlight>
                  <a:srgbClr val="000000"/>
                </a:highlight>
                <a:latin typeface="Helve-Neue"/>
              </a:rPr>
              <a:t>Simple</a:t>
            </a:r>
          </a:p>
        </p:txBody>
      </p:sp>
      <p:grpSp>
        <p:nvGrpSpPr>
          <p:cNvPr id="60" name="Gruppieren 59">
            <a:extLst>
              <a:ext uri="{FF2B5EF4-FFF2-40B4-BE49-F238E27FC236}">
                <a16:creationId xmlns:a16="http://schemas.microsoft.com/office/drawing/2014/main" id="{4B0A0404-5829-433E-ABEF-C22ECB7C0E71}"/>
              </a:ext>
            </a:extLst>
          </p:cNvPr>
          <p:cNvGrpSpPr/>
          <p:nvPr/>
        </p:nvGrpSpPr>
        <p:grpSpPr>
          <a:xfrm>
            <a:off x="-1406272" y="1351784"/>
            <a:ext cx="4734005" cy="4695877"/>
            <a:chOff x="-1423422" y="1616772"/>
            <a:chExt cx="4734005" cy="4695877"/>
          </a:xfrm>
        </p:grpSpPr>
        <p:grpSp>
          <p:nvGrpSpPr>
            <p:cNvPr id="19" name="Gruppieren 18">
              <a:extLst>
                <a:ext uri="{FF2B5EF4-FFF2-40B4-BE49-F238E27FC236}">
                  <a16:creationId xmlns:a16="http://schemas.microsoft.com/office/drawing/2014/main" id="{086B3A45-6F1D-4C4A-A43A-EAFCB4A69C98}"/>
                </a:ext>
              </a:extLst>
            </p:cNvPr>
            <p:cNvGrpSpPr/>
            <p:nvPr/>
          </p:nvGrpSpPr>
          <p:grpSpPr>
            <a:xfrm>
              <a:off x="-1423422" y="1616772"/>
              <a:ext cx="4734005" cy="4504573"/>
              <a:chOff x="-1423422" y="1398447"/>
              <a:chExt cx="4720095" cy="4491338"/>
            </a:xfrm>
          </p:grpSpPr>
          <p:grpSp>
            <p:nvGrpSpPr>
              <p:cNvPr id="10" name="Gruppieren 9">
                <a:extLst>
                  <a:ext uri="{FF2B5EF4-FFF2-40B4-BE49-F238E27FC236}">
                    <a16:creationId xmlns:a16="http://schemas.microsoft.com/office/drawing/2014/main" id="{D7463DAB-966B-462E-A1CC-CE7A8B75AA36}"/>
                  </a:ext>
                </a:extLst>
              </p:cNvPr>
              <p:cNvGrpSpPr/>
              <p:nvPr/>
            </p:nvGrpSpPr>
            <p:grpSpPr>
              <a:xfrm>
                <a:off x="-1423422" y="1398447"/>
                <a:ext cx="3979677" cy="4123976"/>
                <a:chOff x="-1825223" y="1502079"/>
                <a:chExt cx="3979677" cy="4123976"/>
              </a:xfrm>
            </p:grpSpPr>
            <p:sp>
              <p:nvSpPr>
                <p:cNvPr id="31" name="Ellipse 30">
                  <a:extLst>
                    <a:ext uri="{FF2B5EF4-FFF2-40B4-BE49-F238E27FC236}">
                      <a16:creationId xmlns:a16="http://schemas.microsoft.com/office/drawing/2014/main" id="{9CA8FABD-C209-452D-8EFA-C48306054F6F}"/>
                    </a:ext>
                  </a:extLst>
                </p:cNvPr>
                <p:cNvSpPr/>
                <p:nvPr/>
              </p:nvSpPr>
              <p:spPr>
                <a:xfrm>
                  <a:off x="-1825223" y="1625461"/>
                  <a:ext cx="3977629" cy="4000594"/>
                </a:xfrm>
                <a:prstGeom prst="ellipse">
                  <a:avLst/>
                </a:prstGeom>
                <a:solidFill>
                  <a:srgbClr val="DE8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err="1"/>
                </a:p>
              </p:txBody>
            </p:sp>
            <p:pic>
              <p:nvPicPr>
                <p:cNvPr id="82" name="Picture 2" descr="blabla&#10;">
                  <a:extLst>
                    <a:ext uri="{FF2B5EF4-FFF2-40B4-BE49-F238E27FC236}">
                      <a16:creationId xmlns:a16="http://schemas.microsoft.com/office/drawing/2014/main" id="{97B4F2CF-D9E9-431F-B830-8C66FC10C62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25930" y="1548723"/>
                  <a:ext cx="1329562" cy="1661952"/>
                </a:xfrm>
                <a:prstGeom prst="rect">
                  <a:avLst/>
                </a:prstGeom>
                <a:noFill/>
                <a:extLst>
                  <a:ext uri="{909E8E84-426E-40DD-AFC4-6F175D3DCCD1}">
                    <a14:hiddenFill xmlns:a14="http://schemas.microsoft.com/office/drawing/2010/main">
                      <a:solidFill>
                        <a:srgbClr val="FFFFFF"/>
                      </a:solidFill>
                    </a14:hiddenFill>
                  </a:ext>
                </a:extLst>
              </p:spPr>
            </p:pic>
            <p:sp>
              <p:nvSpPr>
                <p:cNvPr id="83" name="Rechteck 82">
                  <a:extLst>
                    <a:ext uri="{FF2B5EF4-FFF2-40B4-BE49-F238E27FC236}">
                      <a16:creationId xmlns:a16="http://schemas.microsoft.com/office/drawing/2014/main" id="{9A948A26-ACDE-40D0-A949-9F5AB92682CD}"/>
                    </a:ext>
                  </a:extLst>
                </p:cNvPr>
                <p:cNvSpPr/>
                <p:nvPr/>
              </p:nvSpPr>
              <p:spPr>
                <a:xfrm>
                  <a:off x="-410038" y="3211298"/>
                  <a:ext cx="1452199" cy="246221"/>
                </a:xfrm>
                <a:prstGeom prst="rect">
                  <a:avLst/>
                </a:prstGeom>
              </p:spPr>
              <p:txBody>
                <a:bodyPr wrap="square">
                  <a:spAutoFit/>
                </a:bodyPr>
                <a:lstStyle/>
                <a:p>
                  <a:r>
                    <a:rPr lang="en-US" sz="1000">
                      <a:solidFill>
                        <a:schemeClr val="bg1"/>
                      </a:solidFill>
                      <a:highlight>
                        <a:srgbClr val="000000"/>
                      </a:highlight>
                      <a:latin typeface="Museo Sans 100"/>
                    </a:rPr>
                    <a:t>Natural + Untreated</a:t>
                  </a:r>
                  <a:endParaRPr lang="de-DE" sz="1000">
                    <a:solidFill>
                      <a:schemeClr val="bg1"/>
                    </a:solidFill>
                    <a:highlight>
                      <a:srgbClr val="000000"/>
                    </a:highlight>
                    <a:latin typeface="Museo Sans 100"/>
                  </a:endParaRPr>
                </a:p>
              </p:txBody>
            </p:sp>
            <p:grpSp>
              <p:nvGrpSpPr>
                <p:cNvPr id="86" name="Gruppieren 85">
                  <a:extLst>
                    <a:ext uri="{FF2B5EF4-FFF2-40B4-BE49-F238E27FC236}">
                      <a16:creationId xmlns:a16="http://schemas.microsoft.com/office/drawing/2014/main" id="{93A34707-F376-4C82-BAFE-9BA5A84CD60F}"/>
                    </a:ext>
                  </a:extLst>
                </p:cNvPr>
                <p:cNvGrpSpPr/>
                <p:nvPr/>
              </p:nvGrpSpPr>
              <p:grpSpPr>
                <a:xfrm>
                  <a:off x="1039687" y="1502079"/>
                  <a:ext cx="1114767" cy="831219"/>
                  <a:chOff x="-400549" y="1509297"/>
                  <a:chExt cx="1741309" cy="1298396"/>
                </a:xfrm>
                <a:solidFill>
                  <a:schemeClr val="bg1"/>
                </a:solidFill>
              </p:grpSpPr>
              <p:sp>
                <p:nvSpPr>
                  <p:cNvPr id="87" name="Ellipse 86">
                    <a:extLst>
                      <a:ext uri="{FF2B5EF4-FFF2-40B4-BE49-F238E27FC236}">
                        <a16:creationId xmlns:a16="http://schemas.microsoft.com/office/drawing/2014/main" id="{580B6654-97DE-4F21-9295-B35AA6B57C00}"/>
                      </a:ext>
                    </a:extLst>
                  </p:cNvPr>
                  <p:cNvSpPr/>
                  <p:nvPr/>
                </p:nvSpPr>
                <p:spPr>
                  <a:xfrm>
                    <a:off x="-197659" y="1509297"/>
                    <a:ext cx="1298395" cy="12983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err="1"/>
                  </a:p>
                </p:txBody>
              </p:sp>
              <p:sp>
                <p:nvSpPr>
                  <p:cNvPr id="88" name="Textfeld 87">
                    <a:extLst>
                      <a:ext uri="{FF2B5EF4-FFF2-40B4-BE49-F238E27FC236}">
                        <a16:creationId xmlns:a16="http://schemas.microsoft.com/office/drawing/2014/main" id="{6030CCD9-9099-409D-9777-69F692899913}"/>
                      </a:ext>
                    </a:extLst>
                  </p:cNvPr>
                  <p:cNvSpPr txBox="1"/>
                  <p:nvPr/>
                </p:nvSpPr>
                <p:spPr>
                  <a:xfrm>
                    <a:off x="-400549" y="1935136"/>
                    <a:ext cx="1741309" cy="431412"/>
                  </a:xfrm>
                  <a:prstGeom prst="rect">
                    <a:avLst/>
                  </a:prstGeom>
                  <a:noFill/>
                  <a:ln>
                    <a:noFill/>
                  </a:ln>
                </p:spPr>
                <p:txBody>
                  <a:bodyPr wrap="square" rtlCol="0">
                    <a:spAutoFit/>
                  </a:bodyPr>
                  <a:lstStyle/>
                  <a:p>
                    <a:pPr algn="ctr"/>
                    <a:r>
                      <a:rPr lang="de-DE" sz="1200">
                        <a:solidFill>
                          <a:srgbClr val="F49600"/>
                        </a:solidFill>
                      </a:rPr>
                      <a:t>BEAUTY</a:t>
                    </a:r>
                  </a:p>
                </p:txBody>
              </p:sp>
            </p:grpSp>
          </p:grpSp>
          <p:pic>
            <p:nvPicPr>
              <p:cNvPr id="62" name="Picture 6" descr="https://d3tcrew44o7hx2.cloudfront.net/www/upload/pms/image_strip_71301_485n90.png">
                <a:extLst>
                  <a:ext uri="{FF2B5EF4-FFF2-40B4-BE49-F238E27FC236}">
                    <a16:creationId xmlns:a16="http://schemas.microsoft.com/office/drawing/2014/main" id="{872A3A7A-7D7D-42F1-AA51-002817331F64}"/>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256269" y="2545045"/>
                <a:ext cx="1124662" cy="12918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3" name="Rechteck 62">
                <a:extLst>
                  <a:ext uri="{FF2B5EF4-FFF2-40B4-BE49-F238E27FC236}">
                    <a16:creationId xmlns:a16="http://schemas.microsoft.com/office/drawing/2014/main" id="{FD8076BF-A96D-4713-A1B6-391F832AC7D2}"/>
                  </a:ext>
                </a:extLst>
              </p:cNvPr>
              <p:cNvSpPr/>
              <p:nvPr/>
            </p:nvSpPr>
            <p:spPr>
              <a:xfrm>
                <a:off x="1519264" y="2259682"/>
                <a:ext cx="1526316" cy="246221"/>
              </a:xfrm>
              <a:prstGeom prst="rect">
                <a:avLst/>
              </a:prstGeom>
            </p:spPr>
            <p:txBody>
              <a:bodyPr wrap="square">
                <a:spAutoFit/>
              </a:bodyPr>
              <a:lstStyle/>
              <a:p>
                <a:r>
                  <a:rPr lang="en-US" sz="1000">
                    <a:solidFill>
                      <a:schemeClr val="bg1"/>
                    </a:solidFill>
                    <a:highlight>
                      <a:srgbClr val="000000"/>
                    </a:highlight>
                    <a:latin typeface="Museo Sans 100"/>
                  </a:rPr>
                  <a:t>Natural SPAs</a:t>
                </a:r>
              </a:p>
            </p:txBody>
          </p:sp>
          <p:pic>
            <p:nvPicPr>
              <p:cNvPr id="64" name="Picture 2" descr="The Calming Scalp Serum">
                <a:extLst>
                  <a:ext uri="{FF2B5EF4-FFF2-40B4-BE49-F238E27FC236}">
                    <a16:creationId xmlns:a16="http://schemas.microsoft.com/office/drawing/2014/main" id="{6DA5130C-DCF0-4623-A891-2E13F5087419}"/>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143366" y="3451331"/>
                <a:ext cx="942395" cy="1770563"/>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a16="http://schemas.microsoft.com/office/drawing/2014/main" id="{D815F102-B8BA-46FE-8376-EA35AD365B8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56872" y="3588670"/>
                <a:ext cx="1086742" cy="2201351"/>
              </a:xfrm>
              <a:prstGeom prst="rect">
                <a:avLst/>
              </a:prstGeom>
            </p:spPr>
          </p:pic>
          <p:sp>
            <p:nvSpPr>
              <p:cNvPr id="75" name="Rechteck 74">
                <a:extLst>
                  <a:ext uri="{FF2B5EF4-FFF2-40B4-BE49-F238E27FC236}">
                    <a16:creationId xmlns:a16="http://schemas.microsoft.com/office/drawing/2014/main" id="{FF60C2F5-9CD1-413C-8AE4-0C83DE0DC040}"/>
                  </a:ext>
                </a:extLst>
              </p:cNvPr>
              <p:cNvSpPr/>
              <p:nvPr/>
            </p:nvSpPr>
            <p:spPr>
              <a:xfrm>
                <a:off x="55806" y="5217823"/>
                <a:ext cx="1526316" cy="398934"/>
              </a:xfrm>
              <a:prstGeom prst="rect">
                <a:avLst/>
              </a:prstGeom>
            </p:spPr>
            <p:txBody>
              <a:bodyPr wrap="square">
                <a:spAutoFit/>
              </a:bodyPr>
              <a:lstStyle/>
              <a:p>
                <a:r>
                  <a:rPr lang="en-US" sz="1000">
                    <a:solidFill>
                      <a:schemeClr val="bg1"/>
                    </a:solidFill>
                    <a:highlight>
                      <a:srgbClr val="000000"/>
                    </a:highlight>
                    <a:latin typeface="Museo Sans 100" panose="02000000000000000000" pitchFamily="50" charset="0"/>
                  </a:rPr>
                  <a:t>Protective</a:t>
                </a:r>
              </a:p>
              <a:p>
                <a:r>
                  <a:rPr lang="en-US" sz="1000">
                    <a:solidFill>
                      <a:schemeClr val="bg1"/>
                    </a:solidFill>
                    <a:highlight>
                      <a:srgbClr val="000000"/>
                    </a:highlight>
                    <a:latin typeface="Museo Sans 100" panose="02000000000000000000" pitchFamily="50" charset="0"/>
                  </a:rPr>
                  <a:t>Serums</a:t>
                </a:r>
              </a:p>
            </p:txBody>
          </p:sp>
          <p:sp>
            <p:nvSpPr>
              <p:cNvPr id="68" name="Rechteck 67">
                <a:extLst>
                  <a:ext uri="{FF2B5EF4-FFF2-40B4-BE49-F238E27FC236}">
                    <a16:creationId xmlns:a16="http://schemas.microsoft.com/office/drawing/2014/main" id="{729DF8D6-2F9D-4B38-A2DD-010086930561}"/>
                  </a:ext>
                </a:extLst>
              </p:cNvPr>
              <p:cNvSpPr/>
              <p:nvPr/>
            </p:nvSpPr>
            <p:spPr>
              <a:xfrm>
                <a:off x="1770357" y="5337415"/>
                <a:ext cx="1526316" cy="552370"/>
              </a:xfrm>
              <a:prstGeom prst="rect">
                <a:avLst/>
              </a:prstGeom>
            </p:spPr>
            <p:txBody>
              <a:bodyPr wrap="square">
                <a:spAutoFit/>
              </a:bodyPr>
              <a:lstStyle/>
              <a:p>
                <a:r>
                  <a:rPr lang="en-US" sz="1000">
                    <a:solidFill>
                      <a:schemeClr val="bg1"/>
                    </a:solidFill>
                    <a:highlight>
                      <a:srgbClr val="000000"/>
                    </a:highlight>
                    <a:latin typeface="Museo Sans 100" panose="02000000000000000000" pitchFamily="50" charset="0"/>
                  </a:rPr>
                  <a:t>Basic</a:t>
                </a:r>
              </a:p>
              <a:p>
                <a:r>
                  <a:rPr lang="en-US" sz="1000">
                    <a:solidFill>
                      <a:schemeClr val="bg1"/>
                    </a:solidFill>
                    <a:highlight>
                      <a:srgbClr val="000000"/>
                    </a:highlight>
                    <a:latin typeface="Museo Sans 100" panose="02000000000000000000" pitchFamily="50" charset="0"/>
                  </a:rPr>
                  <a:t>active </a:t>
                </a:r>
              </a:p>
              <a:p>
                <a:r>
                  <a:rPr lang="en-US" sz="1000">
                    <a:solidFill>
                      <a:schemeClr val="bg1"/>
                    </a:solidFill>
                    <a:highlight>
                      <a:srgbClr val="000000"/>
                    </a:highlight>
                    <a:latin typeface="Museo Sans 100" panose="02000000000000000000" pitchFamily="50" charset="0"/>
                  </a:rPr>
                  <a:t>ingredients</a:t>
                </a:r>
              </a:p>
            </p:txBody>
          </p:sp>
        </p:grpSp>
        <p:pic>
          <p:nvPicPr>
            <p:cNvPr id="16" name="Grafik 15">
              <a:extLst>
                <a:ext uri="{FF2B5EF4-FFF2-40B4-BE49-F238E27FC236}">
                  <a16:creationId xmlns:a16="http://schemas.microsoft.com/office/drawing/2014/main" id="{5AC44BB4-AF9A-4816-9582-F1F1165D35D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86796" y="5302338"/>
              <a:ext cx="1611400" cy="1010311"/>
            </a:xfrm>
            <a:prstGeom prst="rect">
              <a:avLst/>
            </a:prstGeom>
          </p:spPr>
        </p:pic>
      </p:grpSp>
      <p:sp>
        <p:nvSpPr>
          <p:cNvPr id="79" name="Textfeld 78">
            <a:extLst>
              <a:ext uri="{FF2B5EF4-FFF2-40B4-BE49-F238E27FC236}">
                <a16:creationId xmlns:a16="http://schemas.microsoft.com/office/drawing/2014/main" id="{57C3969B-792C-47DC-9A12-458759784D67}"/>
              </a:ext>
            </a:extLst>
          </p:cNvPr>
          <p:cNvSpPr txBox="1"/>
          <p:nvPr/>
        </p:nvSpPr>
        <p:spPr>
          <a:xfrm>
            <a:off x="318892" y="765389"/>
            <a:ext cx="2057743" cy="340991"/>
          </a:xfrm>
          <a:prstGeom prst="rect">
            <a:avLst/>
          </a:prstGeom>
          <a:noFill/>
        </p:spPr>
        <p:txBody>
          <a:bodyPr wrap="none" rtlCol="0">
            <a:spAutoFit/>
          </a:bodyPr>
          <a:lstStyle/>
          <a:p>
            <a:pPr algn="l">
              <a:lnSpc>
                <a:spcPct val="125000"/>
              </a:lnSpc>
            </a:pPr>
            <a:r>
              <a:rPr lang="de-DE" sz="1400" i="1">
                <a:solidFill>
                  <a:schemeClr val="bg1"/>
                </a:solidFill>
              </a:rPr>
              <a:t>Fragrance Trends 2025</a:t>
            </a:r>
          </a:p>
        </p:txBody>
      </p:sp>
      <p:pic>
        <p:nvPicPr>
          <p:cNvPr id="61" name="Picture 2" descr="https://d269qndii4qjqu.cloudfront.net/fit-in/560x1000/www/upload/ProductionArea/4391316.jpg?">
            <a:extLst>
              <a:ext uri="{FF2B5EF4-FFF2-40B4-BE49-F238E27FC236}">
                <a16:creationId xmlns:a16="http://schemas.microsoft.com/office/drawing/2014/main" id="{5F875F25-4C5D-4FBB-AD74-E162396AD494}"/>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4392333" y="1497859"/>
            <a:ext cx="1333480" cy="1631555"/>
          </a:xfrm>
          <a:prstGeom prst="rect">
            <a:avLst/>
          </a:prstGeom>
          <a:noFill/>
          <a:extLst>
            <a:ext uri="{909E8E84-426E-40DD-AFC4-6F175D3DCCD1}">
              <a14:hiddenFill xmlns:a14="http://schemas.microsoft.com/office/drawing/2010/main">
                <a:solidFill>
                  <a:srgbClr val="FFFFFF"/>
                </a:solidFill>
              </a14:hiddenFill>
            </a:ext>
          </a:extLst>
        </p:spPr>
      </p:pic>
      <p:pic>
        <p:nvPicPr>
          <p:cNvPr id="34" name="Grafik 33">
            <a:extLst>
              <a:ext uri="{FF2B5EF4-FFF2-40B4-BE49-F238E27FC236}">
                <a16:creationId xmlns:a16="http://schemas.microsoft.com/office/drawing/2014/main" id="{65570CAF-330D-42BA-B873-82EF580A9FE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165527" y="1931866"/>
            <a:ext cx="1232496" cy="1788031"/>
          </a:xfrm>
          <a:prstGeom prst="rect">
            <a:avLst/>
          </a:prstGeom>
          <a:ln w="57150">
            <a:solidFill>
              <a:srgbClr val="B1A992"/>
            </a:solidFill>
          </a:ln>
        </p:spPr>
      </p:pic>
      <p:grpSp>
        <p:nvGrpSpPr>
          <p:cNvPr id="13" name="Gruppieren 12">
            <a:extLst>
              <a:ext uri="{FF2B5EF4-FFF2-40B4-BE49-F238E27FC236}">
                <a16:creationId xmlns:a16="http://schemas.microsoft.com/office/drawing/2014/main" id="{7E0A3A18-5C01-4AA3-B610-214A1BD07667}"/>
              </a:ext>
            </a:extLst>
          </p:cNvPr>
          <p:cNvGrpSpPr/>
          <p:nvPr/>
        </p:nvGrpSpPr>
        <p:grpSpPr>
          <a:xfrm>
            <a:off x="10453843" y="3582617"/>
            <a:ext cx="1750059" cy="2601269"/>
            <a:chOff x="10733490" y="3658173"/>
            <a:chExt cx="2032254" cy="2774238"/>
          </a:xfrm>
        </p:grpSpPr>
        <p:pic>
          <p:nvPicPr>
            <p:cNvPr id="77" name="Picture 2" descr="https://d269qndii4qjqu.cloudfront.net/fit-in/1024x1024/www/upload/13534/13091146.png?rnd=425202351655AM">
              <a:extLst>
                <a:ext uri="{FF2B5EF4-FFF2-40B4-BE49-F238E27FC236}">
                  <a16:creationId xmlns:a16="http://schemas.microsoft.com/office/drawing/2014/main" id="{62D2CD91-F5AB-40BA-8613-846610925473}"/>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0833013" y="3658173"/>
              <a:ext cx="1932731" cy="2174887"/>
            </a:xfrm>
            <a:prstGeom prst="rect">
              <a:avLst/>
            </a:prstGeom>
            <a:noFill/>
            <a:extLst>
              <a:ext uri="{909E8E84-426E-40DD-AFC4-6F175D3DCCD1}">
                <a14:hiddenFill xmlns:a14="http://schemas.microsoft.com/office/drawing/2010/main">
                  <a:solidFill>
                    <a:srgbClr val="FFFFFF"/>
                  </a:solidFill>
                </a14:hiddenFill>
              </a:ext>
            </a:extLst>
          </p:spPr>
        </p:pic>
        <p:sp>
          <p:nvSpPr>
            <p:cNvPr id="78" name="Rechteck 77">
              <a:extLst>
                <a:ext uri="{FF2B5EF4-FFF2-40B4-BE49-F238E27FC236}">
                  <a16:creationId xmlns:a16="http://schemas.microsoft.com/office/drawing/2014/main" id="{9ED6C4F7-2D48-48C8-BB83-2215C6A0287B}"/>
                </a:ext>
              </a:extLst>
            </p:cNvPr>
            <p:cNvSpPr/>
            <p:nvPr/>
          </p:nvSpPr>
          <p:spPr>
            <a:xfrm>
              <a:off x="10733490" y="5841575"/>
              <a:ext cx="1932731" cy="590836"/>
            </a:xfrm>
            <a:prstGeom prst="rect">
              <a:avLst/>
            </a:prstGeom>
            <a:noFill/>
          </p:spPr>
          <p:txBody>
            <a:bodyPr wrap="square">
              <a:spAutoFit/>
            </a:bodyPr>
            <a:lstStyle/>
            <a:p>
              <a:r>
                <a:rPr lang="en-US" sz="1000">
                  <a:solidFill>
                    <a:schemeClr val="bg1"/>
                  </a:solidFill>
                  <a:highlight>
                    <a:srgbClr val="000000"/>
                  </a:highlight>
                  <a:latin typeface="Museo Sans 100" panose="02000000000000000000" pitchFamily="50" charset="0"/>
                </a:rPr>
                <a:t>Hide-Aways:</a:t>
              </a:r>
            </a:p>
            <a:p>
              <a:r>
                <a:rPr lang="en-US" sz="1000">
                  <a:solidFill>
                    <a:schemeClr val="bg1"/>
                  </a:solidFill>
                  <a:highlight>
                    <a:srgbClr val="000000"/>
                  </a:highlight>
                  <a:latin typeface="Museo Sans 100" panose="02000000000000000000" pitchFamily="50" charset="0"/>
                </a:rPr>
                <a:t>Modern architecture in natural settings</a:t>
              </a:r>
              <a:endParaRPr lang="de-DE" sz="1000">
                <a:solidFill>
                  <a:schemeClr val="bg1"/>
                </a:solidFill>
                <a:highlight>
                  <a:srgbClr val="000000"/>
                </a:highlight>
                <a:latin typeface="Museo Sans 100" panose="02000000000000000000" pitchFamily="50" charset="0"/>
              </a:endParaRPr>
            </a:p>
          </p:txBody>
        </p:sp>
      </p:grpSp>
      <p:sp>
        <p:nvSpPr>
          <p:cNvPr id="39" name="Rechteck 38">
            <a:extLst>
              <a:ext uri="{FF2B5EF4-FFF2-40B4-BE49-F238E27FC236}">
                <a16:creationId xmlns:a16="http://schemas.microsoft.com/office/drawing/2014/main" id="{BEFCDD19-5E95-46DA-822B-2BD87AB5A0C9}"/>
              </a:ext>
            </a:extLst>
          </p:cNvPr>
          <p:cNvSpPr/>
          <p:nvPr/>
        </p:nvSpPr>
        <p:spPr>
          <a:xfrm>
            <a:off x="6090375" y="1704358"/>
            <a:ext cx="1232495" cy="246221"/>
          </a:xfrm>
          <a:prstGeom prst="rect">
            <a:avLst/>
          </a:prstGeom>
        </p:spPr>
        <p:txBody>
          <a:bodyPr wrap="square">
            <a:spAutoFit/>
          </a:bodyPr>
          <a:lstStyle/>
          <a:p>
            <a:r>
              <a:rPr lang="en-US" sz="1000">
                <a:solidFill>
                  <a:schemeClr val="bg1"/>
                </a:solidFill>
                <a:highlight>
                  <a:srgbClr val="000000"/>
                </a:highlight>
                <a:latin typeface="Museo Sans 100"/>
              </a:rPr>
              <a:t>Quiet Luxury</a:t>
            </a:r>
            <a:endParaRPr lang="de-DE" sz="1000">
              <a:solidFill>
                <a:schemeClr val="bg1"/>
              </a:solidFill>
              <a:highlight>
                <a:srgbClr val="000000"/>
              </a:highlight>
              <a:latin typeface="Museo Sans 100"/>
            </a:endParaRPr>
          </a:p>
        </p:txBody>
      </p:sp>
      <p:grpSp>
        <p:nvGrpSpPr>
          <p:cNvPr id="66" name="Gruppieren 65">
            <a:extLst>
              <a:ext uri="{FF2B5EF4-FFF2-40B4-BE49-F238E27FC236}">
                <a16:creationId xmlns:a16="http://schemas.microsoft.com/office/drawing/2014/main" id="{8ECE900C-AB6C-4C9B-A89A-E574139A37FB}"/>
              </a:ext>
            </a:extLst>
          </p:cNvPr>
          <p:cNvGrpSpPr/>
          <p:nvPr/>
        </p:nvGrpSpPr>
        <p:grpSpPr>
          <a:xfrm>
            <a:off x="10416480" y="171154"/>
            <a:ext cx="1439984" cy="1439984"/>
            <a:chOff x="-139919" y="1880126"/>
            <a:chExt cx="1439984" cy="1439984"/>
          </a:xfrm>
        </p:grpSpPr>
        <p:sp>
          <p:nvSpPr>
            <p:cNvPr id="67" name="Ellipse 66">
              <a:extLst>
                <a:ext uri="{FF2B5EF4-FFF2-40B4-BE49-F238E27FC236}">
                  <a16:creationId xmlns:a16="http://schemas.microsoft.com/office/drawing/2014/main" id="{FB7DFA93-3A96-4CAA-B9C4-7E9AFD3A8FF0}"/>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9" name="Textfeld 68">
              <a:extLst>
                <a:ext uri="{FF2B5EF4-FFF2-40B4-BE49-F238E27FC236}">
                  <a16:creationId xmlns:a16="http://schemas.microsoft.com/office/drawing/2014/main" id="{646B461C-0FF4-48E2-A20C-05226F864474}"/>
                </a:ext>
              </a:extLst>
            </p:cNvPr>
            <p:cNvSpPr txBox="1"/>
            <p:nvPr/>
          </p:nvSpPr>
          <p:spPr>
            <a:xfrm>
              <a:off x="-108318" y="2274990"/>
              <a:ext cx="1291636" cy="610295"/>
            </a:xfrm>
            <a:prstGeom prst="rect">
              <a:avLst/>
            </a:prstGeom>
            <a:noFill/>
          </p:spPr>
          <p:txBody>
            <a:bodyPr wrap="none" rtlCol="0">
              <a:spAutoFit/>
            </a:bodyPr>
            <a:lstStyle/>
            <a:p>
              <a:pPr algn="l">
                <a:lnSpc>
                  <a:spcPct val="125000"/>
                </a:lnSpc>
              </a:pPr>
              <a:r>
                <a:rPr lang="de-DE" sz="1400">
                  <a:solidFill>
                    <a:schemeClr val="bg1"/>
                  </a:solidFill>
                </a:rPr>
                <a:t>ELEMENTS &amp;</a:t>
              </a:r>
            </a:p>
            <a:p>
              <a:pPr algn="l">
                <a:lnSpc>
                  <a:spcPct val="125000"/>
                </a:lnSpc>
              </a:pPr>
              <a:r>
                <a:rPr lang="de-DE" sz="1400">
                  <a:solidFill>
                    <a:schemeClr val="bg1"/>
                  </a:solidFill>
                </a:rPr>
                <a:t>MOOD</a:t>
              </a:r>
            </a:p>
          </p:txBody>
        </p:sp>
      </p:grpSp>
      <p:sp>
        <p:nvSpPr>
          <p:cNvPr id="81" name="Titel 3">
            <a:extLst>
              <a:ext uri="{FF2B5EF4-FFF2-40B4-BE49-F238E27FC236}">
                <a16:creationId xmlns:a16="http://schemas.microsoft.com/office/drawing/2014/main" id="{A86188AC-C9A6-4D9E-871D-15C1D4549488}"/>
              </a:ext>
            </a:extLst>
          </p:cNvPr>
          <p:cNvSpPr txBox="1">
            <a:spLocks/>
          </p:cNvSpPr>
          <p:nvPr/>
        </p:nvSpPr>
        <p:spPr bwMode="gray">
          <a:xfrm>
            <a:off x="447683" y="-294344"/>
            <a:ext cx="633648" cy="712118"/>
          </a:xfrm>
          <a:prstGeom prst="rect">
            <a:avLst/>
          </a:prstGeom>
        </p:spPr>
        <p:txBody>
          <a:bodyPr vert="horz" wrap="square"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2000" i="0">
                <a:solidFill>
                  <a:srgbClr val="B1A992"/>
                </a:solidFill>
                <a:latin typeface="Segoe UI Black" panose="020B0A02040204020203" pitchFamily="34" charset="0"/>
                <a:ea typeface="Segoe UI Black" panose="020B0A02040204020203" pitchFamily="34" charset="0"/>
              </a:rPr>
              <a:t>true</a:t>
            </a:r>
            <a:endParaRPr lang="en-GB" sz="4400" i="0">
              <a:solidFill>
                <a:srgbClr val="B1A992"/>
              </a:solidFill>
              <a:latin typeface="Segoe UI Black" panose="020B0A02040204020203" pitchFamily="34" charset="0"/>
              <a:ea typeface="Segoe UI Black" panose="020B0A02040204020203" pitchFamily="34" charset="0"/>
            </a:endParaRPr>
          </a:p>
        </p:txBody>
      </p:sp>
      <p:sp>
        <p:nvSpPr>
          <p:cNvPr id="85" name="Titel 3">
            <a:extLst>
              <a:ext uri="{FF2B5EF4-FFF2-40B4-BE49-F238E27FC236}">
                <a16:creationId xmlns:a16="http://schemas.microsoft.com/office/drawing/2014/main" id="{0FB3D092-9776-4380-B616-1D3A7480291D}"/>
              </a:ext>
            </a:extLst>
          </p:cNvPr>
          <p:cNvSpPr txBox="1">
            <a:spLocks/>
          </p:cNvSpPr>
          <p:nvPr/>
        </p:nvSpPr>
        <p:spPr bwMode="gray">
          <a:xfrm>
            <a:off x="1137853" y="118349"/>
            <a:ext cx="755984" cy="872034"/>
          </a:xfrm>
          <a:prstGeom prst="rect">
            <a:avLst/>
          </a:prstGeom>
        </p:spPr>
        <p:txBody>
          <a:bodyPr vert="horz"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i="0">
                <a:solidFill>
                  <a:srgbClr val="F4BBA8"/>
                </a:solidFill>
                <a:latin typeface="Segoe UI Black" panose="020B0A02040204020203" pitchFamily="34" charset="0"/>
                <a:ea typeface="Segoe UI Black" panose="020B0A02040204020203" pitchFamily="34" charset="0"/>
              </a:rPr>
              <a:t>V</a:t>
            </a:r>
            <a:endParaRPr lang="en-GB" sz="3600" i="0">
              <a:solidFill>
                <a:srgbClr val="F4BBA8"/>
              </a:solidFill>
              <a:latin typeface="Segoe UI Black" panose="020B0A02040204020203" pitchFamily="34" charset="0"/>
              <a:ea typeface="Segoe UI Black" panose="020B0A02040204020203" pitchFamily="34" charset="0"/>
            </a:endParaRPr>
          </a:p>
        </p:txBody>
      </p:sp>
      <p:sp>
        <p:nvSpPr>
          <p:cNvPr id="97" name="Titel 3">
            <a:extLst>
              <a:ext uri="{FF2B5EF4-FFF2-40B4-BE49-F238E27FC236}">
                <a16:creationId xmlns:a16="http://schemas.microsoft.com/office/drawing/2014/main" id="{987EE8F3-A49F-4CB6-A9A5-C7B34C580105}"/>
              </a:ext>
            </a:extLst>
          </p:cNvPr>
          <p:cNvSpPr>
            <a:spLocks noGrp="1"/>
          </p:cNvSpPr>
          <p:nvPr>
            <p:ph type="title"/>
          </p:nvPr>
        </p:nvSpPr>
        <p:spPr>
          <a:xfrm>
            <a:off x="430337" y="251091"/>
            <a:ext cx="2032092" cy="615553"/>
          </a:xfrm>
        </p:spPr>
        <p:txBody>
          <a:bodyPr wrap="square">
            <a:spAutoFit/>
          </a:bodyPr>
          <a:lstStyle/>
          <a:p>
            <a:r>
              <a:rPr lang="en-GB" sz="4000" i="0">
                <a:solidFill>
                  <a:srgbClr val="B1A992"/>
                </a:solidFill>
                <a:latin typeface="Segoe UI Black" panose="020B0A02040204020203" pitchFamily="34" charset="0"/>
                <a:ea typeface="Segoe UI Black" panose="020B0A02040204020203" pitchFamily="34" charset="0"/>
              </a:rPr>
              <a:t>HA  </a:t>
            </a:r>
            <a:r>
              <a:rPr lang="en-GB" sz="4000" i="0">
                <a:solidFill>
                  <a:srgbClr val="6D5854"/>
                </a:solidFill>
                <a:latin typeface="Segoe UI Black" panose="020B0A02040204020203" pitchFamily="34" charset="0"/>
                <a:ea typeface="Segoe UI Black" panose="020B0A02040204020203" pitchFamily="34" charset="0"/>
              </a:rPr>
              <a:t> </a:t>
            </a:r>
            <a:r>
              <a:rPr lang="en-GB" sz="4000" i="0">
                <a:solidFill>
                  <a:srgbClr val="B1A992"/>
                </a:solidFill>
                <a:latin typeface="Segoe UI Black" panose="020B0A02040204020203" pitchFamily="34" charset="0"/>
                <a:ea typeface="Segoe UI Black" panose="020B0A02040204020203" pitchFamily="34" charset="0"/>
              </a:rPr>
              <a:t>EN</a:t>
            </a:r>
          </a:p>
        </p:txBody>
      </p:sp>
    </p:spTree>
    <p:extLst>
      <p:ext uri="{BB962C8B-B14F-4D97-AF65-F5344CB8AC3E}">
        <p14:creationId xmlns:p14="http://schemas.microsoft.com/office/powerpoint/2010/main" val="347364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DFD6"/>
        </a:solidFill>
        <a:effectLst/>
      </p:bgPr>
    </p:bg>
    <p:spTree>
      <p:nvGrpSpPr>
        <p:cNvPr id="1" name=""/>
        <p:cNvGrpSpPr/>
        <p:nvPr/>
      </p:nvGrpSpPr>
      <p:grpSpPr>
        <a:xfrm>
          <a:off x="0" y="0"/>
          <a:ext cx="0" cy="0"/>
          <a:chOff x="0" y="0"/>
          <a:chExt cx="0" cy="0"/>
        </a:xfrm>
      </p:grpSpPr>
      <p:sp>
        <p:nvSpPr>
          <p:cNvPr id="31" name="Titel 3">
            <a:extLst>
              <a:ext uri="{FF2B5EF4-FFF2-40B4-BE49-F238E27FC236}">
                <a16:creationId xmlns:a16="http://schemas.microsoft.com/office/drawing/2014/main" id="{E13D8FB6-FF83-42BB-B17C-6E461B1DF8AF}"/>
              </a:ext>
            </a:extLst>
          </p:cNvPr>
          <p:cNvSpPr txBox="1">
            <a:spLocks/>
          </p:cNvSpPr>
          <p:nvPr/>
        </p:nvSpPr>
        <p:spPr bwMode="gray">
          <a:xfrm>
            <a:off x="1322255" y="540491"/>
            <a:ext cx="755984" cy="872034"/>
          </a:xfrm>
          <a:prstGeom prst="rect">
            <a:avLst/>
          </a:prstGeom>
        </p:spPr>
        <p:txBody>
          <a:bodyPr vert="horz"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i="0">
                <a:solidFill>
                  <a:srgbClr val="F4BBA8"/>
                </a:solidFill>
                <a:latin typeface="Segoe UI Black" panose="020B0A02040204020203" pitchFamily="34" charset="0"/>
                <a:ea typeface="Segoe UI Black" panose="020B0A02040204020203" pitchFamily="34" charset="0"/>
              </a:rPr>
              <a:t>V</a:t>
            </a:r>
            <a:endParaRPr lang="en-GB" sz="3600" i="0">
              <a:solidFill>
                <a:srgbClr val="F4BBA8"/>
              </a:solidFill>
              <a:latin typeface="Segoe UI Black" panose="020B0A02040204020203" pitchFamily="34" charset="0"/>
              <a:ea typeface="Segoe UI Black" panose="020B0A02040204020203" pitchFamily="34" charset="0"/>
            </a:endParaRPr>
          </a:p>
        </p:txBody>
      </p:sp>
      <p:sp>
        <p:nvSpPr>
          <p:cNvPr id="32" name="Titel 3">
            <a:extLst>
              <a:ext uri="{FF2B5EF4-FFF2-40B4-BE49-F238E27FC236}">
                <a16:creationId xmlns:a16="http://schemas.microsoft.com/office/drawing/2014/main" id="{934FD5FF-110F-4646-844B-E3CCAD47C5D5}"/>
              </a:ext>
            </a:extLst>
          </p:cNvPr>
          <p:cNvSpPr txBox="1">
            <a:spLocks/>
          </p:cNvSpPr>
          <p:nvPr/>
        </p:nvSpPr>
        <p:spPr bwMode="gray">
          <a:xfrm>
            <a:off x="632085" y="127798"/>
            <a:ext cx="633648" cy="712118"/>
          </a:xfrm>
          <a:prstGeom prst="rect">
            <a:avLst/>
          </a:prstGeom>
        </p:spPr>
        <p:txBody>
          <a:bodyPr vert="horz" wrap="square"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2000" i="0">
                <a:solidFill>
                  <a:srgbClr val="B1A992"/>
                </a:solidFill>
                <a:latin typeface="Segoe UI Black" panose="020B0A02040204020203" pitchFamily="34" charset="0"/>
                <a:ea typeface="Segoe UI Black" panose="020B0A02040204020203" pitchFamily="34" charset="0"/>
              </a:rPr>
              <a:t>true</a:t>
            </a:r>
            <a:endParaRPr lang="en-GB" sz="4400" i="0">
              <a:solidFill>
                <a:srgbClr val="B1A992"/>
              </a:solidFill>
              <a:latin typeface="Segoe UI Black" panose="020B0A02040204020203" pitchFamily="34" charset="0"/>
              <a:ea typeface="Segoe UI Black" panose="020B0A02040204020203" pitchFamily="34" charset="0"/>
            </a:endParaRPr>
          </a:p>
        </p:txBody>
      </p:sp>
      <p:sp>
        <p:nvSpPr>
          <p:cNvPr id="33" name="Titel 3">
            <a:extLst>
              <a:ext uri="{FF2B5EF4-FFF2-40B4-BE49-F238E27FC236}">
                <a16:creationId xmlns:a16="http://schemas.microsoft.com/office/drawing/2014/main" id="{6252ABB6-557B-4A0A-BEE6-11CDC363F9FD}"/>
              </a:ext>
            </a:extLst>
          </p:cNvPr>
          <p:cNvSpPr>
            <a:spLocks noGrp="1"/>
          </p:cNvSpPr>
          <p:nvPr>
            <p:ph type="title"/>
          </p:nvPr>
        </p:nvSpPr>
        <p:spPr>
          <a:xfrm>
            <a:off x="614739" y="673233"/>
            <a:ext cx="2032092" cy="615553"/>
          </a:xfrm>
        </p:spPr>
        <p:txBody>
          <a:bodyPr wrap="square">
            <a:spAutoFit/>
          </a:bodyPr>
          <a:lstStyle/>
          <a:p>
            <a:r>
              <a:rPr lang="en-GB" sz="4000" i="0">
                <a:solidFill>
                  <a:srgbClr val="B1A992"/>
                </a:solidFill>
                <a:latin typeface="Segoe UI Black" panose="020B0A02040204020203" pitchFamily="34" charset="0"/>
                <a:ea typeface="Segoe UI Black" panose="020B0A02040204020203" pitchFamily="34" charset="0"/>
              </a:rPr>
              <a:t>HA  </a:t>
            </a:r>
            <a:r>
              <a:rPr lang="en-GB" sz="4000" i="0">
                <a:solidFill>
                  <a:srgbClr val="6D5854"/>
                </a:solidFill>
                <a:latin typeface="Segoe UI Black" panose="020B0A02040204020203" pitchFamily="34" charset="0"/>
                <a:ea typeface="Segoe UI Black" panose="020B0A02040204020203" pitchFamily="34" charset="0"/>
              </a:rPr>
              <a:t> </a:t>
            </a:r>
            <a:r>
              <a:rPr lang="en-GB" sz="4000" i="0">
                <a:solidFill>
                  <a:srgbClr val="B1A992"/>
                </a:solidFill>
                <a:latin typeface="Segoe UI Black" panose="020B0A02040204020203" pitchFamily="34" charset="0"/>
                <a:ea typeface="Segoe UI Black" panose="020B0A02040204020203" pitchFamily="34" charset="0"/>
              </a:rPr>
              <a:t>EN</a:t>
            </a:r>
          </a:p>
        </p:txBody>
      </p:sp>
      <p:sp>
        <p:nvSpPr>
          <p:cNvPr id="40" name="Textfeld 39">
            <a:extLst>
              <a:ext uri="{FF2B5EF4-FFF2-40B4-BE49-F238E27FC236}">
                <a16:creationId xmlns:a16="http://schemas.microsoft.com/office/drawing/2014/main" id="{F8905EFD-A881-4B6F-8F3A-B585F627FAC0}"/>
              </a:ext>
            </a:extLst>
          </p:cNvPr>
          <p:cNvSpPr txBox="1"/>
          <p:nvPr/>
        </p:nvSpPr>
        <p:spPr>
          <a:xfrm>
            <a:off x="545658" y="1202041"/>
            <a:ext cx="2057743" cy="340991"/>
          </a:xfrm>
          <a:prstGeom prst="rect">
            <a:avLst/>
          </a:prstGeom>
          <a:noFill/>
        </p:spPr>
        <p:txBody>
          <a:bodyPr wrap="none" rtlCol="0">
            <a:spAutoFit/>
          </a:bodyPr>
          <a:lstStyle/>
          <a:p>
            <a:pPr algn="l">
              <a:lnSpc>
                <a:spcPct val="125000"/>
              </a:lnSpc>
            </a:pPr>
            <a:r>
              <a:rPr lang="de-DE" sz="1400" i="1">
                <a:solidFill>
                  <a:schemeClr val="bg1"/>
                </a:solidFill>
              </a:rPr>
              <a:t>Fragrance Trends 2025</a:t>
            </a:r>
          </a:p>
        </p:txBody>
      </p:sp>
      <p:sp>
        <p:nvSpPr>
          <p:cNvPr id="12" name="Textfeld 11">
            <a:extLst>
              <a:ext uri="{FF2B5EF4-FFF2-40B4-BE49-F238E27FC236}">
                <a16:creationId xmlns:a16="http://schemas.microsoft.com/office/drawing/2014/main" id="{BD03F4A0-4384-4A55-AB04-96418BF5AF49}"/>
              </a:ext>
            </a:extLst>
          </p:cNvPr>
          <p:cNvSpPr txBox="1"/>
          <p:nvPr/>
        </p:nvSpPr>
        <p:spPr>
          <a:xfrm>
            <a:off x="545658" y="1875503"/>
            <a:ext cx="10757838" cy="448584"/>
          </a:xfrm>
          <a:prstGeom prst="rect">
            <a:avLst/>
          </a:prstGeom>
          <a:noFill/>
        </p:spPr>
        <p:txBody>
          <a:bodyPr wrap="square" rtlCol="0">
            <a:spAutoFit/>
          </a:bodyPr>
          <a:lstStyle/>
          <a:p>
            <a:pPr>
              <a:lnSpc>
                <a:spcPct val="125000"/>
              </a:lnSpc>
            </a:pPr>
            <a:r>
              <a:rPr lang="en-US" sz="2000"/>
              <a:t>The brand as a safe space in which consumers can relax, find clarity and new energy.</a:t>
            </a:r>
            <a:endParaRPr lang="de-DE" sz="2000"/>
          </a:p>
        </p:txBody>
      </p:sp>
      <p:grpSp>
        <p:nvGrpSpPr>
          <p:cNvPr id="47" name="Gruppieren 46">
            <a:extLst>
              <a:ext uri="{FF2B5EF4-FFF2-40B4-BE49-F238E27FC236}">
                <a16:creationId xmlns:a16="http://schemas.microsoft.com/office/drawing/2014/main" id="{196D02D9-6DF8-4E77-A613-C045356584BC}"/>
              </a:ext>
            </a:extLst>
          </p:cNvPr>
          <p:cNvGrpSpPr/>
          <p:nvPr/>
        </p:nvGrpSpPr>
        <p:grpSpPr>
          <a:xfrm>
            <a:off x="2418861" y="2492896"/>
            <a:ext cx="1372883" cy="1367115"/>
            <a:chOff x="90000" y="1717307"/>
            <a:chExt cx="1372883" cy="1367115"/>
          </a:xfrm>
          <a:solidFill>
            <a:srgbClr val="E1E3DE"/>
          </a:solidFill>
        </p:grpSpPr>
        <p:sp>
          <p:nvSpPr>
            <p:cNvPr id="51" name="Ellipse 50">
              <a:extLst>
                <a:ext uri="{FF2B5EF4-FFF2-40B4-BE49-F238E27FC236}">
                  <a16:creationId xmlns:a16="http://schemas.microsoft.com/office/drawing/2014/main" id="{BC08C818-B2A1-451F-AAA9-483099EC5A6F}"/>
                </a:ext>
              </a:extLst>
            </p:cNvPr>
            <p:cNvSpPr/>
            <p:nvPr/>
          </p:nvSpPr>
          <p:spPr>
            <a:xfrm>
              <a:off x="95768" y="1717307"/>
              <a:ext cx="1367115" cy="1367115"/>
            </a:xfrm>
            <a:prstGeom prst="ellipse">
              <a:avLst/>
            </a:prstGeom>
            <a:solidFill>
              <a:srgbClr val="DE8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3" name="Textfeld 52">
              <a:extLst>
                <a:ext uri="{FF2B5EF4-FFF2-40B4-BE49-F238E27FC236}">
                  <a16:creationId xmlns:a16="http://schemas.microsoft.com/office/drawing/2014/main" id="{3A654615-B362-4293-A7C3-E914B9ADBCB1}"/>
                </a:ext>
              </a:extLst>
            </p:cNvPr>
            <p:cNvSpPr txBox="1"/>
            <p:nvPr/>
          </p:nvSpPr>
          <p:spPr>
            <a:xfrm>
              <a:off x="90000" y="2100154"/>
              <a:ext cx="1160895" cy="610295"/>
            </a:xfrm>
            <a:prstGeom prst="rect">
              <a:avLst/>
            </a:prstGeom>
            <a:solidFill>
              <a:srgbClr val="F2DFD6"/>
            </a:solidFill>
          </p:spPr>
          <p:txBody>
            <a:bodyPr wrap="none" rtlCol="0">
              <a:spAutoFit/>
            </a:bodyPr>
            <a:lstStyle/>
            <a:p>
              <a:pPr>
                <a:lnSpc>
                  <a:spcPct val="125000"/>
                </a:lnSpc>
              </a:pPr>
              <a:r>
                <a:rPr lang="de-DE" sz="1400"/>
                <a:t>Optimism &amp;</a:t>
              </a:r>
            </a:p>
            <a:p>
              <a:pPr>
                <a:lnSpc>
                  <a:spcPct val="125000"/>
                </a:lnSpc>
              </a:pPr>
              <a:r>
                <a:rPr lang="de-DE" sz="1400"/>
                <a:t>Affirmation</a:t>
              </a:r>
            </a:p>
          </p:txBody>
        </p:sp>
      </p:grpSp>
      <p:grpSp>
        <p:nvGrpSpPr>
          <p:cNvPr id="65" name="Gruppieren 64">
            <a:extLst>
              <a:ext uri="{FF2B5EF4-FFF2-40B4-BE49-F238E27FC236}">
                <a16:creationId xmlns:a16="http://schemas.microsoft.com/office/drawing/2014/main" id="{2E1377DE-FFEE-4A43-9B8C-113FE4407D8B}"/>
              </a:ext>
            </a:extLst>
          </p:cNvPr>
          <p:cNvGrpSpPr/>
          <p:nvPr/>
        </p:nvGrpSpPr>
        <p:grpSpPr>
          <a:xfrm>
            <a:off x="3678650" y="3205065"/>
            <a:ext cx="1373678" cy="1351394"/>
            <a:chOff x="-4168" y="1865446"/>
            <a:chExt cx="1181437" cy="1162272"/>
          </a:xfrm>
          <a:solidFill>
            <a:srgbClr val="E1E3DE"/>
          </a:solidFill>
        </p:grpSpPr>
        <p:sp>
          <p:nvSpPr>
            <p:cNvPr id="66" name="Ellipse 65">
              <a:extLst>
                <a:ext uri="{FF2B5EF4-FFF2-40B4-BE49-F238E27FC236}">
                  <a16:creationId xmlns:a16="http://schemas.microsoft.com/office/drawing/2014/main" id="{146BA56C-4110-4F4D-9BF7-8A9983EE2EA5}"/>
                </a:ext>
              </a:extLst>
            </p:cNvPr>
            <p:cNvSpPr/>
            <p:nvPr/>
          </p:nvSpPr>
          <p:spPr>
            <a:xfrm>
              <a:off x="14997" y="1865446"/>
              <a:ext cx="1162272" cy="1162272"/>
            </a:xfrm>
            <a:prstGeom prst="ellipse">
              <a:avLst/>
            </a:prstGeom>
            <a:solidFill>
              <a:srgbClr val="B48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2" name="Textfeld 71">
              <a:extLst>
                <a:ext uri="{FF2B5EF4-FFF2-40B4-BE49-F238E27FC236}">
                  <a16:creationId xmlns:a16="http://schemas.microsoft.com/office/drawing/2014/main" id="{9CA98764-DDDD-4660-A908-4BE388D17B8B}"/>
                </a:ext>
              </a:extLst>
            </p:cNvPr>
            <p:cNvSpPr txBox="1"/>
            <p:nvPr/>
          </p:nvSpPr>
          <p:spPr>
            <a:xfrm>
              <a:off x="-4168" y="2160475"/>
              <a:ext cx="765119" cy="524887"/>
            </a:xfrm>
            <a:prstGeom prst="rect">
              <a:avLst/>
            </a:prstGeom>
            <a:solidFill>
              <a:srgbClr val="F2DFD6"/>
            </a:solidFill>
          </p:spPr>
          <p:txBody>
            <a:bodyPr wrap="square" rtlCol="0">
              <a:spAutoFit/>
            </a:bodyPr>
            <a:lstStyle/>
            <a:p>
              <a:pPr>
                <a:lnSpc>
                  <a:spcPct val="125000"/>
                </a:lnSpc>
              </a:pPr>
              <a:r>
                <a:rPr lang="de-DE" sz="1400"/>
                <a:t>Security </a:t>
              </a:r>
            </a:p>
            <a:p>
              <a:pPr>
                <a:lnSpc>
                  <a:spcPct val="125000"/>
                </a:lnSpc>
              </a:pPr>
              <a:r>
                <a:rPr lang="de-DE" sz="1400"/>
                <a:t>&amp; Trust</a:t>
              </a:r>
            </a:p>
          </p:txBody>
        </p:sp>
      </p:grpSp>
      <p:grpSp>
        <p:nvGrpSpPr>
          <p:cNvPr id="75" name="Gruppieren 74">
            <a:extLst>
              <a:ext uri="{FF2B5EF4-FFF2-40B4-BE49-F238E27FC236}">
                <a16:creationId xmlns:a16="http://schemas.microsoft.com/office/drawing/2014/main" id="{38CDFAD2-6393-4EA1-9629-E4D18C1DC6D9}"/>
              </a:ext>
            </a:extLst>
          </p:cNvPr>
          <p:cNvGrpSpPr/>
          <p:nvPr/>
        </p:nvGrpSpPr>
        <p:grpSpPr>
          <a:xfrm>
            <a:off x="2208754" y="4199853"/>
            <a:ext cx="1800961" cy="1800000"/>
            <a:chOff x="94732" y="1880125"/>
            <a:chExt cx="1944074" cy="1887453"/>
          </a:xfrm>
          <a:solidFill>
            <a:srgbClr val="E1E3DE"/>
          </a:solidFill>
        </p:grpSpPr>
        <p:sp>
          <p:nvSpPr>
            <p:cNvPr id="76" name="Ellipse 75">
              <a:extLst>
                <a:ext uri="{FF2B5EF4-FFF2-40B4-BE49-F238E27FC236}">
                  <a16:creationId xmlns:a16="http://schemas.microsoft.com/office/drawing/2014/main" id="{862B29BC-F39E-4040-8588-A53F2E9832E0}"/>
                </a:ext>
              </a:extLst>
            </p:cNvPr>
            <p:cNvSpPr/>
            <p:nvPr/>
          </p:nvSpPr>
          <p:spPr>
            <a:xfrm>
              <a:off x="95769" y="1880125"/>
              <a:ext cx="1943037" cy="1887453"/>
            </a:xfrm>
            <a:prstGeom prst="ellipse">
              <a:avLst/>
            </a:prstGeom>
            <a:solidFill>
              <a:srgbClr val="DAC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7" name="Textfeld 76">
              <a:extLst>
                <a:ext uri="{FF2B5EF4-FFF2-40B4-BE49-F238E27FC236}">
                  <a16:creationId xmlns:a16="http://schemas.microsoft.com/office/drawing/2014/main" id="{99E3D1DA-1588-42DA-96AE-5F94B03F1837}"/>
                </a:ext>
              </a:extLst>
            </p:cNvPr>
            <p:cNvSpPr txBox="1"/>
            <p:nvPr/>
          </p:nvSpPr>
          <p:spPr>
            <a:xfrm>
              <a:off x="94732" y="2511425"/>
              <a:ext cx="1362713" cy="639946"/>
            </a:xfrm>
            <a:prstGeom prst="rect">
              <a:avLst/>
            </a:prstGeom>
            <a:solidFill>
              <a:srgbClr val="F2DFD6"/>
            </a:solidFill>
          </p:spPr>
          <p:txBody>
            <a:bodyPr wrap="none" rtlCol="0">
              <a:spAutoFit/>
            </a:bodyPr>
            <a:lstStyle/>
            <a:p>
              <a:pPr>
                <a:lnSpc>
                  <a:spcPct val="125000"/>
                </a:lnSpc>
              </a:pPr>
              <a:r>
                <a:rPr lang="de-DE" sz="1400"/>
                <a:t>Protection &amp; </a:t>
              </a:r>
            </a:p>
            <a:p>
              <a:pPr>
                <a:lnSpc>
                  <a:spcPct val="125000"/>
                </a:lnSpc>
              </a:pPr>
              <a:r>
                <a:rPr lang="de-DE" sz="1400"/>
                <a:t>Relaxation</a:t>
              </a:r>
            </a:p>
          </p:txBody>
        </p:sp>
      </p:grpSp>
      <p:grpSp>
        <p:nvGrpSpPr>
          <p:cNvPr id="22" name="Gruppieren 21">
            <a:extLst>
              <a:ext uri="{FF2B5EF4-FFF2-40B4-BE49-F238E27FC236}">
                <a16:creationId xmlns:a16="http://schemas.microsoft.com/office/drawing/2014/main" id="{3E1913B5-246A-405C-9AD9-F758D492ADE7}"/>
              </a:ext>
            </a:extLst>
          </p:cNvPr>
          <p:cNvGrpSpPr/>
          <p:nvPr/>
        </p:nvGrpSpPr>
        <p:grpSpPr>
          <a:xfrm>
            <a:off x="877903" y="3245436"/>
            <a:ext cx="1614061" cy="1587981"/>
            <a:chOff x="73393" y="1880125"/>
            <a:chExt cx="1384768" cy="1362393"/>
          </a:xfrm>
          <a:solidFill>
            <a:srgbClr val="E1E3DE"/>
          </a:solidFill>
        </p:grpSpPr>
        <p:sp>
          <p:nvSpPr>
            <p:cNvPr id="23" name="Ellipse 22">
              <a:extLst>
                <a:ext uri="{FF2B5EF4-FFF2-40B4-BE49-F238E27FC236}">
                  <a16:creationId xmlns:a16="http://schemas.microsoft.com/office/drawing/2014/main" id="{AD510430-B2A7-4231-A9F1-ECA2962B84D2}"/>
                </a:ext>
              </a:extLst>
            </p:cNvPr>
            <p:cNvSpPr/>
            <p:nvPr/>
          </p:nvSpPr>
          <p:spPr>
            <a:xfrm>
              <a:off x="95768" y="1880125"/>
              <a:ext cx="1362393" cy="1362393"/>
            </a:xfrm>
            <a:prstGeom prst="ellipse">
              <a:avLst/>
            </a:prstGeom>
            <a:solidFill>
              <a:srgbClr val="864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24" name="Textfeld 23">
              <a:extLst>
                <a:ext uri="{FF2B5EF4-FFF2-40B4-BE49-F238E27FC236}">
                  <a16:creationId xmlns:a16="http://schemas.microsoft.com/office/drawing/2014/main" id="{EB3B1731-ECC1-402D-A7D2-3C20E2631ABE}"/>
                </a:ext>
              </a:extLst>
            </p:cNvPr>
            <p:cNvSpPr txBox="1"/>
            <p:nvPr/>
          </p:nvSpPr>
          <p:spPr>
            <a:xfrm>
              <a:off x="73393" y="2299219"/>
              <a:ext cx="1077048" cy="524202"/>
            </a:xfrm>
            <a:prstGeom prst="rect">
              <a:avLst/>
            </a:prstGeom>
            <a:solidFill>
              <a:srgbClr val="F2DFD6"/>
            </a:solidFill>
          </p:spPr>
          <p:txBody>
            <a:bodyPr wrap="square" rtlCol="0">
              <a:spAutoFit/>
            </a:bodyPr>
            <a:lstStyle/>
            <a:p>
              <a:pPr>
                <a:lnSpc>
                  <a:spcPct val="125000"/>
                </a:lnSpc>
              </a:pPr>
              <a:r>
                <a:rPr lang="de-DE" sz="1400"/>
                <a:t>Simplifying</a:t>
              </a:r>
            </a:p>
            <a:p>
              <a:pPr>
                <a:lnSpc>
                  <a:spcPct val="125000"/>
                </a:lnSpc>
              </a:pPr>
              <a:r>
                <a:rPr lang="de-DE" sz="1400"/>
                <a:t>Routines</a:t>
              </a:r>
            </a:p>
          </p:txBody>
        </p:sp>
      </p:grpSp>
      <p:grpSp>
        <p:nvGrpSpPr>
          <p:cNvPr id="25" name="Gruppieren 24">
            <a:extLst>
              <a:ext uri="{FF2B5EF4-FFF2-40B4-BE49-F238E27FC236}">
                <a16:creationId xmlns:a16="http://schemas.microsoft.com/office/drawing/2014/main" id="{D7E1C5D2-8437-4925-A14B-C8EE8F404855}"/>
              </a:ext>
            </a:extLst>
          </p:cNvPr>
          <p:cNvGrpSpPr/>
          <p:nvPr/>
        </p:nvGrpSpPr>
        <p:grpSpPr>
          <a:xfrm>
            <a:off x="4077670" y="4484617"/>
            <a:ext cx="1949315" cy="1936794"/>
            <a:chOff x="85527" y="1880125"/>
            <a:chExt cx="1594557" cy="1584316"/>
          </a:xfrm>
          <a:solidFill>
            <a:srgbClr val="E1E3DE"/>
          </a:solidFill>
        </p:grpSpPr>
        <p:sp>
          <p:nvSpPr>
            <p:cNvPr id="26" name="Ellipse 25">
              <a:extLst>
                <a:ext uri="{FF2B5EF4-FFF2-40B4-BE49-F238E27FC236}">
                  <a16:creationId xmlns:a16="http://schemas.microsoft.com/office/drawing/2014/main" id="{7CA983BB-81E2-45B0-9459-F058CCBE4D74}"/>
                </a:ext>
              </a:extLst>
            </p:cNvPr>
            <p:cNvSpPr/>
            <p:nvPr/>
          </p:nvSpPr>
          <p:spPr>
            <a:xfrm>
              <a:off x="95768" y="1880125"/>
              <a:ext cx="1584316" cy="1584316"/>
            </a:xfrm>
            <a:prstGeom prst="ellipse">
              <a:avLst/>
            </a:prstGeom>
            <a:solidFill>
              <a:srgbClr val="4C4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27" name="Textfeld 26">
              <a:extLst>
                <a:ext uri="{FF2B5EF4-FFF2-40B4-BE49-F238E27FC236}">
                  <a16:creationId xmlns:a16="http://schemas.microsoft.com/office/drawing/2014/main" id="{39C09E02-D1F5-4BB0-8083-79F8E561EF3F}"/>
                </a:ext>
              </a:extLst>
            </p:cNvPr>
            <p:cNvSpPr txBox="1"/>
            <p:nvPr/>
          </p:nvSpPr>
          <p:spPr>
            <a:xfrm>
              <a:off x="85527" y="2454773"/>
              <a:ext cx="1300042" cy="499227"/>
            </a:xfrm>
            <a:prstGeom prst="rect">
              <a:avLst/>
            </a:prstGeom>
            <a:solidFill>
              <a:srgbClr val="F2DFD6"/>
            </a:solidFill>
          </p:spPr>
          <p:txBody>
            <a:bodyPr wrap="square" rtlCol="0">
              <a:spAutoFit/>
            </a:bodyPr>
            <a:lstStyle/>
            <a:p>
              <a:pPr>
                <a:lnSpc>
                  <a:spcPct val="125000"/>
                </a:lnSpc>
              </a:pPr>
              <a:r>
                <a:rPr lang="de-DE" sz="1400"/>
                <a:t>The Luxury of</a:t>
              </a:r>
            </a:p>
            <a:p>
              <a:pPr>
                <a:lnSpc>
                  <a:spcPct val="125000"/>
                </a:lnSpc>
              </a:pPr>
              <a:r>
                <a:rPr lang="de-DE" sz="1400"/>
                <a:t>Essentials Things</a:t>
              </a:r>
            </a:p>
          </p:txBody>
        </p:sp>
      </p:grpSp>
      <p:grpSp>
        <p:nvGrpSpPr>
          <p:cNvPr id="28" name="Gruppieren 27">
            <a:extLst>
              <a:ext uri="{FF2B5EF4-FFF2-40B4-BE49-F238E27FC236}">
                <a16:creationId xmlns:a16="http://schemas.microsoft.com/office/drawing/2014/main" id="{24BF5AED-6D51-4351-A50C-833EF0F1FAEC}"/>
              </a:ext>
            </a:extLst>
          </p:cNvPr>
          <p:cNvGrpSpPr/>
          <p:nvPr/>
        </p:nvGrpSpPr>
        <p:grpSpPr>
          <a:xfrm>
            <a:off x="10416480" y="171154"/>
            <a:ext cx="1439984" cy="1439984"/>
            <a:chOff x="-139919" y="1880126"/>
            <a:chExt cx="1439984" cy="1439984"/>
          </a:xfrm>
        </p:grpSpPr>
        <p:sp>
          <p:nvSpPr>
            <p:cNvPr id="29" name="Ellipse 28">
              <a:extLst>
                <a:ext uri="{FF2B5EF4-FFF2-40B4-BE49-F238E27FC236}">
                  <a16:creationId xmlns:a16="http://schemas.microsoft.com/office/drawing/2014/main" id="{DC8A8D2A-9802-450A-A353-F40B5955006A}"/>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30" name="Textfeld 29">
              <a:extLst>
                <a:ext uri="{FF2B5EF4-FFF2-40B4-BE49-F238E27FC236}">
                  <a16:creationId xmlns:a16="http://schemas.microsoft.com/office/drawing/2014/main" id="{C01ED730-8CB2-40C1-975D-051FC8677E7A}"/>
                </a:ext>
              </a:extLst>
            </p:cNvPr>
            <p:cNvSpPr txBox="1"/>
            <p:nvPr/>
          </p:nvSpPr>
          <p:spPr>
            <a:xfrm>
              <a:off x="-108318" y="2274990"/>
              <a:ext cx="1244123" cy="611001"/>
            </a:xfrm>
            <a:prstGeom prst="rect">
              <a:avLst/>
            </a:prstGeom>
            <a:noFill/>
          </p:spPr>
          <p:txBody>
            <a:bodyPr wrap="none" rtlCol="0">
              <a:spAutoFit/>
            </a:bodyPr>
            <a:lstStyle/>
            <a:p>
              <a:pPr algn="l">
                <a:lnSpc>
                  <a:spcPct val="125000"/>
                </a:lnSpc>
              </a:pPr>
              <a:r>
                <a:rPr lang="de-DE" sz="1400">
                  <a:solidFill>
                    <a:schemeClr val="bg1"/>
                  </a:solidFill>
                </a:rPr>
                <a:t>BRAND</a:t>
              </a:r>
            </a:p>
            <a:p>
              <a:pPr algn="l">
                <a:lnSpc>
                  <a:spcPct val="125000"/>
                </a:lnSpc>
              </a:pPr>
              <a:r>
                <a:rPr lang="de-DE" sz="1400">
                  <a:solidFill>
                    <a:schemeClr val="bg1"/>
                  </a:solidFill>
                </a:rPr>
                <a:t>OPPORTUNITY</a:t>
              </a:r>
            </a:p>
          </p:txBody>
        </p:sp>
      </p:grpSp>
      <p:pic>
        <p:nvPicPr>
          <p:cNvPr id="34" name="Grafik 33">
            <a:extLst>
              <a:ext uri="{FF2B5EF4-FFF2-40B4-BE49-F238E27FC236}">
                <a16:creationId xmlns:a16="http://schemas.microsoft.com/office/drawing/2014/main" id="{AF40B1BE-1EF3-447F-B638-B7FD417E36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8372" y="1018505"/>
            <a:ext cx="9032752" cy="5833207"/>
          </a:xfrm>
          <a:prstGeom prst="rect">
            <a:avLst/>
          </a:prstGeom>
        </p:spPr>
      </p:pic>
    </p:spTree>
    <p:extLst>
      <p:ext uri="{BB962C8B-B14F-4D97-AF65-F5344CB8AC3E}">
        <p14:creationId xmlns:p14="http://schemas.microsoft.com/office/powerpoint/2010/main" val="284912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4835B"/>
        </a:solidFill>
        <a:effectLst/>
      </p:bgPr>
    </p:bg>
    <p:spTree>
      <p:nvGrpSpPr>
        <p:cNvPr id="1" name=""/>
        <p:cNvGrpSpPr/>
        <p:nvPr/>
      </p:nvGrpSpPr>
      <p:grpSpPr>
        <a:xfrm>
          <a:off x="0" y="0"/>
          <a:ext cx="0" cy="0"/>
          <a:chOff x="0" y="0"/>
          <a:chExt cx="0" cy="0"/>
        </a:xfrm>
      </p:grpSpPr>
      <p:sp>
        <p:nvSpPr>
          <p:cNvPr id="53" name="Titel 3">
            <a:extLst>
              <a:ext uri="{FF2B5EF4-FFF2-40B4-BE49-F238E27FC236}">
                <a16:creationId xmlns:a16="http://schemas.microsoft.com/office/drawing/2014/main" id="{9B687352-D11C-409F-AB14-B895E9620F61}"/>
              </a:ext>
            </a:extLst>
          </p:cNvPr>
          <p:cNvSpPr txBox="1">
            <a:spLocks/>
          </p:cNvSpPr>
          <p:nvPr/>
        </p:nvSpPr>
        <p:spPr bwMode="gray">
          <a:xfrm>
            <a:off x="1322255" y="540491"/>
            <a:ext cx="755984" cy="872034"/>
          </a:xfrm>
          <a:prstGeom prst="rect">
            <a:avLst/>
          </a:prstGeom>
        </p:spPr>
        <p:txBody>
          <a:bodyPr vert="horz"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i="0">
                <a:solidFill>
                  <a:srgbClr val="F4BBA8"/>
                </a:solidFill>
                <a:latin typeface="Segoe UI Black" panose="020B0A02040204020203" pitchFamily="34" charset="0"/>
                <a:ea typeface="Segoe UI Black" panose="020B0A02040204020203" pitchFamily="34" charset="0"/>
              </a:rPr>
              <a:t>V</a:t>
            </a:r>
            <a:endParaRPr lang="en-GB" sz="3600" i="0">
              <a:solidFill>
                <a:srgbClr val="F4BBA8"/>
              </a:solidFill>
              <a:latin typeface="Segoe UI Black" panose="020B0A02040204020203" pitchFamily="34" charset="0"/>
              <a:ea typeface="Segoe UI Black" panose="020B0A02040204020203" pitchFamily="34" charset="0"/>
            </a:endParaRPr>
          </a:p>
        </p:txBody>
      </p:sp>
      <p:sp>
        <p:nvSpPr>
          <p:cNvPr id="56" name="Titel 3">
            <a:extLst>
              <a:ext uri="{FF2B5EF4-FFF2-40B4-BE49-F238E27FC236}">
                <a16:creationId xmlns:a16="http://schemas.microsoft.com/office/drawing/2014/main" id="{66B36C1B-8B90-49F8-B16C-4019D883C3A4}"/>
              </a:ext>
            </a:extLst>
          </p:cNvPr>
          <p:cNvSpPr txBox="1">
            <a:spLocks/>
          </p:cNvSpPr>
          <p:nvPr/>
        </p:nvSpPr>
        <p:spPr bwMode="gray">
          <a:xfrm>
            <a:off x="632085" y="127798"/>
            <a:ext cx="633648" cy="712118"/>
          </a:xfrm>
          <a:prstGeom prst="rect">
            <a:avLst/>
          </a:prstGeom>
        </p:spPr>
        <p:txBody>
          <a:bodyPr vert="horz" wrap="square"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2000" i="0">
                <a:solidFill>
                  <a:srgbClr val="B1A992"/>
                </a:solidFill>
                <a:latin typeface="Segoe UI Black" panose="020B0A02040204020203" pitchFamily="34" charset="0"/>
                <a:ea typeface="Segoe UI Black" panose="020B0A02040204020203" pitchFamily="34" charset="0"/>
              </a:rPr>
              <a:t>true</a:t>
            </a:r>
            <a:endParaRPr lang="en-GB" sz="4400" i="0">
              <a:solidFill>
                <a:srgbClr val="B1A992"/>
              </a:solidFill>
              <a:latin typeface="Segoe UI Black" panose="020B0A02040204020203" pitchFamily="34" charset="0"/>
              <a:ea typeface="Segoe UI Black" panose="020B0A02040204020203" pitchFamily="34" charset="0"/>
            </a:endParaRPr>
          </a:p>
        </p:txBody>
      </p:sp>
      <p:pic>
        <p:nvPicPr>
          <p:cNvPr id="3" name="Grafik 2">
            <a:extLst>
              <a:ext uri="{FF2B5EF4-FFF2-40B4-BE49-F238E27FC236}">
                <a16:creationId xmlns:a16="http://schemas.microsoft.com/office/drawing/2014/main" id="{9AAE910F-6223-4DB1-977D-2B06EF0B47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379" t="25450" r="5379" b="-2977"/>
          <a:stretch/>
        </p:blipFill>
        <p:spPr>
          <a:xfrm>
            <a:off x="7465588" y="1096353"/>
            <a:ext cx="4635254" cy="4897796"/>
          </a:xfrm>
          <a:prstGeom prst="rect">
            <a:avLst/>
          </a:prstGeom>
        </p:spPr>
      </p:pic>
      <p:pic>
        <p:nvPicPr>
          <p:cNvPr id="32" name="Grafik 31">
            <a:extLst>
              <a:ext uri="{FF2B5EF4-FFF2-40B4-BE49-F238E27FC236}">
                <a16:creationId xmlns:a16="http://schemas.microsoft.com/office/drawing/2014/main" id="{DFD271B4-3D29-4FC3-8591-6997E326D3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7778" y="2325993"/>
            <a:ext cx="6987621" cy="4663073"/>
          </a:xfrm>
          <a:prstGeom prst="rect">
            <a:avLst/>
          </a:prstGeom>
        </p:spPr>
      </p:pic>
      <p:sp>
        <p:nvSpPr>
          <p:cNvPr id="38" name="Rechteck 37">
            <a:extLst>
              <a:ext uri="{FF2B5EF4-FFF2-40B4-BE49-F238E27FC236}">
                <a16:creationId xmlns:a16="http://schemas.microsoft.com/office/drawing/2014/main" id="{4708DBE2-96F3-4360-9679-9340B161EF2F}"/>
              </a:ext>
            </a:extLst>
          </p:cNvPr>
          <p:cNvSpPr/>
          <p:nvPr/>
        </p:nvSpPr>
        <p:spPr>
          <a:xfrm>
            <a:off x="1742750" y="5218268"/>
            <a:ext cx="1155327" cy="400110"/>
          </a:xfrm>
          <a:prstGeom prst="rect">
            <a:avLst/>
          </a:prstGeom>
        </p:spPr>
        <p:txBody>
          <a:bodyPr wrap="square">
            <a:spAutoFit/>
          </a:bodyPr>
          <a:lstStyle/>
          <a:p>
            <a:r>
              <a:rPr lang="en-US" sz="1000">
                <a:solidFill>
                  <a:schemeClr val="bg1"/>
                </a:solidFill>
              </a:rPr>
              <a:t>White Lemon Cannabis</a:t>
            </a:r>
            <a:endParaRPr lang="de-DE" sz="1000">
              <a:solidFill>
                <a:schemeClr val="bg1"/>
              </a:solidFill>
            </a:endParaRPr>
          </a:p>
        </p:txBody>
      </p:sp>
      <p:pic>
        <p:nvPicPr>
          <p:cNvPr id="54" name="Grafik 53">
            <a:extLst>
              <a:ext uri="{FF2B5EF4-FFF2-40B4-BE49-F238E27FC236}">
                <a16:creationId xmlns:a16="http://schemas.microsoft.com/office/drawing/2014/main" id="{DC95BAAE-C2FD-4564-AAA3-EDB0395CB5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64" name="Gruppieren 63">
            <a:extLst>
              <a:ext uri="{FF2B5EF4-FFF2-40B4-BE49-F238E27FC236}">
                <a16:creationId xmlns:a16="http://schemas.microsoft.com/office/drawing/2014/main" id="{B45E2480-4408-4F55-9C08-6694B4FE35B4}"/>
              </a:ext>
            </a:extLst>
          </p:cNvPr>
          <p:cNvGrpSpPr/>
          <p:nvPr/>
        </p:nvGrpSpPr>
        <p:grpSpPr>
          <a:xfrm>
            <a:off x="1249090" y="5518494"/>
            <a:ext cx="603050" cy="529140"/>
            <a:chOff x="61229" y="1902687"/>
            <a:chExt cx="1255548" cy="1101664"/>
          </a:xfrm>
        </p:grpSpPr>
        <p:sp>
          <p:nvSpPr>
            <p:cNvPr id="65" name="Ellipse 64">
              <a:extLst>
                <a:ext uri="{FF2B5EF4-FFF2-40B4-BE49-F238E27FC236}">
                  <a16:creationId xmlns:a16="http://schemas.microsoft.com/office/drawing/2014/main" id="{039DD6DA-B64F-4B5D-89E3-6511EC0A952D}"/>
                </a:ext>
              </a:extLst>
            </p:cNvPr>
            <p:cNvSpPr/>
            <p:nvPr/>
          </p:nvSpPr>
          <p:spPr>
            <a:xfrm>
              <a:off x="215110" y="1902687"/>
              <a:ext cx="1101667" cy="1101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6" name="Textfeld 65">
              <a:extLst>
                <a:ext uri="{FF2B5EF4-FFF2-40B4-BE49-F238E27FC236}">
                  <a16:creationId xmlns:a16="http://schemas.microsoft.com/office/drawing/2014/main" id="{36D524E5-01C3-499E-A24C-435DC37291E2}"/>
                </a:ext>
              </a:extLst>
            </p:cNvPr>
            <p:cNvSpPr txBox="1"/>
            <p:nvPr/>
          </p:nvSpPr>
          <p:spPr>
            <a:xfrm>
              <a:off x="61229" y="2165838"/>
              <a:ext cx="1255547" cy="525979"/>
            </a:xfrm>
            <a:prstGeom prst="rect">
              <a:avLst/>
            </a:prstGeom>
            <a:noFill/>
          </p:spPr>
          <p:txBody>
            <a:bodyPr wrap="none" rtlCol="0">
              <a:spAutoFit/>
            </a:bodyPr>
            <a:lstStyle/>
            <a:p>
              <a:pPr algn="l">
                <a:lnSpc>
                  <a:spcPct val="125000"/>
                </a:lnSpc>
              </a:pPr>
              <a:r>
                <a:rPr lang="de-DE" sz="900">
                  <a:solidFill>
                    <a:srgbClr val="F49700"/>
                  </a:solidFill>
                </a:rPr>
                <a:t>HEALING</a:t>
              </a:r>
            </a:p>
          </p:txBody>
        </p:sp>
      </p:grpSp>
      <p:sp>
        <p:nvSpPr>
          <p:cNvPr id="39" name="Rechteck 38">
            <a:extLst>
              <a:ext uri="{FF2B5EF4-FFF2-40B4-BE49-F238E27FC236}">
                <a16:creationId xmlns:a16="http://schemas.microsoft.com/office/drawing/2014/main" id="{0EBA8153-1EE3-4492-8681-677B84A6EB80}"/>
              </a:ext>
            </a:extLst>
          </p:cNvPr>
          <p:cNvSpPr/>
          <p:nvPr/>
        </p:nvSpPr>
        <p:spPr>
          <a:xfrm>
            <a:off x="10467512" y="6393303"/>
            <a:ext cx="1155327" cy="246221"/>
          </a:xfrm>
          <a:prstGeom prst="rect">
            <a:avLst/>
          </a:prstGeom>
        </p:spPr>
        <p:txBody>
          <a:bodyPr wrap="square">
            <a:spAutoFit/>
          </a:bodyPr>
          <a:lstStyle/>
          <a:p>
            <a:r>
              <a:rPr lang="en-US" sz="1000">
                <a:solidFill>
                  <a:schemeClr val="bg1"/>
                </a:solidFill>
              </a:rPr>
              <a:t>Sea Foam</a:t>
            </a:r>
            <a:endParaRPr lang="de-DE" sz="1000">
              <a:solidFill>
                <a:schemeClr val="bg1"/>
              </a:solidFill>
            </a:endParaRPr>
          </a:p>
        </p:txBody>
      </p:sp>
      <p:sp>
        <p:nvSpPr>
          <p:cNvPr id="25" name="Rechteck 24">
            <a:extLst>
              <a:ext uri="{FF2B5EF4-FFF2-40B4-BE49-F238E27FC236}">
                <a16:creationId xmlns:a16="http://schemas.microsoft.com/office/drawing/2014/main" id="{A3E56F08-2801-4012-B79D-1A017AAF107B}"/>
              </a:ext>
            </a:extLst>
          </p:cNvPr>
          <p:cNvSpPr/>
          <p:nvPr/>
        </p:nvSpPr>
        <p:spPr>
          <a:xfrm>
            <a:off x="8043446" y="1612947"/>
            <a:ext cx="1421961" cy="246221"/>
          </a:xfrm>
          <a:prstGeom prst="rect">
            <a:avLst/>
          </a:prstGeom>
        </p:spPr>
        <p:txBody>
          <a:bodyPr wrap="square">
            <a:spAutoFit/>
          </a:bodyPr>
          <a:lstStyle/>
          <a:p>
            <a:r>
              <a:rPr lang="en-US" sz="1000">
                <a:solidFill>
                  <a:schemeClr val="bg1"/>
                </a:solidFill>
              </a:rPr>
              <a:t>White Lavender</a:t>
            </a:r>
            <a:endParaRPr lang="de-DE" sz="1000">
              <a:solidFill>
                <a:schemeClr val="bg1"/>
              </a:solidFill>
            </a:endParaRPr>
          </a:p>
        </p:txBody>
      </p:sp>
      <p:grpSp>
        <p:nvGrpSpPr>
          <p:cNvPr id="6" name="Gruppieren 5">
            <a:extLst>
              <a:ext uri="{FF2B5EF4-FFF2-40B4-BE49-F238E27FC236}">
                <a16:creationId xmlns:a16="http://schemas.microsoft.com/office/drawing/2014/main" id="{4E34E230-AAE5-4434-B676-9E6BCCA5CCA2}"/>
              </a:ext>
            </a:extLst>
          </p:cNvPr>
          <p:cNvGrpSpPr/>
          <p:nvPr/>
        </p:nvGrpSpPr>
        <p:grpSpPr>
          <a:xfrm>
            <a:off x="2667106" y="1213693"/>
            <a:ext cx="6691063" cy="5635653"/>
            <a:chOff x="1841087" y="547312"/>
            <a:chExt cx="6691063" cy="5635653"/>
          </a:xfrm>
        </p:grpSpPr>
        <p:pic>
          <p:nvPicPr>
            <p:cNvPr id="31" name="Grafik 30">
              <a:extLst>
                <a:ext uri="{FF2B5EF4-FFF2-40B4-BE49-F238E27FC236}">
                  <a16:creationId xmlns:a16="http://schemas.microsoft.com/office/drawing/2014/main" id="{C251C537-2723-48FF-8EE7-6FD5D8252C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024690" y="2825408"/>
              <a:ext cx="3125074" cy="2083382"/>
            </a:xfrm>
            <a:prstGeom prst="rect">
              <a:avLst/>
            </a:prstGeom>
          </p:spPr>
        </p:pic>
        <p:pic>
          <p:nvPicPr>
            <p:cNvPr id="35" name="Grafik 34">
              <a:extLst>
                <a:ext uri="{FF2B5EF4-FFF2-40B4-BE49-F238E27FC236}">
                  <a16:creationId xmlns:a16="http://schemas.microsoft.com/office/drawing/2014/main" id="{C384A8AC-322F-4446-89D1-6932CD2EFD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35343" y="3981764"/>
              <a:ext cx="2910701" cy="1940467"/>
            </a:xfrm>
            <a:prstGeom prst="rect">
              <a:avLst/>
            </a:prstGeom>
            <a:ln w="57150">
              <a:noFill/>
            </a:ln>
          </p:spPr>
        </p:pic>
        <p:sp>
          <p:nvSpPr>
            <p:cNvPr id="40" name="Rechteck 39">
              <a:extLst>
                <a:ext uri="{FF2B5EF4-FFF2-40B4-BE49-F238E27FC236}">
                  <a16:creationId xmlns:a16="http://schemas.microsoft.com/office/drawing/2014/main" id="{85BE44E4-2566-46B5-88F1-D7770B4860CD}"/>
                </a:ext>
              </a:extLst>
            </p:cNvPr>
            <p:cNvSpPr/>
            <p:nvPr/>
          </p:nvSpPr>
          <p:spPr>
            <a:xfrm>
              <a:off x="7110189" y="5936744"/>
              <a:ext cx="1421961" cy="246221"/>
            </a:xfrm>
            <a:prstGeom prst="rect">
              <a:avLst/>
            </a:prstGeom>
          </p:spPr>
          <p:txBody>
            <a:bodyPr wrap="square">
              <a:spAutoFit/>
            </a:bodyPr>
            <a:lstStyle/>
            <a:p>
              <a:r>
                <a:rPr lang="en-US" sz="1000">
                  <a:solidFill>
                    <a:schemeClr val="bg1"/>
                  </a:solidFill>
                </a:rPr>
                <a:t>Linen + </a:t>
              </a:r>
              <a:r>
                <a:rPr lang="en-US" sz="1000" err="1">
                  <a:solidFill>
                    <a:schemeClr val="bg1"/>
                  </a:solidFill>
                </a:rPr>
                <a:t>Linenseed</a:t>
              </a:r>
              <a:endParaRPr lang="de-DE" sz="1000">
                <a:solidFill>
                  <a:schemeClr val="bg1"/>
                </a:solidFill>
              </a:endParaRPr>
            </a:p>
          </p:txBody>
        </p:sp>
        <p:sp>
          <p:nvSpPr>
            <p:cNvPr id="41" name="Rechteck 40">
              <a:extLst>
                <a:ext uri="{FF2B5EF4-FFF2-40B4-BE49-F238E27FC236}">
                  <a16:creationId xmlns:a16="http://schemas.microsoft.com/office/drawing/2014/main" id="{6DD4B9A0-1DDF-4557-8969-FC183C4517E8}"/>
                </a:ext>
              </a:extLst>
            </p:cNvPr>
            <p:cNvSpPr/>
            <p:nvPr/>
          </p:nvSpPr>
          <p:spPr>
            <a:xfrm>
              <a:off x="6332654" y="1281307"/>
              <a:ext cx="1421961" cy="246221"/>
            </a:xfrm>
            <a:prstGeom prst="rect">
              <a:avLst/>
            </a:prstGeom>
          </p:spPr>
          <p:txBody>
            <a:bodyPr wrap="square">
              <a:spAutoFit/>
            </a:bodyPr>
            <a:lstStyle/>
            <a:p>
              <a:r>
                <a:rPr lang="en-US" sz="1000" err="1">
                  <a:solidFill>
                    <a:schemeClr val="bg1"/>
                  </a:solidFill>
                </a:rPr>
                <a:t>Sheabutter</a:t>
              </a:r>
              <a:endParaRPr lang="de-DE" sz="1000">
                <a:solidFill>
                  <a:schemeClr val="bg1"/>
                </a:solidFill>
              </a:endParaRPr>
            </a:p>
          </p:txBody>
        </p:sp>
        <p:pic>
          <p:nvPicPr>
            <p:cNvPr id="42" name="Picture 2" descr="pfirsich mit samen - white peach stock-fotos und bilder">
              <a:extLst>
                <a:ext uri="{FF2B5EF4-FFF2-40B4-BE49-F238E27FC236}">
                  <a16:creationId xmlns:a16="http://schemas.microsoft.com/office/drawing/2014/main" id="{AF17EEEA-FC43-4B13-9139-879D297A41C6}"/>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4502680" y="1134762"/>
              <a:ext cx="1829974" cy="2758482"/>
            </a:xfrm>
            <a:prstGeom prst="rect">
              <a:avLst/>
            </a:prstGeom>
            <a:noFill/>
            <a:ln w="76200">
              <a:solidFill>
                <a:srgbClr val="B4835B"/>
              </a:solidFill>
            </a:ln>
            <a:extLst>
              <a:ext uri="{909E8E84-426E-40DD-AFC4-6F175D3DCCD1}">
                <a14:hiddenFill xmlns:a14="http://schemas.microsoft.com/office/drawing/2010/main">
                  <a:solidFill>
                    <a:srgbClr val="FFFFFF"/>
                  </a:solidFill>
                </a14:hiddenFill>
              </a:ext>
            </a:extLst>
          </p:spPr>
        </p:pic>
        <p:pic>
          <p:nvPicPr>
            <p:cNvPr id="43" name="Picture 2" descr="getrocknete vanillestäbchen und vanilleorchideenblüte auf einem holztisch. nahaufnahme. - vanilla stock-fotos und bilder">
              <a:extLst>
                <a:ext uri="{FF2B5EF4-FFF2-40B4-BE49-F238E27FC236}">
                  <a16:creationId xmlns:a16="http://schemas.microsoft.com/office/drawing/2014/main" id="{5F33798A-5DEB-4833-B440-4BDED8B2D83B}"/>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1841087" y="792156"/>
              <a:ext cx="2585536" cy="1943377"/>
            </a:xfrm>
            <a:prstGeom prst="rect">
              <a:avLst/>
            </a:prstGeom>
            <a:noFill/>
            <a:extLst>
              <a:ext uri="{909E8E84-426E-40DD-AFC4-6F175D3DCCD1}">
                <a14:hiddenFill xmlns:a14="http://schemas.microsoft.com/office/drawing/2010/main">
                  <a:solidFill>
                    <a:srgbClr val="FFFFFF"/>
                  </a:solidFill>
                </a14:hiddenFill>
              </a:ext>
            </a:extLst>
          </p:spPr>
        </p:pic>
        <p:sp>
          <p:nvSpPr>
            <p:cNvPr id="44" name="Rechteck 43">
              <a:extLst>
                <a:ext uri="{FF2B5EF4-FFF2-40B4-BE49-F238E27FC236}">
                  <a16:creationId xmlns:a16="http://schemas.microsoft.com/office/drawing/2014/main" id="{211D7675-88E9-4927-A52F-31303AD8EEA2}"/>
                </a:ext>
              </a:extLst>
            </p:cNvPr>
            <p:cNvSpPr/>
            <p:nvPr/>
          </p:nvSpPr>
          <p:spPr>
            <a:xfrm>
              <a:off x="3951313" y="547312"/>
              <a:ext cx="1155327" cy="246221"/>
            </a:xfrm>
            <a:prstGeom prst="rect">
              <a:avLst/>
            </a:prstGeom>
          </p:spPr>
          <p:txBody>
            <a:bodyPr wrap="square">
              <a:spAutoFit/>
            </a:bodyPr>
            <a:lstStyle/>
            <a:p>
              <a:r>
                <a:rPr lang="en-US" sz="1000">
                  <a:solidFill>
                    <a:schemeClr val="bg1"/>
                  </a:solidFill>
                </a:rPr>
                <a:t>Vanilla</a:t>
              </a:r>
              <a:endParaRPr lang="de-DE" sz="1000">
                <a:solidFill>
                  <a:schemeClr val="bg1"/>
                </a:solidFill>
              </a:endParaRPr>
            </a:p>
          </p:txBody>
        </p:sp>
        <p:pic>
          <p:nvPicPr>
            <p:cNvPr id="45" name="Grafik 44">
              <a:extLst>
                <a:ext uri="{FF2B5EF4-FFF2-40B4-BE49-F238E27FC236}">
                  <a16:creationId xmlns:a16="http://schemas.microsoft.com/office/drawing/2014/main" id="{9921594E-D1B7-4200-8A11-7C9127AE5B5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408711" y="1540200"/>
              <a:ext cx="1837333" cy="2353044"/>
            </a:xfrm>
            <a:prstGeom prst="rect">
              <a:avLst/>
            </a:prstGeom>
            <a:ln w="57150">
              <a:noFill/>
            </a:ln>
          </p:spPr>
        </p:pic>
        <p:sp>
          <p:nvSpPr>
            <p:cNvPr id="36" name="Rechteck 35">
              <a:extLst>
                <a:ext uri="{FF2B5EF4-FFF2-40B4-BE49-F238E27FC236}">
                  <a16:creationId xmlns:a16="http://schemas.microsoft.com/office/drawing/2014/main" id="{B7DCAE55-00E2-4DBC-B4E6-E4BAE0549356}"/>
                </a:ext>
              </a:extLst>
            </p:cNvPr>
            <p:cNvSpPr/>
            <p:nvPr/>
          </p:nvSpPr>
          <p:spPr>
            <a:xfrm>
              <a:off x="4431337" y="876651"/>
              <a:ext cx="1155327" cy="246221"/>
            </a:xfrm>
            <a:prstGeom prst="rect">
              <a:avLst/>
            </a:prstGeom>
          </p:spPr>
          <p:txBody>
            <a:bodyPr wrap="square">
              <a:spAutoFit/>
            </a:bodyPr>
            <a:lstStyle/>
            <a:p>
              <a:r>
                <a:rPr lang="en-US" sz="1000">
                  <a:solidFill>
                    <a:schemeClr val="bg1"/>
                  </a:solidFill>
                </a:rPr>
                <a:t>White Peach</a:t>
              </a:r>
              <a:endParaRPr lang="de-DE" sz="1000">
                <a:solidFill>
                  <a:schemeClr val="bg1"/>
                </a:solidFill>
              </a:endParaRPr>
            </a:p>
          </p:txBody>
        </p:sp>
        <p:sp>
          <p:nvSpPr>
            <p:cNvPr id="72" name="Rechteck 71">
              <a:extLst>
                <a:ext uri="{FF2B5EF4-FFF2-40B4-BE49-F238E27FC236}">
                  <a16:creationId xmlns:a16="http://schemas.microsoft.com/office/drawing/2014/main" id="{E6AF22F3-1AFC-404E-A959-435475E01F5D}"/>
                </a:ext>
              </a:extLst>
            </p:cNvPr>
            <p:cNvSpPr/>
            <p:nvPr/>
          </p:nvSpPr>
          <p:spPr>
            <a:xfrm>
              <a:off x="4618710" y="4908790"/>
              <a:ext cx="1155327" cy="246221"/>
            </a:xfrm>
            <a:prstGeom prst="rect">
              <a:avLst/>
            </a:prstGeom>
          </p:spPr>
          <p:txBody>
            <a:bodyPr wrap="square">
              <a:spAutoFit/>
            </a:bodyPr>
            <a:lstStyle/>
            <a:p>
              <a:r>
                <a:rPr lang="en-US" sz="1000">
                  <a:solidFill>
                    <a:schemeClr val="bg1"/>
                  </a:solidFill>
                </a:rPr>
                <a:t>Walnut</a:t>
              </a:r>
              <a:endParaRPr lang="de-DE" sz="1000">
                <a:solidFill>
                  <a:schemeClr val="bg1"/>
                </a:solidFill>
              </a:endParaRPr>
            </a:p>
          </p:txBody>
        </p:sp>
      </p:grpSp>
      <p:pic>
        <p:nvPicPr>
          <p:cNvPr id="29" name="Grafik 28">
            <a:extLst>
              <a:ext uri="{FF2B5EF4-FFF2-40B4-BE49-F238E27FC236}">
                <a16:creationId xmlns:a16="http://schemas.microsoft.com/office/drawing/2014/main" id="{258A2FBE-1FBA-4B3D-BC20-C1F1C900EBE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861037" y="4025779"/>
            <a:ext cx="3522253" cy="2559099"/>
          </a:xfrm>
          <a:prstGeom prst="rect">
            <a:avLst/>
          </a:prstGeom>
        </p:spPr>
      </p:pic>
      <p:grpSp>
        <p:nvGrpSpPr>
          <p:cNvPr id="26" name="Gruppieren 25">
            <a:extLst>
              <a:ext uri="{FF2B5EF4-FFF2-40B4-BE49-F238E27FC236}">
                <a16:creationId xmlns:a16="http://schemas.microsoft.com/office/drawing/2014/main" id="{11D505E3-5F04-4D59-AFAC-24D063B34DFA}"/>
              </a:ext>
            </a:extLst>
          </p:cNvPr>
          <p:cNvGrpSpPr/>
          <p:nvPr/>
        </p:nvGrpSpPr>
        <p:grpSpPr>
          <a:xfrm>
            <a:off x="6600056" y="4036751"/>
            <a:ext cx="506244" cy="430648"/>
            <a:chOff x="61782" y="1973618"/>
            <a:chExt cx="1053995" cy="896605"/>
          </a:xfrm>
        </p:grpSpPr>
        <p:sp>
          <p:nvSpPr>
            <p:cNvPr id="27" name="Ellipse 26">
              <a:extLst>
                <a:ext uri="{FF2B5EF4-FFF2-40B4-BE49-F238E27FC236}">
                  <a16:creationId xmlns:a16="http://schemas.microsoft.com/office/drawing/2014/main" id="{FA5915BC-4358-4C14-A268-BA505C29115D}"/>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28" name="Textfeld 27">
              <a:extLst>
                <a:ext uri="{FF2B5EF4-FFF2-40B4-BE49-F238E27FC236}">
                  <a16:creationId xmlns:a16="http://schemas.microsoft.com/office/drawing/2014/main" id="{F9469D4D-6A4B-404C-9E48-50DCF1AB5C1E}"/>
                </a:ext>
              </a:extLst>
            </p:cNvPr>
            <p:cNvSpPr txBox="1"/>
            <p:nvPr/>
          </p:nvSpPr>
          <p:spPr>
            <a:xfrm>
              <a:off x="61782" y="2173404"/>
              <a:ext cx="1021925" cy="525979"/>
            </a:xfrm>
            <a:prstGeom prst="rect">
              <a:avLst/>
            </a:prstGeom>
            <a:noFill/>
          </p:spPr>
          <p:txBody>
            <a:bodyPr wrap="none" rtlCol="0">
              <a:spAutoFit/>
            </a:bodyPr>
            <a:lstStyle/>
            <a:p>
              <a:pPr algn="l">
                <a:lnSpc>
                  <a:spcPct val="125000"/>
                </a:lnSpc>
              </a:pPr>
              <a:r>
                <a:rPr lang="de-DE" sz="900">
                  <a:solidFill>
                    <a:srgbClr val="F49700"/>
                  </a:solidFill>
                </a:rPr>
                <a:t>CLEAN</a:t>
              </a:r>
            </a:p>
          </p:txBody>
        </p:sp>
      </p:grpSp>
      <p:grpSp>
        <p:nvGrpSpPr>
          <p:cNvPr id="30" name="Gruppieren 29">
            <a:extLst>
              <a:ext uri="{FF2B5EF4-FFF2-40B4-BE49-F238E27FC236}">
                <a16:creationId xmlns:a16="http://schemas.microsoft.com/office/drawing/2014/main" id="{073C38B6-2061-4ED0-A46B-B40CF3ED2916}"/>
              </a:ext>
            </a:extLst>
          </p:cNvPr>
          <p:cNvGrpSpPr/>
          <p:nvPr/>
        </p:nvGrpSpPr>
        <p:grpSpPr>
          <a:xfrm>
            <a:off x="4693262" y="2891803"/>
            <a:ext cx="532518" cy="430648"/>
            <a:chOff x="113124" y="1973618"/>
            <a:chExt cx="1108699" cy="896605"/>
          </a:xfrm>
        </p:grpSpPr>
        <p:sp>
          <p:nvSpPr>
            <p:cNvPr id="33" name="Ellipse 32">
              <a:extLst>
                <a:ext uri="{FF2B5EF4-FFF2-40B4-BE49-F238E27FC236}">
                  <a16:creationId xmlns:a16="http://schemas.microsoft.com/office/drawing/2014/main" id="{1BC394A4-463B-4C6D-B173-1BA477304854}"/>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rgbClr val="F49700"/>
                </a:solidFill>
              </a:endParaRPr>
            </a:p>
          </p:txBody>
        </p:sp>
        <p:sp>
          <p:nvSpPr>
            <p:cNvPr id="34" name="Textfeld 33">
              <a:extLst>
                <a:ext uri="{FF2B5EF4-FFF2-40B4-BE49-F238E27FC236}">
                  <a16:creationId xmlns:a16="http://schemas.microsoft.com/office/drawing/2014/main" id="{EDC991E2-7C7D-405A-B3A5-A2B3193B84FC}"/>
                </a:ext>
              </a:extLst>
            </p:cNvPr>
            <p:cNvSpPr txBox="1"/>
            <p:nvPr/>
          </p:nvSpPr>
          <p:spPr>
            <a:xfrm>
              <a:off x="113124" y="2159396"/>
              <a:ext cx="1108699" cy="525047"/>
            </a:xfrm>
            <a:prstGeom prst="rect">
              <a:avLst/>
            </a:prstGeom>
            <a:noFill/>
          </p:spPr>
          <p:txBody>
            <a:bodyPr wrap="none" rtlCol="0">
              <a:spAutoFit/>
            </a:bodyPr>
            <a:lstStyle/>
            <a:p>
              <a:pPr algn="l">
                <a:lnSpc>
                  <a:spcPct val="125000"/>
                </a:lnSpc>
              </a:pPr>
              <a:r>
                <a:rPr lang="de-DE" sz="900">
                  <a:solidFill>
                    <a:srgbClr val="F49700"/>
                  </a:solidFill>
                </a:rPr>
                <a:t>WARM</a:t>
              </a:r>
            </a:p>
          </p:txBody>
        </p:sp>
      </p:grpSp>
      <p:grpSp>
        <p:nvGrpSpPr>
          <p:cNvPr id="46" name="Gruppieren 45">
            <a:extLst>
              <a:ext uri="{FF2B5EF4-FFF2-40B4-BE49-F238E27FC236}">
                <a16:creationId xmlns:a16="http://schemas.microsoft.com/office/drawing/2014/main" id="{D105D9E8-6B67-4A85-B8FF-61FDFFA7F0EC}"/>
              </a:ext>
            </a:extLst>
          </p:cNvPr>
          <p:cNvGrpSpPr/>
          <p:nvPr/>
        </p:nvGrpSpPr>
        <p:grpSpPr>
          <a:xfrm>
            <a:off x="2969718" y="5004692"/>
            <a:ext cx="461986" cy="430648"/>
            <a:chOff x="168634" y="1973618"/>
            <a:chExt cx="961852" cy="896605"/>
          </a:xfrm>
        </p:grpSpPr>
        <p:sp>
          <p:nvSpPr>
            <p:cNvPr id="50" name="Ellipse 49">
              <a:extLst>
                <a:ext uri="{FF2B5EF4-FFF2-40B4-BE49-F238E27FC236}">
                  <a16:creationId xmlns:a16="http://schemas.microsoft.com/office/drawing/2014/main" id="{4D5E50BB-11F7-4092-A61C-5C21624A3019}"/>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5" name="Textfeld 54">
              <a:extLst>
                <a:ext uri="{FF2B5EF4-FFF2-40B4-BE49-F238E27FC236}">
                  <a16:creationId xmlns:a16="http://schemas.microsoft.com/office/drawing/2014/main" id="{BDD3FA7B-A297-424F-9811-5FEC19A9AC29}"/>
                </a:ext>
              </a:extLst>
            </p:cNvPr>
            <p:cNvSpPr txBox="1"/>
            <p:nvPr/>
          </p:nvSpPr>
          <p:spPr>
            <a:xfrm>
              <a:off x="168634" y="2159396"/>
              <a:ext cx="961852" cy="525979"/>
            </a:xfrm>
            <a:prstGeom prst="rect">
              <a:avLst/>
            </a:prstGeom>
            <a:noFill/>
          </p:spPr>
          <p:txBody>
            <a:bodyPr wrap="none" rtlCol="0">
              <a:spAutoFit/>
            </a:bodyPr>
            <a:lstStyle/>
            <a:p>
              <a:pPr algn="ctr">
                <a:lnSpc>
                  <a:spcPct val="125000"/>
                </a:lnSpc>
              </a:pPr>
              <a:r>
                <a:rPr lang="de-DE" sz="900">
                  <a:solidFill>
                    <a:srgbClr val="F49700"/>
                  </a:solidFill>
                </a:rPr>
                <a:t>SOLID</a:t>
              </a:r>
            </a:p>
          </p:txBody>
        </p:sp>
      </p:grpSp>
      <p:grpSp>
        <p:nvGrpSpPr>
          <p:cNvPr id="57" name="Gruppieren 56">
            <a:extLst>
              <a:ext uri="{FF2B5EF4-FFF2-40B4-BE49-F238E27FC236}">
                <a16:creationId xmlns:a16="http://schemas.microsoft.com/office/drawing/2014/main" id="{A6E85CC4-6262-4142-B9DD-7750A0E29B16}"/>
              </a:ext>
            </a:extLst>
          </p:cNvPr>
          <p:cNvGrpSpPr/>
          <p:nvPr/>
        </p:nvGrpSpPr>
        <p:grpSpPr>
          <a:xfrm>
            <a:off x="9234414" y="1117122"/>
            <a:ext cx="470112" cy="430648"/>
            <a:chOff x="137007" y="1973618"/>
            <a:chExt cx="978770" cy="896605"/>
          </a:xfrm>
        </p:grpSpPr>
        <p:sp>
          <p:nvSpPr>
            <p:cNvPr id="58" name="Ellipse 57">
              <a:extLst>
                <a:ext uri="{FF2B5EF4-FFF2-40B4-BE49-F238E27FC236}">
                  <a16:creationId xmlns:a16="http://schemas.microsoft.com/office/drawing/2014/main" id="{E3B35D2C-E1FA-4448-871B-A840BC72B3C9}"/>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9" name="Textfeld 58">
              <a:extLst>
                <a:ext uri="{FF2B5EF4-FFF2-40B4-BE49-F238E27FC236}">
                  <a16:creationId xmlns:a16="http://schemas.microsoft.com/office/drawing/2014/main" id="{FCE50B35-BCAC-419D-9E8D-A9E18C90FA84}"/>
                </a:ext>
              </a:extLst>
            </p:cNvPr>
            <p:cNvSpPr txBox="1"/>
            <p:nvPr/>
          </p:nvSpPr>
          <p:spPr>
            <a:xfrm>
              <a:off x="137007" y="2159396"/>
              <a:ext cx="961852" cy="525979"/>
            </a:xfrm>
            <a:prstGeom prst="rect">
              <a:avLst/>
            </a:prstGeom>
            <a:noFill/>
          </p:spPr>
          <p:txBody>
            <a:bodyPr wrap="none" rtlCol="0">
              <a:spAutoFit/>
            </a:bodyPr>
            <a:lstStyle/>
            <a:p>
              <a:pPr algn="l">
                <a:lnSpc>
                  <a:spcPct val="125000"/>
                </a:lnSpc>
              </a:pPr>
              <a:r>
                <a:rPr lang="de-DE" sz="900">
                  <a:solidFill>
                    <a:srgbClr val="F49700"/>
                  </a:solidFill>
                </a:rPr>
                <a:t>LIGHT</a:t>
              </a:r>
            </a:p>
          </p:txBody>
        </p:sp>
      </p:grpSp>
      <p:grpSp>
        <p:nvGrpSpPr>
          <p:cNvPr id="61" name="Gruppieren 60">
            <a:extLst>
              <a:ext uri="{FF2B5EF4-FFF2-40B4-BE49-F238E27FC236}">
                <a16:creationId xmlns:a16="http://schemas.microsoft.com/office/drawing/2014/main" id="{3DEB5D38-EC63-4B12-AB97-DFB7E7D42450}"/>
              </a:ext>
            </a:extLst>
          </p:cNvPr>
          <p:cNvGrpSpPr/>
          <p:nvPr/>
        </p:nvGrpSpPr>
        <p:grpSpPr>
          <a:xfrm>
            <a:off x="8366602" y="5994012"/>
            <a:ext cx="596832" cy="529140"/>
            <a:chOff x="74176" y="1902687"/>
            <a:chExt cx="1242601" cy="1101664"/>
          </a:xfrm>
        </p:grpSpPr>
        <p:sp>
          <p:nvSpPr>
            <p:cNvPr id="62" name="Ellipse 61">
              <a:extLst>
                <a:ext uri="{FF2B5EF4-FFF2-40B4-BE49-F238E27FC236}">
                  <a16:creationId xmlns:a16="http://schemas.microsoft.com/office/drawing/2014/main" id="{742BB20E-475A-48AD-A126-7DA1D95371B9}"/>
                </a:ext>
              </a:extLst>
            </p:cNvPr>
            <p:cNvSpPr/>
            <p:nvPr/>
          </p:nvSpPr>
          <p:spPr>
            <a:xfrm>
              <a:off x="215110" y="1902687"/>
              <a:ext cx="1101667" cy="1101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3" name="Textfeld 62">
              <a:extLst>
                <a:ext uri="{FF2B5EF4-FFF2-40B4-BE49-F238E27FC236}">
                  <a16:creationId xmlns:a16="http://schemas.microsoft.com/office/drawing/2014/main" id="{0C25E0ED-4425-4E84-9B1C-DC4278355156}"/>
                </a:ext>
              </a:extLst>
            </p:cNvPr>
            <p:cNvSpPr txBox="1"/>
            <p:nvPr/>
          </p:nvSpPr>
          <p:spPr>
            <a:xfrm>
              <a:off x="74176" y="2153633"/>
              <a:ext cx="1205485" cy="525979"/>
            </a:xfrm>
            <a:prstGeom prst="rect">
              <a:avLst/>
            </a:prstGeom>
            <a:noFill/>
          </p:spPr>
          <p:txBody>
            <a:bodyPr wrap="none" rtlCol="0">
              <a:spAutoFit/>
            </a:bodyPr>
            <a:lstStyle/>
            <a:p>
              <a:pPr algn="l">
                <a:lnSpc>
                  <a:spcPct val="125000"/>
                </a:lnSpc>
              </a:pPr>
              <a:r>
                <a:rPr lang="de-DE" sz="900">
                  <a:solidFill>
                    <a:srgbClr val="F49700"/>
                  </a:solidFill>
                </a:rPr>
                <a:t>PROVEN</a:t>
              </a:r>
            </a:p>
          </p:txBody>
        </p:sp>
      </p:grpSp>
      <p:grpSp>
        <p:nvGrpSpPr>
          <p:cNvPr id="67" name="Gruppieren 66">
            <a:extLst>
              <a:ext uri="{FF2B5EF4-FFF2-40B4-BE49-F238E27FC236}">
                <a16:creationId xmlns:a16="http://schemas.microsoft.com/office/drawing/2014/main" id="{3D07A590-3C4C-429C-B801-C8ABE37C7CF8}"/>
              </a:ext>
            </a:extLst>
          </p:cNvPr>
          <p:cNvGrpSpPr/>
          <p:nvPr/>
        </p:nvGrpSpPr>
        <p:grpSpPr>
          <a:xfrm>
            <a:off x="8299979" y="3795332"/>
            <a:ext cx="1948747" cy="696838"/>
            <a:chOff x="-74015" y="1645396"/>
            <a:chExt cx="4057282" cy="1450809"/>
          </a:xfrm>
        </p:grpSpPr>
        <p:sp>
          <p:nvSpPr>
            <p:cNvPr id="68" name="Ellipse 67">
              <a:extLst>
                <a:ext uri="{FF2B5EF4-FFF2-40B4-BE49-F238E27FC236}">
                  <a16:creationId xmlns:a16="http://schemas.microsoft.com/office/drawing/2014/main" id="{3BD37FE0-5362-4483-8511-FD02CD2D8452}"/>
                </a:ext>
              </a:extLst>
            </p:cNvPr>
            <p:cNvSpPr/>
            <p:nvPr/>
          </p:nvSpPr>
          <p:spPr>
            <a:xfrm>
              <a:off x="31055" y="1645396"/>
              <a:ext cx="1450813" cy="14508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9" name="Textfeld 68">
              <a:extLst>
                <a:ext uri="{FF2B5EF4-FFF2-40B4-BE49-F238E27FC236}">
                  <a16:creationId xmlns:a16="http://schemas.microsoft.com/office/drawing/2014/main" id="{18B66FEE-BE62-4E5D-BA37-BDF963695D7F}"/>
                </a:ext>
              </a:extLst>
            </p:cNvPr>
            <p:cNvSpPr txBox="1"/>
            <p:nvPr/>
          </p:nvSpPr>
          <p:spPr>
            <a:xfrm>
              <a:off x="-74015" y="2114924"/>
              <a:ext cx="1445781" cy="525979"/>
            </a:xfrm>
            <a:prstGeom prst="rect">
              <a:avLst/>
            </a:prstGeom>
            <a:noFill/>
          </p:spPr>
          <p:txBody>
            <a:bodyPr wrap="none" rtlCol="0">
              <a:spAutoFit/>
            </a:bodyPr>
            <a:lstStyle/>
            <a:p>
              <a:pPr algn="l">
                <a:lnSpc>
                  <a:spcPct val="125000"/>
                </a:lnSpc>
              </a:pPr>
              <a:r>
                <a:rPr lang="de-DE" sz="900">
                  <a:solidFill>
                    <a:srgbClr val="F49700"/>
                  </a:solidFill>
                </a:rPr>
                <a:t>SOOTHING</a:t>
              </a:r>
            </a:p>
          </p:txBody>
        </p:sp>
        <p:sp>
          <p:nvSpPr>
            <p:cNvPr id="70" name="Ellipse 69">
              <a:extLst>
                <a:ext uri="{FF2B5EF4-FFF2-40B4-BE49-F238E27FC236}">
                  <a16:creationId xmlns:a16="http://schemas.microsoft.com/office/drawing/2014/main" id="{0C73508F-8946-4668-8D1B-BABF4F8DA3C8}"/>
                </a:ext>
              </a:extLst>
            </p:cNvPr>
            <p:cNvSpPr/>
            <p:nvPr/>
          </p:nvSpPr>
          <p:spPr>
            <a:xfrm>
              <a:off x="2770946" y="1707015"/>
              <a:ext cx="1212321" cy="12123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1" name="Textfeld 70">
              <a:extLst>
                <a:ext uri="{FF2B5EF4-FFF2-40B4-BE49-F238E27FC236}">
                  <a16:creationId xmlns:a16="http://schemas.microsoft.com/office/drawing/2014/main" id="{995F5DE2-2BE4-4735-82F8-784E0E0547B1}"/>
                </a:ext>
              </a:extLst>
            </p:cNvPr>
            <p:cNvSpPr txBox="1"/>
            <p:nvPr/>
          </p:nvSpPr>
          <p:spPr>
            <a:xfrm>
              <a:off x="2824426" y="2009070"/>
              <a:ext cx="1001902" cy="525979"/>
            </a:xfrm>
            <a:prstGeom prst="rect">
              <a:avLst/>
            </a:prstGeom>
            <a:noFill/>
          </p:spPr>
          <p:txBody>
            <a:bodyPr wrap="none" rtlCol="0">
              <a:spAutoFit/>
            </a:bodyPr>
            <a:lstStyle/>
            <a:p>
              <a:pPr algn="l">
                <a:lnSpc>
                  <a:spcPct val="125000"/>
                </a:lnSpc>
              </a:pPr>
              <a:r>
                <a:rPr lang="de-DE" sz="900">
                  <a:solidFill>
                    <a:srgbClr val="F49700"/>
                  </a:solidFill>
                </a:rPr>
                <a:t>FRESH</a:t>
              </a:r>
            </a:p>
          </p:txBody>
        </p:sp>
      </p:grpSp>
      <p:sp>
        <p:nvSpPr>
          <p:cNvPr id="75" name="Textfeld 74">
            <a:extLst>
              <a:ext uri="{FF2B5EF4-FFF2-40B4-BE49-F238E27FC236}">
                <a16:creationId xmlns:a16="http://schemas.microsoft.com/office/drawing/2014/main" id="{1F8FFDAA-9366-483D-98CE-933F7C3F475D}"/>
              </a:ext>
            </a:extLst>
          </p:cNvPr>
          <p:cNvSpPr txBox="1"/>
          <p:nvPr/>
        </p:nvSpPr>
        <p:spPr>
          <a:xfrm>
            <a:off x="545658" y="1202041"/>
            <a:ext cx="2057743" cy="340991"/>
          </a:xfrm>
          <a:prstGeom prst="rect">
            <a:avLst/>
          </a:prstGeom>
          <a:noFill/>
        </p:spPr>
        <p:txBody>
          <a:bodyPr wrap="none" rtlCol="0">
            <a:spAutoFit/>
          </a:bodyPr>
          <a:lstStyle/>
          <a:p>
            <a:pPr algn="l">
              <a:lnSpc>
                <a:spcPct val="125000"/>
              </a:lnSpc>
            </a:pPr>
            <a:r>
              <a:rPr lang="de-DE" sz="1400" i="1">
                <a:solidFill>
                  <a:schemeClr val="bg1"/>
                </a:solidFill>
              </a:rPr>
              <a:t>Fragrance Trends 2025</a:t>
            </a:r>
          </a:p>
        </p:txBody>
      </p:sp>
      <p:sp>
        <p:nvSpPr>
          <p:cNvPr id="51" name="Ellipse 50">
            <a:extLst>
              <a:ext uri="{FF2B5EF4-FFF2-40B4-BE49-F238E27FC236}">
                <a16:creationId xmlns:a16="http://schemas.microsoft.com/office/drawing/2014/main" id="{B459A663-1FE9-4A32-B6C1-1AC9D2AD0DA4}"/>
              </a:ext>
            </a:extLst>
          </p:cNvPr>
          <p:cNvSpPr/>
          <p:nvPr/>
        </p:nvSpPr>
        <p:spPr>
          <a:xfrm>
            <a:off x="10416480" y="171154"/>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2" name="Textfeld 51">
            <a:extLst>
              <a:ext uri="{FF2B5EF4-FFF2-40B4-BE49-F238E27FC236}">
                <a16:creationId xmlns:a16="http://schemas.microsoft.com/office/drawing/2014/main" id="{ACFBB263-7D06-43E7-8E82-AA747C7A5E9B}"/>
              </a:ext>
            </a:extLst>
          </p:cNvPr>
          <p:cNvSpPr txBox="1"/>
          <p:nvPr/>
        </p:nvSpPr>
        <p:spPr>
          <a:xfrm>
            <a:off x="10465863" y="585618"/>
            <a:ext cx="1119602" cy="611001"/>
          </a:xfrm>
          <a:prstGeom prst="rect">
            <a:avLst/>
          </a:prstGeom>
          <a:noFill/>
        </p:spPr>
        <p:txBody>
          <a:bodyPr wrap="none" rtlCol="0">
            <a:spAutoFit/>
          </a:bodyPr>
          <a:lstStyle/>
          <a:p>
            <a:pPr algn="l">
              <a:lnSpc>
                <a:spcPct val="125000"/>
              </a:lnSpc>
            </a:pPr>
            <a:r>
              <a:rPr lang="de-DE" sz="1400">
                <a:solidFill>
                  <a:schemeClr val="bg1"/>
                </a:solidFill>
              </a:rPr>
              <a:t>INGREDIENT</a:t>
            </a:r>
          </a:p>
          <a:p>
            <a:pPr algn="l">
              <a:lnSpc>
                <a:spcPct val="125000"/>
              </a:lnSpc>
            </a:pPr>
            <a:r>
              <a:rPr lang="de-DE" sz="1400">
                <a:solidFill>
                  <a:schemeClr val="bg1"/>
                </a:solidFill>
              </a:rPr>
              <a:t>INSPIRATION</a:t>
            </a:r>
          </a:p>
        </p:txBody>
      </p:sp>
      <p:sp>
        <p:nvSpPr>
          <p:cNvPr id="74" name="Titel 3">
            <a:extLst>
              <a:ext uri="{FF2B5EF4-FFF2-40B4-BE49-F238E27FC236}">
                <a16:creationId xmlns:a16="http://schemas.microsoft.com/office/drawing/2014/main" id="{9E6C5ED6-C664-481E-A22A-C73598956A6F}"/>
              </a:ext>
            </a:extLst>
          </p:cNvPr>
          <p:cNvSpPr>
            <a:spLocks noGrp="1"/>
          </p:cNvSpPr>
          <p:nvPr>
            <p:ph type="title"/>
          </p:nvPr>
        </p:nvSpPr>
        <p:spPr>
          <a:xfrm>
            <a:off x="614739" y="673233"/>
            <a:ext cx="2032092" cy="615553"/>
          </a:xfrm>
        </p:spPr>
        <p:txBody>
          <a:bodyPr wrap="square">
            <a:spAutoFit/>
          </a:bodyPr>
          <a:lstStyle/>
          <a:p>
            <a:r>
              <a:rPr lang="en-GB" sz="4000" i="0">
                <a:solidFill>
                  <a:srgbClr val="B1A992"/>
                </a:solidFill>
                <a:latin typeface="Segoe UI Black" panose="020B0A02040204020203" pitchFamily="34" charset="0"/>
                <a:ea typeface="Segoe UI Black" panose="020B0A02040204020203" pitchFamily="34" charset="0"/>
              </a:rPr>
              <a:t>HA  </a:t>
            </a:r>
            <a:r>
              <a:rPr lang="en-GB" sz="4000" i="0">
                <a:solidFill>
                  <a:srgbClr val="6D5854"/>
                </a:solidFill>
                <a:latin typeface="Segoe UI Black" panose="020B0A02040204020203" pitchFamily="34" charset="0"/>
                <a:ea typeface="Segoe UI Black" panose="020B0A02040204020203" pitchFamily="34" charset="0"/>
              </a:rPr>
              <a:t> </a:t>
            </a:r>
            <a:r>
              <a:rPr lang="en-GB" sz="4000" i="0">
                <a:solidFill>
                  <a:srgbClr val="B1A992"/>
                </a:solidFill>
                <a:latin typeface="Segoe UI Black" panose="020B0A02040204020203" pitchFamily="34" charset="0"/>
                <a:ea typeface="Segoe UI Black" panose="020B0A02040204020203" pitchFamily="34" charset="0"/>
              </a:rPr>
              <a:t>EN</a:t>
            </a:r>
          </a:p>
        </p:txBody>
      </p:sp>
    </p:spTree>
    <p:extLst>
      <p:ext uri="{BB962C8B-B14F-4D97-AF65-F5344CB8AC3E}">
        <p14:creationId xmlns:p14="http://schemas.microsoft.com/office/powerpoint/2010/main" val="350028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3A6D41EC-F02F-4530-98EA-9DF32D5DD56C}"/>
              </a:ext>
            </a:extLst>
          </p:cNvPr>
          <p:cNvSpPr/>
          <p:nvPr/>
        </p:nvSpPr>
        <p:spPr>
          <a:xfrm>
            <a:off x="0" y="0"/>
            <a:ext cx="12192000" cy="6858000"/>
          </a:xfrm>
          <a:prstGeom prst="rect">
            <a:avLst/>
          </a:prstGeom>
          <a:solidFill>
            <a:srgbClr val="E1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2" name="Freihandform: Form 21">
            <a:extLst>
              <a:ext uri="{FF2B5EF4-FFF2-40B4-BE49-F238E27FC236}">
                <a16:creationId xmlns:a16="http://schemas.microsoft.com/office/drawing/2014/main" id="{503512D2-F7B8-403B-8A9E-2AF38D06A317}"/>
              </a:ext>
            </a:extLst>
          </p:cNvPr>
          <p:cNvSpPr/>
          <p:nvPr/>
        </p:nvSpPr>
        <p:spPr>
          <a:xfrm>
            <a:off x="-1276438" y="-717430"/>
            <a:ext cx="10007394" cy="8682934"/>
          </a:xfrm>
          <a:custGeom>
            <a:avLst/>
            <a:gdLst>
              <a:gd name="connsiteX0" fmla="*/ 0 w 7904092"/>
              <a:gd name="connsiteY0" fmla="*/ 0 h 6858000"/>
              <a:gd name="connsiteX1" fmla="*/ 4475092 w 7904092"/>
              <a:gd name="connsiteY1" fmla="*/ 0 h 6858000"/>
              <a:gd name="connsiteX2" fmla="*/ 4500050 w 7904092"/>
              <a:gd name="connsiteY2" fmla="*/ 0 h 6858000"/>
              <a:gd name="connsiteX3" fmla="*/ 4500050 w 7904092"/>
              <a:gd name="connsiteY3" fmla="*/ 631 h 6858000"/>
              <a:gd name="connsiteX4" fmla="*/ 4651548 w 7904092"/>
              <a:gd name="connsiteY4" fmla="*/ 4462 h 6858000"/>
              <a:gd name="connsiteX5" fmla="*/ 7904092 w 7904092"/>
              <a:gd name="connsiteY5" fmla="*/ 3429000 h 6858000"/>
              <a:gd name="connsiteX6" fmla="*/ 4651548 w 7904092"/>
              <a:gd name="connsiteY6" fmla="*/ 6853538 h 6858000"/>
              <a:gd name="connsiteX7" fmla="*/ 4500050 w 7904092"/>
              <a:gd name="connsiteY7" fmla="*/ 6857369 h 6858000"/>
              <a:gd name="connsiteX8" fmla="*/ 4500050 w 7904092"/>
              <a:gd name="connsiteY8" fmla="*/ 6858000 h 6858000"/>
              <a:gd name="connsiteX9" fmla="*/ 4475092 w 7904092"/>
              <a:gd name="connsiteY9" fmla="*/ 6858000 h 6858000"/>
              <a:gd name="connsiteX10" fmla="*/ 0 w 7904092"/>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04092" h="6858000">
                <a:moveTo>
                  <a:pt x="0" y="0"/>
                </a:moveTo>
                <a:lnTo>
                  <a:pt x="4475092" y="0"/>
                </a:lnTo>
                <a:lnTo>
                  <a:pt x="4500050" y="0"/>
                </a:lnTo>
                <a:lnTo>
                  <a:pt x="4500050" y="631"/>
                </a:lnTo>
                <a:lnTo>
                  <a:pt x="4651548" y="4462"/>
                </a:lnTo>
                <a:cubicBezTo>
                  <a:pt x="6463328" y="96301"/>
                  <a:pt x="7904092" y="1594397"/>
                  <a:pt x="7904092" y="3429000"/>
                </a:cubicBezTo>
                <a:cubicBezTo>
                  <a:pt x="7904092" y="5263603"/>
                  <a:pt x="6463328" y="6761699"/>
                  <a:pt x="4651548" y="6853538"/>
                </a:cubicBezTo>
                <a:lnTo>
                  <a:pt x="4500050" y="6857369"/>
                </a:lnTo>
                <a:lnTo>
                  <a:pt x="4500050" y="6858000"/>
                </a:lnTo>
                <a:lnTo>
                  <a:pt x="4475092" y="6858000"/>
                </a:lnTo>
                <a:lnTo>
                  <a:pt x="0" y="6858000"/>
                </a:lnTo>
                <a:close/>
              </a:path>
            </a:pathLst>
          </a:cu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Museo Sans 300"/>
                <a:ea typeface="+mn-ea"/>
                <a:cs typeface="+mn-cs"/>
              </a:rPr>
              <a:t> </a:t>
            </a: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grpSp>
        <p:nvGrpSpPr>
          <p:cNvPr id="9" name="Gruppieren 8">
            <a:extLst>
              <a:ext uri="{FF2B5EF4-FFF2-40B4-BE49-F238E27FC236}">
                <a16:creationId xmlns:a16="http://schemas.microsoft.com/office/drawing/2014/main" id="{30795C1D-851E-4A84-A53F-13252049EED0}"/>
              </a:ext>
            </a:extLst>
          </p:cNvPr>
          <p:cNvGrpSpPr/>
          <p:nvPr/>
        </p:nvGrpSpPr>
        <p:grpSpPr>
          <a:xfrm>
            <a:off x="8926903" y="644734"/>
            <a:ext cx="2588880" cy="1727902"/>
            <a:chOff x="5393868" y="432431"/>
            <a:chExt cx="2588880" cy="1727902"/>
          </a:xfrm>
        </p:grpSpPr>
        <p:sp>
          <p:nvSpPr>
            <p:cNvPr id="71" name="Ellipse 70">
              <a:extLst>
                <a:ext uri="{FF2B5EF4-FFF2-40B4-BE49-F238E27FC236}">
                  <a16:creationId xmlns:a16="http://schemas.microsoft.com/office/drawing/2014/main" id="{8812A477-D839-4F93-ADCF-2D0E634AE640}"/>
                </a:ext>
              </a:extLst>
            </p:cNvPr>
            <p:cNvSpPr/>
            <p:nvPr/>
          </p:nvSpPr>
          <p:spPr>
            <a:xfrm>
              <a:off x="5393868" y="936197"/>
              <a:ext cx="1224136" cy="1224136"/>
            </a:xfrm>
            <a:prstGeom prst="ellipse">
              <a:avLst/>
            </a:prstGeom>
            <a:solidFill>
              <a:srgbClr val="DACC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Nude Honesty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P0242519</a:t>
              </a:r>
            </a:p>
          </p:txBody>
        </p:sp>
        <p:sp>
          <p:nvSpPr>
            <p:cNvPr id="74" name="Ellipse 73">
              <a:extLst>
                <a:ext uri="{FF2B5EF4-FFF2-40B4-BE49-F238E27FC236}">
                  <a16:creationId xmlns:a16="http://schemas.microsoft.com/office/drawing/2014/main" id="{4D872DB2-212B-4435-BAC5-4D28045CF6B8}"/>
                </a:ext>
              </a:extLst>
            </p:cNvPr>
            <p:cNvSpPr/>
            <p:nvPr/>
          </p:nvSpPr>
          <p:spPr>
            <a:xfrm>
              <a:off x="6758612" y="936197"/>
              <a:ext cx="1224136" cy="1224136"/>
            </a:xfrm>
            <a:prstGeom prst="ellipse">
              <a:avLst/>
            </a:prstGeom>
            <a:solidFill>
              <a:srgbClr val="B1A9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Quiet Luxury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P0228760</a:t>
              </a:r>
            </a:p>
          </p:txBody>
        </p:sp>
        <p:sp>
          <p:nvSpPr>
            <p:cNvPr id="75" name="Textfeld 74">
              <a:extLst>
                <a:ext uri="{FF2B5EF4-FFF2-40B4-BE49-F238E27FC236}">
                  <a16:creationId xmlns:a16="http://schemas.microsoft.com/office/drawing/2014/main" id="{3B32CFD2-F009-4999-A5DF-0CBB8E0D6589}"/>
                </a:ext>
              </a:extLst>
            </p:cNvPr>
            <p:cNvSpPr txBox="1"/>
            <p:nvPr/>
          </p:nvSpPr>
          <p:spPr>
            <a:xfrm>
              <a:off x="5714803" y="432431"/>
              <a:ext cx="188872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Premium 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grpSp>
        <p:nvGrpSpPr>
          <p:cNvPr id="8" name="Gruppieren 7">
            <a:extLst>
              <a:ext uri="{FF2B5EF4-FFF2-40B4-BE49-F238E27FC236}">
                <a16:creationId xmlns:a16="http://schemas.microsoft.com/office/drawing/2014/main" id="{DBFE77DD-F88D-48D3-AC4E-E0AC9258BC67}"/>
              </a:ext>
            </a:extLst>
          </p:cNvPr>
          <p:cNvGrpSpPr/>
          <p:nvPr/>
        </p:nvGrpSpPr>
        <p:grpSpPr>
          <a:xfrm>
            <a:off x="8926903" y="4415432"/>
            <a:ext cx="2653948" cy="1727902"/>
            <a:chOff x="2668176" y="4370536"/>
            <a:chExt cx="2653948" cy="1727902"/>
          </a:xfrm>
        </p:grpSpPr>
        <p:sp>
          <p:nvSpPr>
            <p:cNvPr id="76" name="Ellipse 75">
              <a:extLst>
                <a:ext uri="{FF2B5EF4-FFF2-40B4-BE49-F238E27FC236}">
                  <a16:creationId xmlns:a16="http://schemas.microsoft.com/office/drawing/2014/main" id="{76525FE8-8233-4C33-813E-2F5F0E82848A}"/>
                </a:ext>
              </a:extLst>
            </p:cNvPr>
            <p:cNvSpPr/>
            <p:nvPr/>
          </p:nvSpPr>
          <p:spPr>
            <a:xfrm>
              <a:off x="2668176" y="4874302"/>
              <a:ext cx="1224136" cy="1224136"/>
            </a:xfrm>
            <a:prstGeom prst="ellipse">
              <a:avLst/>
            </a:prstGeom>
            <a:solidFill>
              <a:srgbClr val="BEBD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Mindful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useo Sans 300"/>
                </a:rPr>
                <a:t>Retreat</a:t>
              </a:r>
              <a:endParaRPr kumimoji="0" lang="en-US" sz="1400" b="0" i="0" u="none" strike="noStrike" kern="1200" cap="none" spc="0" normalizeH="0" baseline="0" noProof="0" dirty="0">
                <a:ln>
                  <a:noFill/>
                </a:ln>
                <a:solidFill>
                  <a:prstClr val="white"/>
                </a:solidFill>
                <a:effectLst/>
                <a:uLnTx/>
                <a:uFillTx/>
                <a:latin typeface="Museo Sans 300"/>
                <a:ea typeface="+mn-ea"/>
                <a:cs typeface="+mn-cs"/>
              </a:endParaRPr>
            </a:p>
            <a:p>
              <a:pPr lvl="0" algn="ctr"/>
              <a:r>
                <a:rPr lang="de-DE" sz="1000">
                  <a:solidFill>
                    <a:prstClr val="white"/>
                  </a:solidFill>
                  <a:latin typeface="Museo Sans 700" panose="02000000000000000000" pitchFamily="50" charset="0"/>
                </a:rPr>
                <a:t>P0273624</a:t>
              </a:r>
              <a:endParaRPr lang="de-DE" sz="1000" dirty="0">
                <a:solidFill>
                  <a:prstClr val="white"/>
                </a:solidFill>
                <a:latin typeface="Museo Sans 700" panose="02000000000000000000" pitchFamily="50" charset="0"/>
              </a:endParaRPr>
            </a:p>
          </p:txBody>
        </p:sp>
        <p:sp>
          <p:nvSpPr>
            <p:cNvPr id="77" name="Ellipse 76">
              <a:extLst>
                <a:ext uri="{FF2B5EF4-FFF2-40B4-BE49-F238E27FC236}">
                  <a16:creationId xmlns:a16="http://schemas.microsoft.com/office/drawing/2014/main" id="{03FA0384-E5D1-470E-963B-4E925EE0395D}"/>
                </a:ext>
              </a:extLst>
            </p:cNvPr>
            <p:cNvSpPr/>
            <p:nvPr/>
          </p:nvSpPr>
          <p:spPr>
            <a:xfrm>
              <a:off x="4032920" y="4874302"/>
              <a:ext cx="1224136" cy="1224136"/>
            </a:xfrm>
            <a:prstGeom prst="ellipse">
              <a:avLst/>
            </a:prstGeom>
            <a:solidFill>
              <a:srgbClr val="4C4D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True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useo Sans 300"/>
                </a:rPr>
                <a:t>Essence</a:t>
              </a:r>
              <a:endParaRPr kumimoji="0" lang="en-US" sz="1400" b="0" i="0" u="none" strike="noStrike" kern="1200" cap="none" spc="0" normalizeH="0" baseline="0" noProof="0" dirty="0">
                <a:ln>
                  <a:noFill/>
                </a:ln>
                <a:solidFill>
                  <a:prstClr val="white"/>
                </a:solidFill>
                <a:effectLst/>
                <a:uLnTx/>
                <a:uFillTx/>
                <a:latin typeface="Museo Sans 300"/>
                <a:ea typeface="+mn-ea"/>
                <a:cs typeface="+mn-cs"/>
              </a:endParaRPr>
            </a:p>
            <a:p>
              <a:pPr lvl="0" algn="ctr"/>
              <a:r>
                <a:rPr lang="de-DE" sz="1000">
                  <a:solidFill>
                    <a:prstClr val="white"/>
                  </a:solidFill>
                  <a:latin typeface="Museo Sans 700" panose="02000000000000000000" pitchFamily="50" charset="0"/>
                </a:rPr>
                <a:t>P0273626</a:t>
              </a:r>
              <a:endParaRPr lang="de-DE" sz="1000" dirty="0">
                <a:solidFill>
                  <a:prstClr val="white"/>
                </a:solidFill>
                <a:latin typeface="Museo Sans 700" panose="02000000000000000000" pitchFamily="50" charset="0"/>
              </a:endParaRPr>
            </a:p>
          </p:txBody>
        </p:sp>
        <p:sp>
          <p:nvSpPr>
            <p:cNvPr id="78" name="Textfeld 77">
              <a:extLst>
                <a:ext uri="{FF2B5EF4-FFF2-40B4-BE49-F238E27FC236}">
                  <a16:creationId xmlns:a16="http://schemas.microsoft.com/office/drawing/2014/main" id="{70DD1921-6A19-45C2-9733-845DD7B263F2}"/>
                </a:ext>
              </a:extLst>
            </p:cNvPr>
            <p:cNvSpPr txBox="1"/>
            <p:nvPr/>
          </p:nvSpPr>
          <p:spPr>
            <a:xfrm>
              <a:off x="2877031" y="4370536"/>
              <a:ext cx="244509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effectLst/>
                  <a:uLnTx/>
                  <a:uFillTx/>
                  <a:latin typeface="Museo Sans 500"/>
                  <a:ea typeface="+mn-ea"/>
                  <a:cs typeface="+mn-cs"/>
                </a:rPr>
                <a:t>Competitive Fragrances</a:t>
              </a:r>
              <a:endParaRPr kumimoji="0" lang="de-DE" sz="1600" b="0" i="0" u="none" strike="noStrike" kern="1200" cap="none" spc="0" normalizeH="0" baseline="0" noProof="0" dirty="0">
                <a:ln>
                  <a:noFill/>
                </a:ln>
                <a:effectLst/>
                <a:uLnTx/>
                <a:uFillTx/>
                <a:latin typeface="Museo Sans 500"/>
                <a:ea typeface="+mn-ea"/>
                <a:cs typeface="+mn-cs"/>
              </a:endParaRPr>
            </a:p>
          </p:txBody>
        </p:sp>
      </p:grpSp>
      <p:grpSp>
        <p:nvGrpSpPr>
          <p:cNvPr id="12" name="Gruppieren 11">
            <a:extLst>
              <a:ext uri="{FF2B5EF4-FFF2-40B4-BE49-F238E27FC236}">
                <a16:creationId xmlns:a16="http://schemas.microsoft.com/office/drawing/2014/main" id="{3B3F9815-4009-4A37-A10B-E6A60D6BCC98}"/>
              </a:ext>
            </a:extLst>
          </p:cNvPr>
          <p:cNvGrpSpPr/>
          <p:nvPr/>
        </p:nvGrpSpPr>
        <p:grpSpPr>
          <a:xfrm>
            <a:off x="9414679" y="2530083"/>
            <a:ext cx="1793889" cy="1727902"/>
            <a:chOff x="8290757" y="1627351"/>
            <a:chExt cx="1793889" cy="1727902"/>
          </a:xfrm>
        </p:grpSpPr>
        <p:sp>
          <p:nvSpPr>
            <p:cNvPr id="79" name="Textfeld 78">
              <a:extLst>
                <a:ext uri="{FF2B5EF4-FFF2-40B4-BE49-F238E27FC236}">
                  <a16:creationId xmlns:a16="http://schemas.microsoft.com/office/drawing/2014/main" id="{0D93B6B2-9BB6-475B-BBF5-961C2EF7A1DD}"/>
                </a:ext>
              </a:extLst>
            </p:cNvPr>
            <p:cNvSpPr txBox="1"/>
            <p:nvPr/>
          </p:nvSpPr>
          <p:spPr>
            <a:xfrm>
              <a:off x="8290757" y="1627351"/>
              <a:ext cx="179388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effectLst/>
                  <a:uLnTx/>
                  <a:uFillTx/>
                  <a:latin typeface="Museo Sans 500"/>
                  <a:ea typeface="+mn-ea"/>
                  <a:cs typeface="+mn-cs"/>
                </a:rPr>
                <a:t>Natural Fragrances</a:t>
              </a:r>
              <a:endParaRPr kumimoji="0" lang="de-DE" sz="1600" b="0" i="0" u="none" strike="noStrike" kern="1200" cap="none" spc="0" normalizeH="0" baseline="0" noProof="0" dirty="0">
                <a:ln>
                  <a:noFill/>
                </a:ln>
                <a:effectLst/>
                <a:uLnTx/>
                <a:uFillTx/>
                <a:latin typeface="Museo Sans 500"/>
                <a:ea typeface="+mn-ea"/>
                <a:cs typeface="+mn-cs"/>
              </a:endParaRPr>
            </a:p>
          </p:txBody>
        </p:sp>
        <p:sp>
          <p:nvSpPr>
            <p:cNvPr id="81" name="Ellipse 80">
              <a:extLst>
                <a:ext uri="{FF2B5EF4-FFF2-40B4-BE49-F238E27FC236}">
                  <a16:creationId xmlns:a16="http://schemas.microsoft.com/office/drawing/2014/main" id="{E873227F-BBDC-4A8D-940D-B3AB5C15740B}"/>
                </a:ext>
              </a:extLst>
            </p:cNvPr>
            <p:cNvSpPr/>
            <p:nvPr/>
          </p:nvSpPr>
          <p:spPr>
            <a:xfrm>
              <a:off x="8567936" y="2131117"/>
              <a:ext cx="1224136" cy="1224136"/>
            </a:xfrm>
            <a:prstGeom prst="ellipse">
              <a:avLst/>
            </a:prstGeom>
            <a:solidFill>
              <a:srgbClr val="B483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Tender Reset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P0252632</a:t>
              </a:r>
            </a:p>
          </p:txBody>
        </p:sp>
      </p:grpSp>
      <p:sp>
        <p:nvSpPr>
          <p:cNvPr id="17" name="Titel 3">
            <a:extLst>
              <a:ext uri="{FF2B5EF4-FFF2-40B4-BE49-F238E27FC236}">
                <a16:creationId xmlns:a16="http://schemas.microsoft.com/office/drawing/2014/main" id="{4E8F8DA1-0FA3-4EA2-9204-F962ED1AC3C5}"/>
              </a:ext>
            </a:extLst>
          </p:cNvPr>
          <p:cNvSpPr txBox="1">
            <a:spLocks/>
          </p:cNvSpPr>
          <p:nvPr/>
        </p:nvSpPr>
        <p:spPr bwMode="gray">
          <a:xfrm>
            <a:off x="3305034" y="295288"/>
            <a:ext cx="633648" cy="712118"/>
          </a:xfrm>
          <a:prstGeom prst="rect">
            <a:avLst/>
          </a:prstGeom>
        </p:spPr>
        <p:txBody>
          <a:bodyPr vert="horz" wrap="square"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2000" i="0">
                <a:solidFill>
                  <a:srgbClr val="B1A992"/>
                </a:solidFill>
                <a:latin typeface="Segoe UI Black" panose="020B0A02040204020203" pitchFamily="34" charset="0"/>
                <a:ea typeface="Segoe UI Black" panose="020B0A02040204020203" pitchFamily="34" charset="0"/>
              </a:rPr>
              <a:t>true</a:t>
            </a:r>
            <a:endParaRPr lang="en-GB" sz="4400" i="0">
              <a:solidFill>
                <a:srgbClr val="B1A992"/>
              </a:solidFill>
              <a:latin typeface="Segoe UI Black" panose="020B0A02040204020203" pitchFamily="34" charset="0"/>
              <a:ea typeface="Segoe UI Black" panose="020B0A02040204020203" pitchFamily="34" charset="0"/>
            </a:endParaRPr>
          </a:p>
        </p:txBody>
      </p:sp>
      <p:sp>
        <p:nvSpPr>
          <p:cNvPr id="18" name="Titel 3">
            <a:extLst>
              <a:ext uri="{FF2B5EF4-FFF2-40B4-BE49-F238E27FC236}">
                <a16:creationId xmlns:a16="http://schemas.microsoft.com/office/drawing/2014/main" id="{5CF06AA9-3BC3-4121-B2F1-92F7FD300046}"/>
              </a:ext>
            </a:extLst>
          </p:cNvPr>
          <p:cNvSpPr>
            <a:spLocks noGrp="1"/>
          </p:cNvSpPr>
          <p:nvPr>
            <p:ph type="title"/>
          </p:nvPr>
        </p:nvSpPr>
        <p:spPr>
          <a:xfrm>
            <a:off x="3287688" y="840723"/>
            <a:ext cx="2032092" cy="615553"/>
          </a:xfrm>
        </p:spPr>
        <p:txBody>
          <a:bodyPr wrap="square">
            <a:spAutoFit/>
          </a:bodyPr>
          <a:lstStyle/>
          <a:p>
            <a:r>
              <a:rPr lang="en-GB" sz="4000" i="0">
                <a:solidFill>
                  <a:srgbClr val="B1A992"/>
                </a:solidFill>
                <a:latin typeface="Segoe UI Black" panose="020B0A02040204020203" pitchFamily="34" charset="0"/>
                <a:ea typeface="Segoe UI Black" panose="020B0A02040204020203" pitchFamily="34" charset="0"/>
              </a:rPr>
              <a:t>HA  </a:t>
            </a:r>
            <a:r>
              <a:rPr lang="en-GB" sz="4000" i="0">
                <a:solidFill>
                  <a:srgbClr val="6D5854"/>
                </a:solidFill>
                <a:latin typeface="Segoe UI Black" panose="020B0A02040204020203" pitchFamily="34" charset="0"/>
                <a:ea typeface="Segoe UI Black" panose="020B0A02040204020203" pitchFamily="34" charset="0"/>
              </a:rPr>
              <a:t> </a:t>
            </a:r>
            <a:r>
              <a:rPr lang="en-GB" sz="4000" i="0">
                <a:solidFill>
                  <a:srgbClr val="B1A992"/>
                </a:solidFill>
                <a:latin typeface="Segoe UI Black" panose="020B0A02040204020203" pitchFamily="34" charset="0"/>
                <a:ea typeface="Segoe UI Black" panose="020B0A02040204020203" pitchFamily="34" charset="0"/>
              </a:rPr>
              <a:t>EN</a:t>
            </a:r>
          </a:p>
        </p:txBody>
      </p:sp>
      <p:sp>
        <p:nvSpPr>
          <p:cNvPr id="19" name="Titel 3">
            <a:extLst>
              <a:ext uri="{FF2B5EF4-FFF2-40B4-BE49-F238E27FC236}">
                <a16:creationId xmlns:a16="http://schemas.microsoft.com/office/drawing/2014/main" id="{B29AD090-5084-4510-805C-95D7016A9A49}"/>
              </a:ext>
            </a:extLst>
          </p:cNvPr>
          <p:cNvSpPr txBox="1">
            <a:spLocks/>
          </p:cNvSpPr>
          <p:nvPr/>
        </p:nvSpPr>
        <p:spPr bwMode="gray">
          <a:xfrm>
            <a:off x="3995204" y="707981"/>
            <a:ext cx="755984" cy="872034"/>
          </a:xfrm>
          <a:prstGeom prst="rect">
            <a:avLst/>
          </a:prstGeom>
        </p:spPr>
        <p:txBody>
          <a:bodyPr vert="horz"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i="0">
                <a:solidFill>
                  <a:srgbClr val="F4BBA8"/>
                </a:solidFill>
                <a:latin typeface="Segoe UI Black" panose="020B0A02040204020203" pitchFamily="34" charset="0"/>
                <a:ea typeface="Segoe UI Black" panose="020B0A02040204020203" pitchFamily="34" charset="0"/>
              </a:rPr>
              <a:t>V</a:t>
            </a:r>
            <a:endParaRPr lang="en-GB" sz="3600" i="0">
              <a:solidFill>
                <a:srgbClr val="F4BBA8"/>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40198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49"/>
          <a:stretch/>
        </p:blipFill>
        <p:spPr>
          <a:xfrm flipH="1">
            <a:off x="-73024" y="0"/>
            <a:ext cx="12265024" cy="6858000"/>
          </a:xfrm>
          <a:prstGeom prst="rect">
            <a:avLst/>
          </a:prstGeom>
        </p:spPr>
      </p:pic>
      <p:sp>
        <p:nvSpPr>
          <p:cNvPr id="33" name="Ellipse 32">
            <a:extLst>
              <a:ext uri="{FF2B5EF4-FFF2-40B4-BE49-F238E27FC236}">
                <a16:creationId xmlns:a16="http://schemas.microsoft.com/office/drawing/2014/main" id="{BE870144-889F-4B6C-B33A-7ACCE5C445B5}"/>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2"/>
            <a:ext cx="3463352" cy="5731811"/>
          </a:xfrm>
        </p:spPr>
        <p:txBody>
          <a:bodyPr numCol="1" spcCol="180000"/>
          <a:lstStyle/>
          <a:p>
            <a:pPr>
              <a:lnSpc>
                <a:spcPct val="150000"/>
              </a:lnSpc>
            </a:pPr>
            <a:r>
              <a:rPr lang="en-US" sz="1400" dirty="0">
                <a:solidFill>
                  <a:schemeClr val="tx1">
                    <a:lumMod val="65000"/>
                    <a:lumOff val="35000"/>
                  </a:schemeClr>
                </a:solidFill>
              </a:rPr>
              <a:t>Nude Honesty enchants with a fresh melody of lemon, bergamot and a hint of eucalyptus. Floral notes of lavender and peach blossom combine with the warmth of vanilla and sandalwood to create a perfume oil that captures naturalness </a:t>
            </a:r>
            <a:br>
              <a:rPr lang="en-US" sz="1400" dirty="0">
                <a:solidFill>
                  <a:schemeClr val="tx1">
                    <a:lumMod val="65000"/>
                    <a:lumOff val="35000"/>
                  </a:schemeClr>
                </a:solidFill>
              </a:rPr>
            </a:br>
            <a:r>
              <a:rPr lang="en-US" sz="1400" dirty="0">
                <a:solidFill>
                  <a:schemeClr val="tx1">
                    <a:lumMod val="65000"/>
                    <a:lumOff val="35000"/>
                  </a:schemeClr>
                </a:solidFill>
              </a:rPr>
              <a:t>and subtle seduction in every drop. </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490159"/>
            <a:ext cx="3951389" cy="846386"/>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w="18415" cmpd="sng">
                  <a:noFill/>
                  <a:prstDash val="solid"/>
                </a:ln>
                <a:solidFill>
                  <a:srgbClr val="B4835B"/>
                </a:solidFill>
                <a:effectLst/>
                <a:uLnTx/>
                <a:uFillTx/>
                <a:latin typeface="Museo Sans 500" panose="02000000000000000000" pitchFamily="50" charset="0"/>
              </a:rPr>
              <a:t>Nude Honesty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B4835B"/>
                </a:solidFill>
                <a:effectLst/>
                <a:uLnTx/>
                <a:uFillTx/>
                <a:latin typeface="Museo Sans 700" panose="02000000000000000000" pitchFamily="50" charset="0"/>
                <a:ea typeface="+mn-ea"/>
                <a:cs typeface="+mn-cs"/>
              </a:rPr>
              <a:t>P0242519</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49" name="Textfeld 48">
            <a:extLst>
              <a:ext uri="{FF2B5EF4-FFF2-40B4-BE49-F238E27FC236}">
                <a16:creationId xmlns:a16="http://schemas.microsoft.com/office/drawing/2014/main" id="{2213E06C-4407-4F7E-BA9B-413C4E115D51}"/>
              </a:ext>
            </a:extLst>
          </p:cNvPr>
          <p:cNvSpPr txBox="1"/>
          <p:nvPr/>
        </p:nvSpPr>
        <p:spPr>
          <a:xfrm>
            <a:off x="7450276" y="3989452"/>
            <a:ext cx="991176" cy="37728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Peach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182574" y="2117445"/>
            <a:ext cx="8980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51" name="Textfeld 50">
            <a:extLst>
              <a:ext uri="{FF2B5EF4-FFF2-40B4-BE49-F238E27FC236}">
                <a16:creationId xmlns:a16="http://schemas.microsoft.com/office/drawing/2014/main" id="{89D28300-965C-4C8B-8CC7-356420AE9BB1}"/>
              </a:ext>
            </a:extLst>
          </p:cNvPr>
          <p:cNvSpPr txBox="1"/>
          <p:nvPr/>
        </p:nvSpPr>
        <p:spPr>
          <a:xfrm>
            <a:off x="7516455" y="5646466"/>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2" name="Textfeld 51">
            <a:extLst>
              <a:ext uri="{FF2B5EF4-FFF2-40B4-BE49-F238E27FC236}">
                <a16:creationId xmlns:a16="http://schemas.microsoft.com/office/drawing/2014/main" id="{B3CAB135-820F-4A13-8B68-A46F82B5215F}"/>
              </a:ext>
            </a:extLst>
          </p:cNvPr>
          <p:cNvSpPr txBox="1"/>
          <p:nvPr/>
        </p:nvSpPr>
        <p:spPr>
          <a:xfrm>
            <a:off x="7466069" y="3429000"/>
            <a:ext cx="718466"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herbal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9123405" y="5141726"/>
            <a:ext cx="120706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7214065" y="5115063"/>
            <a:ext cx="494046"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Nut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79259" y="1534435"/>
            <a:ext cx="60676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fresh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299859" y="399797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Mint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309968" y="1825940"/>
            <a:ext cx="753732"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Lemon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9" name="Textfeld 11">
            <a:extLst>
              <a:ext uri="{FF2B5EF4-FFF2-40B4-BE49-F238E27FC236}">
                <a16:creationId xmlns:a16="http://schemas.microsoft.com/office/drawing/2014/main" id="{402C62EB-9470-4ADF-A1B7-2837B0DC9C57}"/>
              </a:ext>
            </a:extLst>
          </p:cNvPr>
          <p:cNvSpPr txBox="1"/>
          <p:nvPr/>
        </p:nvSpPr>
        <p:spPr>
          <a:xfrm>
            <a:off x="8546261" y="4354706"/>
            <a:ext cx="1427699"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Peach Blossom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0" name="Textfeld 11">
            <a:extLst>
              <a:ext uri="{FF2B5EF4-FFF2-40B4-BE49-F238E27FC236}">
                <a16:creationId xmlns:a16="http://schemas.microsoft.com/office/drawing/2014/main" id="{0E4E4E16-D9AA-484C-BC14-9023F234EEE5}"/>
              </a:ext>
            </a:extLst>
          </p:cNvPr>
          <p:cNvSpPr txBox="1"/>
          <p:nvPr/>
        </p:nvSpPr>
        <p:spPr>
          <a:xfrm>
            <a:off x="8093993" y="5351283"/>
            <a:ext cx="73270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880033" y="3479837"/>
            <a:ext cx="94872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Lavender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2" name="Textfeld 11">
            <a:extLst>
              <a:ext uri="{FF2B5EF4-FFF2-40B4-BE49-F238E27FC236}">
                <a16:creationId xmlns:a16="http://schemas.microsoft.com/office/drawing/2014/main" id="{F43427C9-5707-42B0-B97D-B12894C8B4A8}"/>
              </a:ext>
            </a:extLst>
          </p:cNvPr>
          <p:cNvSpPr txBox="1"/>
          <p:nvPr/>
        </p:nvSpPr>
        <p:spPr>
          <a:xfrm>
            <a:off x="10093862" y="5518239"/>
            <a:ext cx="726994"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Cream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1078116"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Eucalyptus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522419" y="5766722"/>
            <a:ext cx="869725"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Caramel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8869159" y="5778687"/>
            <a:ext cx="63991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Musk</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8" name="Textfeld 11">
            <a:extLst>
              <a:ext uri="{FF2B5EF4-FFF2-40B4-BE49-F238E27FC236}">
                <a16:creationId xmlns:a16="http://schemas.microsoft.com/office/drawing/2014/main" id="{99CBA692-EB78-474F-8B43-D8E5DF1C1EE2}"/>
              </a:ext>
            </a:extLst>
          </p:cNvPr>
          <p:cNvSpPr txBox="1"/>
          <p:nvPr/>
        </p:nvSpPr>
        <p:spPr>
          <a:xfrm>
            <a:off x="6975755" y="4382869"/>
            <a:ext cx="1326325"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Ylang-Ylang</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8268170" y="3818214"/>
            <a:ext cx="746743"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Thyme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4" name="Textfeld 33">
            <a:extLst>
              <a:ext uri="{FF2B5EF4-FFF2-40B4-BE49-F238E27FC236}">
                <a16:creationId xmlns:a16="http://schemas.microsoft.com/office/drawing/2014/main" id="{437FFB05-0B83-4F6C-9B72-0A9DD815DBB5}"/>
              </a:ext>
            </a:extLst>
          </p:cNvPr>
          <p:cNvSpPr txBox="1"/>
          <p:nvPr/>
        </p:nvSpPr>
        <p:spPr>
          <a:xfrm>
            <a:off x="379458" y="260648"/>
            <a:ext cx="180857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Premium 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368983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565" t="13270" r="8957" b="4555"/>
          <a:stretch/>
        </p:blipFill>
        <p:spPr>
          <a:xfrm flipH="1">
            <a:off x="0" y="-1"/>
            <a:ext cx="12192000"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a:solidFill>
                  <a:schemeClr val="tx1">
                    <a:lumMod val="65000"/>
                    <a:lumOff val="35000"/>
                  </a:schemeClr>
                </a:solidFill>
              </a:rPr>
              <a:t>Quiet Luxury combines fresh notes of lemon with aquatic lightness. Floral accents of lily of the valley and rose blend with sandalwood and vanilla to create a fragrance that expresses tranquillity and subtle elegance in every nuance.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490159"/>
            <a:ext cx="3951389" cy="846386"/>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w="18415" cmpd="sng">
                  <a:noFill/>
                  <a:prstDash val="solid"/>
                </a:ln>
                <a:solidFill>
                  <a:srgbClr val="4C4D44"/>
                </a:solidFill>
                <a:effectLst/>
                <a:uLnTx/>
                <a:uFillTx/>
                <a:latin typeface="Museo Sans 500" panose="02000000000000000000" pitchFamily="50" charset="0"/>
              </a:rPr>
              <a:t>Quiet Luxury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4C4D44"/>
                </a:solidFill>
                <a:effectLst/>
                <a:uLnTx/>
                <a:uFillTx/>
                <a:latin typeface="Museo Sans 700" panose="02000000000000000000" pitchFamily="50" charset="0"/>
                <a:ea typeface="+mn-ea"/>
                <a:cs typeface="+mn-cs"/>
              </a:rPr>
              <a:t>P0228760</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54554C"/>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54554C"/>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54554C"/>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aquatic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182574" y="2117445"/>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8633683" y="5652802"/>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2" name="Textfeld 51">
            <a:extLst>
              <a:ext uri="{FF2B5EF4-FFF2-40B4-BE49-F238E27FC236}">
                <a16:creationId xmlns:a16="http://schemas.microsoft.com/office/drawing/2014/main" id="{B3CAB135-820F-4A13-8B68-A46F82B5215F}"/>
              </a:ext>
            </a:extLst>
          </p:cNvPr>
          <p:cNvSpPr txBox="1"/>
          <p:nvPr/>
        </p:nvSpPr>
        <p:spPr>
          <a:xfrm>
            <a:off x="7466069" y="3429000"/>
            <a:ext cx="67678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9462737" y="5143900"/>
            <a:ext cx="628698"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Moss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120706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79259" y="1534435"/>
            <a:ext cx="60676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fresh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8869159" y="3552485"/>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309968" y="1825940"/>
            <a:ext cx="753732"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Lemon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0" name="Textfeld 11">
            <a:extLst>
              <a:ext uri="{FF2B5EF4-FFF2-40B4-BE49-F238E27FC236}">
                <a16:creationId xmlns:a16="http://schemas.microsoft.com/office/drawing/2014/main" id="{0E4E4E16-D9AA-484C-BC14-9023F234EEE5}"/>
              </a:ext>
            </a:extLst>
          </p:cNvPr>
          <p:cNvSpPr txBox="1"/>
          <p:nvPr/>
        </p:nvSpPr>
        <p:spPr>
          <a:xfrm>
            <a:off x="8312782" y="5262224"/>
            <a:ext cx="73270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485901" y="4244126"/>
            <a:ext cx="1537729"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Lily of the Valley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85472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agrumic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689816" y="5755157"/>
            <a:ext cx="1248227"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10045536" y="5755157"/>
            <a:ext cx="869725"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Caramel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8" name="Textfeld 11">
            <a:extLst>
              <a:ext uri="{FF2B5EF4-FFF2-40B4-BE49-F238E27FC236}">
                <a16:creationId xmlns:a16="http://schemas.microsoft.com/office/drawing/2014/main" id="{99CBA692-EB78-474F-8B43-D8E5DF1C1EE2}"/>
              </a:ext>
            </a:extLst>
          </p:cNvPr>
          <p:cNvSpPr txBox="1"/>
          <p:nvPr/>
        </p:nvSpPr>
        <p:spPr>
          <a:xfrm>
            <a:off x="7302511" y="4343891"/>
            <a:ext cx="674095"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Violet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846040" y="3844787"/>
            <a:ext cx="960519"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Magnolia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0" name="Textfeld 29">
            <a:extLst>
              <a:ext uri="{FF2B5EF4-FFF2-40B4-BE49-F238E27FC236}">
                <a16:creationId xmlns:a16="http://schemas.microsoft.com/office/drawing/2014/main" id="{E2530C47-8B69-4926-99C7-F6C154F7420A}"/>
              </a:ext>
            </a:extLst>
          </p:cNvPr>
          <p:cNvSpPr txBox="1"/>
          <p:nvPr/>
        </p:nvSpPr>
        <p:spPr>
          <a:xfrm>
            <a:off x="379458" y="260648"/>
            <a:ext cx="180857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Premium 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178069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9" r="15525" b="13986"/>
          <a:stretch/>
        </p:blipFill>
        <p:spPr>
          <a:xfrm>
            <a:off x="0" y="0"/>
            <a:ext cx="12191999" cy="6858000"/>
          </a:xfrm>
          <a:prstGeom prst="rect">
            <a:avLst/>
          </a:prstGeom>
        </p:spPr>
      </p:pic>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TOP</a:t>
              </a:r>
            </a:p>
          </p:txBody>
        </p:sp>
      </p:grpSp>
      <p:sp>
        <p:nvSpPr>
          <p:cNvPr id="47" name="Ellipse 46">
            <a:extLst>
              <a:ext uri="{FF2B5EF4-FFF2-40B4-BE49-F238E27FC236}">
                <a16:creationId xmlns:a16="http://schemas.microsoft.com/office/drawing/2014/main" id="{A1C781EB-880B-4444-9142-11BBC74E8FCC}"/>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9" name="Textplatzhalter 4">
            <a:extLst>
              <a:ext uri="{FF2B5EF4-FFF2-40B4-BE49-F238E27FC236}">
                <a16:creationId xmlns:a16="http://schemas.microsoft.com/office/drawing/2014/main" id="{04F62B9F-58CA-4932-B30F-873C5316C3BA}"/>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a:solidFill>
                  <a:schemeClr val="tx1">
                    <a:lumMod val="65000"/>
                    <a:lumOff val="35000"/>
                  </a:schemeClr>
                </a:solidFill>
              </a:rPr>
              <a:t>Tender Rest blends invigorating orange and lemongrass with calming lavender and delicate peach blossom. Spicy notes of ylang ylang and a warm base of sandalwood and musk round off this fragrance that epitomises calm and serenity.</a:t>
            </a:r>
            <a:endParaRPr lang="de-DE" sz="1400" dirty="0">
              <a:solidFill>
                <a:schemeClr val="tx1">
                  <a:lumMod val="65000"/>
                  <a:lumOff val="35000"/>
                </a:schemeClr>
              </a:solidFill>
            </a:endParaRPr>
          </a:p>
        </p:txBody>
      </p:sp>
      <p:sp>
        <p:nvSpPr>
          <p:cNvPr id="53" name="Textfeld 52">
            <a:extLst>
              <a:ext uri="{FF2B5EF4-FFF2-40B4-BE49-F238E27FC236}">
                <a16:creationId xmlns:a16="http://schemas.microsoft.com/office/drawing/2014/main" id="{6D960DE3-49A9-4736-894A-5287D2AC6AE4}"/>
              </a:ext>
            </a:extLst>
          </p:cNvPr>
          <p:cNvSpPr txBox="1"/>
          <p:nvPr/>
        </p:nvSpPr>
        <p:spPr>
          <a:xfrm>
            <a:off x="340103" y="490159"/>
            <a:ext cx="3951389" cy="846386"/>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w="18415" cmpd="sng">
                  <a:noFill/>
                  <a:prstDash val="solid"/>
                </a:ln>
                <a:solidFill>
                  <a:srgbClr val="DE8D67"/>
                </a:solidFill>
                <a:effectLst/>
                <a:uLnTx/>
                <a:uFillTx/>
                <a:latin typeface="Museo Sans 500" panose="02000000000000000000" pitchFamily="50" charset="0"/>
              </a:rPr>
              <a:t>Tender Reset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DE8D67"/>
                </a:solidFill>
                <a:effectLst/>
                <a:uLnTx/>
                <a:uFillTx/>
                <a:latin typeface="Museo Sans 700" panose="02000000000000000000" pitchFamily="50" charset="0"/>
                <a:ea typeface="+mn-ea"/>
                <a:cs typeface="+mn-cs"/>
              </a:rPr>
              <a:t>P0252632</a:t>
            </a:r>
          </a:p>
        </p:txBody>
      </p:sp>
      <p:sp>
        <p:nvSpPr>
          <p:cNvPr id="59" name="Textfeld 58">
            <a:extLst>
              <a:ext uri="{FF2B5EF4-FFF2-40B4-BE49-F238E27FC236}">
                <a16:creationId xmlns:a16="http://schemas.microsoft.com/office/drawing/2014/main" id="{C488002F-C3A7-4348-B21A-8715C885B9FA}"/>
              </a:ext>
            </a:extLst>
          </p:cNvPr>
          <p:cNvSpPr txBox="1"/>
          <p:nvPr/>
        </p:nvSpPr>
        <p:spPr>
          <a:xfrm>
            <a:off x="379458" y="260648"/>
            <a:ext cx="1667251"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Natural 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nvGrpSpPr>
          <p:cNvPr id="37" name="Gruppieren 36">
            <a:extLst>
              <a:ext uri="{FF2B5EF4-FFF2-40B4-BE49-F238E27FC236}">
                <a16:creationId xmlns:a16="http://schemas.microsoft.com/office/drawing/2014/main" id="{86235F24-D61A-4074-BB46-7D4E51D31C8C}"/>
              </a:ext>
            </a:extLst>
          </p:cNvPr>
          <p:cNvGrpSpPr/>
          <p:nvPr/>
        </p:nvGrpSpPr>
        <p:grpSpPr>
          <a:xfrm>
            <a:off x="7829005" y="1558588"/>
            <a:ext cx="1787439" cy="1556389"/>
            <a:chOff x="3780434" y="2060130"/>
            <a:chExt cx="1787439" cy="1556389"/>
          </a:xfrm>
        </p:grpSpPr>
        <p:sp>
          <p:nvSpPr>
            <p:cNvPr id="38" name="Textfeld 37">
              <a:extLst>
                <a:ext uri="{FF2B5EF4-FFF2-40B4-BE49-F238E27FC236}">
                  <a16:creationId xmlns:a16="http://schemas.microsoft.com/office/drawing/2014/main" id="{1B2982F9-9101-4F64-94E7-21D0BDF6537A}"/>
                </a:ext>
              </a:extLst>
            </p:cNvPr>
            <p:cNvSpPr txBox="1"/>
            <p:nvPr/>
          </p:nvSpPr>
          <p:spPr>
            <a:xfrm>
              <a:off x="4254534" y="2424571"/>
              <a:ext cx="1080120"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39" name="Textfeld 38">
              <a:extLst>
                <a:ext uri="{FF2B5EF4-FFF2-40B4-BE49-F238E27FC236}">
                  <a16:creationId xmlns:a16="http://schemas.microsoft.com/office/drawing/2014/main" id="{EA9C6C73-38CA-47BE-BB1A-EF2C6131CA22}"/>
                </a:ext>
              </a:extLst>
            </p:cNvPr>
            <p:cNvSpPr txBox="1"/>
            <p:nvPr/>
          </p:nvSpPr>
          <p:spPr>
            <a:xfrm>
              <a:off x="4511173" y="3240006"/>
              <a:ext cx="105670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Lavender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2" name="Textfeld 61">
              <a:extLst>
                <a:ext uri="{FF2B5EF4-FFF2-40B4-BE49-F238E27FC236}">
                  <a16:creationId xmlns:a16="http://schemas.microsoft.com/office/drawing/2014/main" id="{834D1703-1248-45B5-A2CE-71DCD8D6A6AC}"/>
                </a:ext>
              </a:extLst>
            </p:cNvPr>
            <p:cNvSpPr txBox="1"/>
            <p:nvPr/>
          </p:nvSpPr>
          <p:spPr>
            <a:xfrm>
              <a:off x="4268816" y="2060130"/>
              <a:ext cx="6585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fresh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6" name="Textfeld 11">
              <a:extLst>
                <a:ext uri="{FF2B5EF4-FFF2-40B4-BE49-F238E27FC236}">
                  <a16:creationId xmlns:a16="http://schemas.microsoft.com/office/drawing/2014/main" id="{91A362A9-A683-4A79-8841-EFFD1A37EFBE}"/>
                </a:ext>
              </a:extLst>
            </p:cNvPr>
            <p:cNvSpPr txBox="1"/>
            <p:nvPr/>
          </p:nvSpPr>
          <p:spPr>
            <a:xfrm>
              <a:off x="3780434" y="2997937"/>
              <a:ext cx="12458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Lemongras</a:t>
              </a:r>
            </a:p>
          </p:txBody>
        </p:sp>
        <p:sp>
          <p:nvSpPr>
            <p:cNvPr id="67" name="Textfeld 11">
              <a:extLst>
                <a:ext uri="{FF2B5EF4-FFF2-40B4-BE49-F238E27FC236}">
                  <a16:creationId xmlns:a16="http://schemas.microsoft.com/office/drawing/2014/main" id="{898755FA-5E2F-4D4E-9B12-C6BB1F28817B}"/>
                </a:ext>
              </a:extLst>
            </p:cNvPr>
            <p:cNvSpPr txBox="1"/>
            <p:nvPr/>
          </p:nvSpPr>
          <p:spPr>
            <a:xfrm>
              <a:off x="4319633" y="2742458"/>
              <a:ext cx="101502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Howood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grpSp>
        <p:nvGrpSpPr>
          <p:cNvPr id="77" name="Gruppieren 76">
            <a:extLst>
              <a:ext uri="{FF2B5EF4-FFF2-40B4-BE49-F238E27FC236}">
                <a16:creationId xmlns:a16="http://schemas.microsoft.com/office/drawing/2014/main" id="{9D434C00-ECC5-44B3-A92C-653A553A8E47}"/>
              </a:ext>
            </a:extLst>
          </p:cNvPr>
          <p:cNvGrpSpPr/>
          <p:nvPr/>
        </p:nvGrpSpPr>
        <p:grpSpPr>
          <a:xfrm>
            <a:off x="7040131" y="3423389"/>
            <a:ext cx="3434949" cy="1271035"/>
            <a:chOff x="7040131" y="3423389"/>
            <a:chExt cx="3434949" cy="1271035"/>
          </a:xfrm>
        </p:grpSpPr>
        <p:sp>
          <p:nvSpPr>
            <p:cNvPr id="78" name="Textfeld 77">
              <a:extLst>
                <a:ext uri="{FF2B5EF4-FFF2-40B4-BE49-F238E27FC236}">
                  <a16:creationId xmlns:a16="http://schemas.microsoft.com/office/drawing/2014/main" id="{F542E025-97A1-4F01-B3AE-BA01BB48077C}"/>
                </a:ext>
              </a:extLst>
            </p:cNvPr>
            <p:cNvSpPr txBox="1"/>
            <p:nvPr/>
          </p:nvSpPr>
          <p:spPr>
            <a:xfrm>
              <a:off x="7746793" y="4020833"/>
              <a:ext cx="67678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79" name="Textfeld 78">
              <a:extLst>
                <a:ext uri="{FF2B5EF4-FFF2-40B4-BE49-F238E27FC236}">
                  <a16:creationId xmlns:a16="http://schemas.microsoft.com/office/drawing/2014/main" id="{ED26DD0A-5558-4964-AB90-7292AB0912E0}"/>
                </a:ext>
              </a:extLst>
            </p:cNvPr>
            <p:cNvSpPr txBox="1"/>
            <p:nvPr/>
          </p:nvSpPr>
          <p:spPr>
            <a:xfrm>
              <a:off x="9408298" y="3881223"/>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spicy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0" name="Textfeld 11">
              <a:extLst>
                <a:ext uri="{FF2B5EF4-FFF2-40B4-BE49-F238E27FC236}">
                  <a16:creationId xmlns:a16="http://schemas.microsoft.com/office/drawing/2014/main" id="{BE87350F-87C8-43BF-A273-8F90ED8CF64A}"/>
                </a:ext>
              </a:extLst>
            </p:cNvPr>
            <p:cNvSpPr txBox="1"/>
            <p:nvPr/>
          </p:nvSpPr>
          <p:spPr>
            <a:xfrm>
              <a:off x="8466848" y="4215354"/>
              <a:ext cx="163217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Peach Blossom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1" name="Textfeld 11">
              <a:extLst>
                <a:ext uri="{FF2B5EF4-FFF2-40B4-BE49-F238E27FC236}">
                  <a16:creationId xmlns:a16="http://schemas.microsoft.com/office/drawing/2014/main" id="{ACFB5A2F-9C70-4008-9570-F01D61DC4957}"/>
                </a:ext>
              </a:extLst>
            </p:cNvPr>
            <p:cNvSpPr txBox="1"/>
            <p:nvPr/>
          </p:nvSpPr>
          <p:spPr>
            <a:xfrm>
              <a:off x="7040131" y="4317911"/>
              <a:ext cx="683200"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2" name="Textfeld 11">
              <a:extLst>
                <a:ext uri="{FF2B5EF4-FFF2-40B4-BE49-F238E27FC236}">
                  <a16:creationId xmlns:a16="http://schemas.microsoft.com/office/drawing/2014/main" id="{D2CCFC5A-8654-4939-9D79-A435B6DF2140}"/>
                </a:ext>
              </a:extLst>
            </p:cNvPr>
            <p:cNvSpPr txBox="1"/>
            <p:nvPr/>
          </p:nvSpPr>
          <p:spPr>
            <a:xfrm>
              <a:off x="8238621" y="3423389"/>
              <a:ext cx="1295547"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Ylang Ylang</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3" name="Textfeld 82">
              <a:extLst>
                <a:ext uri="{FF2B5EF4-FFF2-40B4-BE49-F238E27FC236}">
                  <a16:creationId xmlns:a16="http://schemas.microsoft.com/office/drawing/2014/main" id="{3633FF81-C908-429A-977A-4E19923822A0}"/>
                </a:ext>
              </a:extLst>
            </p:cNvPr>
            <p:cNvSpPr txBox="1"/>
            <p:nvPr/>
          </p:nvSpPr>
          <p:spPr>
            <a:xfrm>
              <a:off x="7549025" y="3687135"/>
              <a:ext cx="53732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Nut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grpSp>
        <p:nvGrpSpPr>
          <p:cNvPr id="84" name="Gruppieren 83">
            <a:extLst>
              <a:ext uri="{FF2B5EF4-FFF2-40B4-BE49-F238E27FC236}">
                <a16:creationId xmlns:a16="http://schemas.microsoft.com/office/drawing/2014/main" id="{E573F2BA-7991-44DA-82BB-73487CB699E0}"/>
              </a:ext>
            </a:extLst>
          </p:cNvPr>
          <p:cNvGrpSpPr/>
          <p:nvPr/>
        </p:nvGrpSpPr>
        <p:grpSpPr>
          <a:xfrm>
            <a:off x="6286962" y="5125251"/>
            <a:ext cx="4633127" cy="1017984"/>
            <a:chOff x="6286962" y="5125251"/>
            <a:chExt cx="4633127" cy="1017984"/>
          </a:xfrm>
        </p:grpSpPr>
        <p:sp>
          <p:nvSpPr>
            <p:cNvPr id="85" name="Textfeld 84">
              <a:extLst>
                <a:ext uri="{FF2B5EF4-FFF2-40B4-BE49-F238E27FC236}">
                  <a16:creationId xmlns:a16="http://schemas.microsoft.com/office/drawing/2014/main" id="{97E57431-AC61-45BD-8B7A-550DC306409F}"/>
                </a:ext>
              </a:extLst>
            </p:cNvPr>
            <p:cNvSpPr txBox="1"/>
            <p:nvPr/>
          </p:nvSpPr>
          <p:spPr>
            <a:xfrm>
              <a:off x="8492583" y="5627639"/>
              <a:ext cx="138691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Guajakwood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6" name="Textfeld 85">
              <a:extLst>
                <a:ext uri="{FF2B5EF4-FFF2-40B4-BE49-F238E27FC236}">
                  <a16:creationId xmlns:a16="http://schemas.microsoft.com/office/drawing/2014/main" id="{A32E18D1-79B9-4AAD-B693-766543D7CCB7}"/>
                </a:ext>
              </a:extLst>
            </p:cNvPr>
            <p:cNvSpPr txBox="1"/>
            <p:nvPr/>
          </p:nvSpPr>
          <p:spPr>
            <a:xfrm>
              <a:off x="9275957" y="5143900"/>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Musk</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7" name="Textfeld 86">
              <a:extLst>
                <a:ext uri="{FF2B5EF4-FFF2-40B4-BE49-F238E27FC236}">
                  <a16:creationId xmlns:a16="http://schemas.microsoft.com/office/drawing/2014/main" id="{7CBCD0D3-9858-4F36-BA72-185FFA5CD252}"/>
                </a:ext>
              </a:extLst>
            </p:cNvPr>
            <p:cNvSpPr txBox="1"/>
            <p:nvPr/>
          </p:nvSpPr>
          <p:spPr>
            <a:xfrm>
              <a:off x="6743576" y="5125251"/>
              <a:ext cx="136287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8" name="Textfeld 11">
              <a:extLst>
                <a:ext uri="{FF2B5EF4-FFF2-40B4-BE49-F238E27FC236}">
                  <a16:creationId xmlns:a16="http://schemas.microsoft.com/office/drawing/2014/main" id="{F83EA321-7C7D-4468-BCE9-925F280A1090}"/>
                </a:ext>
              </a:extLst>
            </p:cNvPr>
            <p:cNvSpPr txBox="1"/>
            <p:nvPr/>
          </p:nvSpPr>
          <p:spPr>
            <a:xfrm>
              <a:off x="7950134" y="5320775"/>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9" name="Textfeld 88">
              <a:extLst>
                <a:ext uri="{FF2B5EF4-FFF2-40B4-BE49-F238E27FC236}">
                  <a16:creationId xmlns:a16="http://schemas.microsoft.com/office/drawing/2014/main" id="{1E75028B-47FF-4434-87AE-4A3209A14F6A}"/>
                </a:ext>
              </a:extLst>
            </p:cNvPr>
            <p:cNvSpPr txBox="1"/>
            <p:nvPr/>
          </p:nvSpPr>
          <p:spPr>
            <a:xfrm>
              <a:off x="6286962" y="5766722"/>
              <a:ext cx="130195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Cedarwood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90" name="Textfeld 89">
              <a:extLst>
                <a:ext uri="{FF2B5EF4-FFF2-40B4-BE49-F238E27FC236}">
                  <a16:creationId xmlns:a16="http://schemas.microsoft.com/office/drawing/2014/main" id="{08638DFF-DA6E-4F2F-81E4-F97BCB007D67}"/>
                </a:ext>
              </a:extLst>
            </p:cNvPr>
            <p:cNvSpPr txBox="1"/>
            <p:nvPr/>
          </p:nvSpPr>
          <p:spPr>
            <a:xfrm>
              <a:off x="9897052" y="5738332"/>
              <a:ext cx="10230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balsamic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spTree>
    <p:extLst>
      <p:ext uri="{BB962C8B-B14F-4D97-AF65-F5344CB8AC3E}">
        <p14:creationId xmlns:p14="http://schemas.microsoft.com/office/powerpoint/2010/main" val="96871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991" r="8781" b="16101"/>
          <a:stretch/>
        </p:blipFill>
        <p:spPr>
          <a:xfrm flipH="1">
            <a:off x="0" y="0"/>
            <a:ext cx="12192000" cy="6858000"/>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4" y="1513613"/>
            <a:ext cx="3534943" cy="2367610"/>
          </a:xfrm>
        </p:spPr>
        <p:txBody>
          <a:bodyPr numCol="1" spcCol="180000"/>
          <a:lstStyle/>
          <a:p>
            <a:pPr>
              <a:lnSpc>
                <a:spcPct val="150000"/>
              </a:lnSpc>
            </a:pPr>
            <a:r>
              <a:rPr lang="en-US" sz="1400">
                <a:solidFill>
                  <a:schemeClr val="tx1">
                    <a:lumMod val="65000"/>
                    <a:lumOff val="35000"/>
                  </a:schemeClr>
                </a:solidFill>
              </a:rPr>
              <a:t>Mindful Retreat opens with fresh bergamot and lemon with a hint of coconut. Heart notes of rose and jasmine meet a warm base of sandalwood and musk, which together create </a:t>
            </a:r>
          </a:p>
          <a:p>
            <a:pPr>
              <a:lnSpc>
                <a:spcPct val="150000"/>
              </a:lnSpc>
            </a:pPr>
            <a:r>
              <a:rPr lang="en-US" sz="1400">
                <a:solidFill>
                  <a:schemeClr val="tx1">
                    <a:lumMod val="65000"/>
                    <a:lumOff val="35000"/>
                  </a:schemeClr>
                </a:solidFill>
              </a:rPr>
              <a:t>an atmosphere of calm.</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490159"/>
            <a:ext cx="3951389" cy="846386"/>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w="18415" cmpd="sng">
                  <a:noFill/>
                  <a:prstDash val="solid"/>
                </a:ln>
                <a:solidFill>
                  <a:srgbClr val="864C24"/>
                </a:solidFill>
                <a:effectLst/>
                <a:uLnTx/>
                <a:uFillTx/>
                <a:latin typeface="Museo Sans 500" panose="02000000000000000000" pitchFamily="50" charset="0"/>
              </a:rPr>
              <a:t>Mindful Retreat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864C24"/>
                </a:solidFill>
                <a:effectLst/>
                <a:uLnTx/>
                <a:uFillTx/>
                <a:latin typeface="Museo Sans 700" panose="02000000000000000000" pitchFamily="50" charset="0"/>
                <a:ea typeface="+mn-ea"/>
                <a:cs typeface="+mn-cs"/>
              </a:rPr>
              <a:t>P0273624</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864C24"/>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864C24"/>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864C24"/>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Coconut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430455" y="2192967"/>
            <a:ext cx="854721"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agrumic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8688890" y="5672633"/>
            <a:ext cx="108491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Patchouli</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881644" y="3898328"/>
            <a:ext cx="67678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9621143" y="5064772"/>
            <a:ext cx="63991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Musk</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910827"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balsamic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79259" y="1534435"/>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57" name="Textfeld 56">
            <a:extLst>
              <a:ext uri="{FF2B5EF4-FFF2-40B4-BE49-F238E27FC236}">
                <a16:creationId xmlns:a16="http://schemas.microsoft.com/office/drawing/2014/main" id="{4628BB23-0AA6-4157-BD18-2D68FCD96A18}"/>
              </a:ext>
            </a:extLst>
          </p:cNvPr>
          <p:cNvSpPr txBox="1"/>
          <p:nvPr/>
        </p:nvSpPr>
        <p:spPr>
          <a:xfrm>
            <a:off x="8990133" y="3637004"/>
            <a:ext cx="1066782" cy="37728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Violet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375483" y="1888181"/>
            <a:ext cx="737574"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Ginger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0" name="Textfeld 11">
            <a:extLst>
              <a:ext uri="{FF2B5EF4-FFF2-40B4-BE49-F238E27FC236}">
                <a16:creationId xmlns:a16="http://schemas.microsoft.com/office/drawing/2014/main" id="{0E4E4E16-D9AA-484C-BC14-9023F234EEE5}"/>
              </a:ext>
            </a:extLst>
          </p:cNvPr>
          <p:cNvSpPr txBox="1"/>
          <p:nvPr/>
        </p:nvSpPr>
        <p:spPr>
          <a:xfrm>
            <a:off x="8902701" y="5296120"/>
            <a:ext cx="73270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869962" y="4171253"/>
            <a:ext cx="857927"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Jasmine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1000402"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439610" y="5761423"/>
            <a:ext cx="1145635"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Cedarwood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97052" y="5738332"/>
            <a:ext cx="75674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Tonka</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040131" y="4317911"/>
            <a:ext cx="1537729"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Lily of the Valley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519411" y="3412056"/>
            <a:ext cx="1326325"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Ylang-Ylang</a:t>
            </a:r>
          </a:p>
        </p:txBody>
      </p:sp>
      <p:sp>
        <p:nvSpPr>
          <p:cNvPr id="33" name="Rechteck 32">
            <a:extLst>
              <a:ext uri="{FF2B5EF4-FFF2-40B4-BE49-F238E27FC236}">
                <a16:creationId xmlns:a16="http://schemas.microsoft.com/office/drawing/2014/main" id="{42EF8E8B-B593-4A76-BD95-481B25017579}"/>
              </a:ext>
            </a:extLst>
          </p:cNvPr>
          <p:cNvSpPr/>
          <p:nvPr/>
        </p:nvSpPr>
        <p:spPr>
          <a:xfrm>
            <a:off x="12417405" y="-1227434"/>
            <a:ext cx="863310" cy="831600"/>
          </a:xfrm>
          <a:prstGeom prst="rect">
            <a:avLst/>
          </a:prstGeom>
          <a:solidFill>
            <a:srgbClr val="DE8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4" name="Textfeld 33">
            <a:extLst>
              <a:ext uri="{FF2B5EF4-FFF2-40B4-BE49-F238E27FC236}">
                <a16:creationId xmlns:a16="http://schemas.microsoft.com/office/drawing/2014/main" id="{29703A2F-918D-43EB-A843-4EB55D9DBD1A}"/>
              </a:ext>
            </a:extLst>
          </p:cNvPr>
          <p:cNvSpPr txBox="1"/>
          <p:nvPr/>
        </p:nvSpPr>
        <p:spPr>
          <a:xfrm>
            <a:off x="7313375" y="5411341"/>
            <a:ext cx="120706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5" name="Textfeld 34">
            <a:extLst>
              <a:ext uri="{FF2B5EF4-FFF2-40B4-BE49-F238E27FC236}">
                <a16:creationId xmlns:a16="http://schemas.microsoft.com/office/drawing/2014/main" id="{8F1A8F13-D104-48DD-B95D-4C9D718F180A}"/>
              </a:ext>
            </a:extLst>
          </p:cNvPr>
          <p:cNvSpPr txBox="1"/>
          <p:nvPr/>
        </p:nvSpPr>
        <p:spPr>
          <a:xfrm>
            <a:off x="379458" y="260648"/>
            <a:ext cx="2064668"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Competitive 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421192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3">
            <a:extLst>
              <a:ext uri="{FF2B5EF4-FFF2-40B4-BE49-F238E27FC236}">
                <a16:creationId xmlns:a16="http://schemas.microsoft.com/office/drawing/2014/main" id="{09F6CBB4-463A-4240-B57D-87C59613AF9F}"/>
              </a:ext>
              <a:ext uri="{C183D7F6-B498-43B3-948B-1728B52AA6E4}">
                <adec:decorative xmlns:adec="http://schemas.microsoft.com/office/drawing/2017/decorative" val="1"/>
              </a:ext>
            </a:extLst>
          </p:cNvPr>
          <p:cNvSpPr>
            <a:spLocks noGrp="1"/>
          </p:cNvSpPr>
          <p:nvPr>
            <p:ph type="body" sz="quarter" idx="11"/>
          </p:nvPr>
        </p:nvSpPr>
        <p:spPr>
          <a:xfrm>
            <a:off x="1069399" y="2950206"/>
            <a:ext cx="3475036" cy="2437873"/>
          </a:xfrm>
        </p:spPr>
        <p:txBody>
          <a:bodyPr numCol="1"/>
          <a:lstStyle/>
          <a:p>
            <a:pPr lvl="0" algn="just">
              <a:lnSpc>
                <a:spcPct val="100000"/>
              </a:lnSpc>
            </a:pPr>
            <a:r>
              <a:rPr lang="en-US" dirty="0"/>
              <a:t>With a constant eye on the latest trends in lifestyle, interior, design, fashion, beauty and perfumery, we develop concepts that inspire. We create fragrances that not only reflect the spirit of the times, but also show perspectives for future market developments.</a:t>
            </a:r>
          </a:p>
        </p:txBody>
      </p:sp>
      <p:sp>
        <p:nvSpPr>
          <p:cNvPr id="8" name="Textplatzhalter 3">
            <a:extLst>
              <a:ext uri="{FF2B5EF4-FFF2-40B4-BE49-F238E27FC236}">
                <a16:creationId xmlns:a16="http://schemas.microsoft.com/office/drawing/2014/main" id="{B0804AE5-DF49-431E-824A-456AF6F8A37D}"/>
              </a:ext>
              <a:ext uri="{C183D7F6-B498-43B3-948B-1728B52AA6E4}">
                <adec:decorative xmlns:adec="http://schemas.microsoft.com/office/drawing/2017/decorative" val="1"/>
              </a:ext>
            </a:extLst>
          </p:cNvPr>
          <p:cNvSpPr txBox="1">
            <a:spLocks/>
          </p:cNvSpPr>
          <p:nvPr/>
        </p:nvSpPr>
        <p:spPr bwMode="gray">
          <a:xfrm>
            <a:off x="5108291" y="4993630"/>
            <a:ext cx="3062053" cy="811634"/>
          </a:xfrm>
          <a:prstGeom prst="rect">
            <a:avLst/>
          </a:prstGeom>
        </p:spPr>
        <p:txBody>
          <a:bodyPr vert="horz" lIns="0" tIns="0" rIns="0" bIns="0" rtlCol="0" anchor="t" anchorCtr="0">
            <a:noAutofit/>
          </a:bodyPr>
          <a:lstStyle>
            <a:lvl1pPr marL="0" indent="0" algn="l" defTabSz="914400"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600"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50" indent="-18415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38" indent="-179388"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7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useo Sans 300"/>
              <a:ea typeface="+mn-ea"/>
              <a:cs typeface="+mn-cs"/>
            </a:endParaRPr>
          </a:p>
        </p:txBody>
      </p:sp>
      <p:sp>
        <p:nvSpPr>
          <p:cNvPr id="2" name="Ellipse 1">
            <a:extLst>
              <a:ext uri="{FF2B5EF4-FFF2-40B4-BE49-F238E27FC236}">
                <a16:creationId xmlns:a16="http://schemas.microsoft.com/office/drawing/2014/main" id="{75B5E0F6-E435-4AE2-B41C-1931F72189F7}"/>
              </a:ext>
            </a:extLst>
          </p:cNvPr>
          <p:cNvSpPr/>
          <p:nvPr/>
        </p:nvSpPr>
        <p:spPr>
          <a:xfrm>
            <a:off x="3719736" y="4653297"/>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 name="Textfeld 2">
            <a:extLst>
              <a:ext uri="{FF2B5EF4-FFF2-40B4-BE49-F238E27FC236}">
                <a16:creationId xmlns:a16="http://schemas.microsoft.com/office/drawing/2014/main" id="{4EC57463-2B22-46A6-A57A-189929ECE3D5}"/>
              </a:ext>
            </a:extLst>
          </p:cNvPr>
          <p:cNvSpPr txBox="1"/>
          <p:nvPr/>
        </p:nvSpPr>
        <p:spPr>
          <a:xfrm>
            <a:off x="3833635" y="4898189"/>
            <a:ext cx="84574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Desktop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Research</a:t>
            </a:r>
          </a:p>
        </p:txBody>
      </p:sp>
      <p:sp>
        <p:nvSpPr>
          <p:cNvPr id="10" name="Ellipse 9">
            <a:extLst>
              <a:ext uri="{FF2B5EF4-FFF2-40B4-BE49-F238E27FC236}">
                <a16:creationId xmlns:a16="http://schemas.microsoft.com/office/drawing/2014/main" id="{96005575-D021-4807-8514-055FF29B34B1}"/>
              </a:ext>
            </a:extLst>
          </p:cNvPr>
          <p:cNvSpPr/>
          <p:nvPr/>
        </p:nvSpPr>
        <p:spPr>
          <a:xfrm>
            <a:off x="5004983" y="4670275"/>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 name="Textfeld 10">
            <a:extLst>
              <a:ext uri="{FF2B5EF4-FFF2-40B4-BE49-F238E27FC236}">
                <a16:creationId xmlns:a16="http://schemas.microsoft.com/office/drawing/2014/main" id="{047F798D-3211-4E88-9930-6846C3B36116}"/>
              </a:ext>
            </a:extLst>
          </p:cNvPr>
          <p:cNvSpPr txBox="1"/>
          <p:nvPr/>
        </p:nvSpPr>
        <p:spPr>
          <a:xfrm>
            <a:off x="5161958" y="4898189"/>
            <a:ext cx="78848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Checks</a:t>
            </a:r>
          </a:p>
        </p:txBody>
      </p:sp>
      <p:sp>
        <p:nvSpPr>
          <p:cNvPr id="12" name="Ellipse 11">
            <a:extLst>
              <a:ext uri="{FF2B5EF4-FFF2-40B4-BE49-F238E27FC236}">
                <a16:creationId xmlns:a16="http://schemas.microsoft.com/office/drawing/2014/main" id="{E4668B3D-4F9E-447E-8E92-AB8697A6FE81}"/>
              </a:ext>
            </a:extLst>
          </p:cNvPr>
          <p:cNvSpPr/>
          <p:nvPr/>
        </p:nvSpPr>
        <p:spPr>
          <a:xfrm>
            <a:off x="6295696" y="4670275"/>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3" name="Textfeld 12">
            <a:extLst>
              <a:ext uri="{FF2B5EF4-FFF2-40B4-BE49-F238E27FC236}">
                <a16:creationId xmlns:a16="http://schemas.microsoft.com/office/drawing/2014/main" id="{1C9D938C-EF00-4662-A858-31EBB053B8E4}"/>
              </a:ext>
            </a:extLst>
          </p:cNvPr>
          <p:cNvSpPr txBox="1"/>
          <p:nvPr/>
        </p:nvSpPr>
        <p:spPr>
          <a:xfrm>
            <a:off x="6386607" y="4898189"/>
            <a:ext cx="92365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Trend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Agencies</a:t>
            </a:r>
          </a:p>
        </p:txBody>
      </p:sp>
      <p:sp>
        <p:nvSpPr>
          <p:cNvPr id="14" name="Ellipse 13">
            <a:extLst>
              <a:ext uri="{FF2B5EF4-FFF2-40B4-BE49-F238E27FC236}">
                <a16:creationId xmlns:a16="http://schemas.microsoft.com/office/drawing/2014/main" id="{CDB28F59-E1A1-4046-8829-0063D72F4C18}"/>
              </a:ext>
            </a:extLst>
          </p:cNvPr>
          <p:cNvSpPr/>
          <p:nvPr/>
        </p:nvSpPr>
        <p:spPr>
          <a:xfrm>
            <a:off x="7586409" y="4670275"/>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5" name="Textfeld 14">
            <a:extLst>
              <a:ext uri="{FF2B5EF4-FFF2-40B4-BE49-F238E27FC236}">
                <a16:creationId xmlns:a16="http://schemas.microsoft.com/office/drawing/2014/main" id="{85EC5376-93B6-46E5-8804-E03CD3A595A0}"/>
              </a:ext>
            </a:extLst>
          </p:cNvPr>
          <p:cNvSpPr txBox="1"/>
          <p:nvPr/>
        </p:nvSpPr>
        <p:spPr>
          <a:xfrm>
            <a:off x="7503407" y="4852161"/>
            <a:ext cx="1238351"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Hamburg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Metropolitan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Region</a:t>
            </a:r>
          </a:p>
        </p:txBody>
      </p:sp>
      <p:sp>
        <p:nvSpPr>
          <p:cNvPr id="16" name="Ellipse 15">
            <a:extLst>
              <a:ext uri="{FF2B5EF4-FFF2-40B4-BE49-F238E27FC236}">
                <a16:creationId xmlns:a16="http://schemas.microsoft.com/office/drawing/2014/main" id="{54310AC6-F069-41B4-B147-D1CB3209BC6F}"/>
              </a:ext>
            </a:extLst>
          </p:cNvPr>
          <p:cNvSpPr/>
          <p:nvPr/>
        </p:nvSpPr>
        <p:spPr>
          <a:xfrm>
            <a:off x="8881995" y="4670275"/>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7" name="Textfeld 16">
            <a:extLst>
              <a:ext uri="{FF2B5EF4-FFF2-40B4-BE49-F238E27FC236}">
                <a16:creationId xmlns:a16="http://schemas.microsoft.com/office/drawing/2014/main" id="{22D8A51B-1484-4D86-B785-28193494C681}"/>
              </a:ext>
            </a:extLst>
          </p:cNvPr>
          <p:cNvSpPr txBox="1"/>
          <p:nvPr/>
        </p:nvSpPr>
        <p:spPr>
          <a:xfrm>
            <a:off x="8943175" y="4790467"/>
            <a:ext cx="980076"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Cross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Category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Exchange</a:t>
            </a:r>
          </a:p>
        </p:txBody>
      </p:sp>
      <p:sp>
        <p:nvSpPr>
          <p:cNvPr id="18" name="Textplatzhalter 3">
            <a:extLst>
              <a:ext uri="{FF2B5EF4-FFF2-40B4-BE49-F238E27FC236}">
                <a16:creationId xmlns:a16="http://schemas.microsoft.com/office/drawing/2014/main" id="{B54CB8EC-E5D3-449C-9096-105C3424E509}"/>
              </a:ext>
              <a:ext uri="{C183D7F6-B498-43B3-948B-1728B52AA6E4}">
                <adec:decorative xmlns:adec="http://schemas.microsoft.com/office/drawing/2017/decorative" val="1"/>
              </a:ext>
            </a:extLst>
          </p:cNvPr>
          <p:cNvSpPr txBox="1">
            <a:spLocks/>
          </p:cNvSpPr>
          <p:nvPr/>
        </p:nvSpPr>
        <p:spPr bwMode="gray">
          <a:xfrm>
            <a:off x="7591602" y="2632678"/>
            <a:ext cx="4049014" cy="1195929"/>
          </a:xfrm>
          <a:prstGeom prst="rect">
            <a:avLst/>
          </a:prstGeom>
        </p:spPr>
        <p:txBody>
          <a:bodyPr vert="horz" lIns="0" tIns="0" rIns="0" bIns="0" numCol="1" rtlCol="0" anchor="t" anchorCtr="0">
            <a:noAutofit/>
          </a:bodyPr>
          <a:lstStyle>
            <a:lvl1pPr marL="0" indent="0" algn="l" defTabSz="914400"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600"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50" indent="-18415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38" indent="-179388"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70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Museo Sans 300"/>
                <a:ea typeface="+mn-ea"/>
                <a:cs typeface="+mn-cs"/>
              </a:rPr>
              <a:t> </a:t>
            </a:r>
          </a:p>
          <a:p>
            <a:pPr marL="0" marR="0" lvl="0" indent="0" algn="just" defTabSz="914400" rtl="0" eaLnBrk="1" fontAlgn="auto" latinLnBrk="0" hangingPunct="1">
              <a:lnSpc>
                <a:spcPct val="100000"/>
              </a:lnSpc>
              <a:spcBef>
                <a:spcPts val="0"/>
              </a:spcBef>
              <a:spcAft>
                <a:spcPts val="70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Museo Sans 300"/>
                <a:ea typeface="+mn-ea"/>
                <a:cs typeface="+mn-cs"/>
              </a:rPr>
              <a:t>Our marketing experts and creative developers benefit from an environment that welcomes constant exchange and close collaboration. The discovery of new ideas and their translation into marketable products is supported by an inspiring set-up of tools: </a:t>
            </a:r>
            <a:endParaRPr kumimoji="0" lang="en-US" sz="1400" b="0" i="0" u="none" strike="noStrike" kern="1200" cap="none" spc="0" normalizeH="0" baseline="0" noProof="0" dirty="0">
              <a:ln>
                <a:noFill/>
              </a:ln>
              <a:solidFill>
                <a:prstClr val="black"/>
              </a:solidFill>
              <a:effectLst/>
              <a:uLnTx/>
              <a:uFillTx/>
              <a:latin typeface="Museo Sans 300"/>
              <a:ea typeface="+mn-ea"/>
              <a:cs typeface="+mn-cs"/>
            </a:endParaRPr>
          </a:p>
        </p:txBody>
      </p:sp>
      <p:sp>
        <p:nvSpPr>
          <p:cNvPr id="23" name="Ellipse 22">
            <a:extLst>
              <a:ext uri="{FF2B5EF4-FFF2-40B4-BE49-F238E27FC236}">
                <a16:creationId xmlns:a16="http://schemas.microsoft.com/office/drawing/2014/main" id="{D9BEC3E6-7229-4A74-92B5-DFE48B00B22E}"/>
              </a:ext>
            </a:extLst>
          </p:cNvPr>
          <p:cNvSpPr/>
          <p:nvPr/>
        </p:nvSpPr>
        <p:spPr>
          <a:xfrm>
            <a:off x="2437538" y="4631132"/>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4" name="Textfeld 23">
            <a:extLst>
              <a:ext uri="{FF2B5EF4-FFF2-40B4-BE49-F238E27FC236}">
                <a16:creationId xmlns:a16="http://schemas.microsoft.com/office/drawing/2014/main" id="{B5C58D62-3782-4242-8CFE-627974491BA9}"/>
              </a:ext>
            </a:extLst>
          </p:cNvPr>
          <p:cNvSpPr txBox="1"/>
          <p:nvPr/>
        </p:nvSpPr>
        <p:spPr>
          <a:xfrm>
            <a:off x="2398796" y="5002185"/>
            <a:ext cx="11769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Newsletters</a:t>
            </a:r>
          </a:p>
        </p:txBody>
      </p:sp>
      <p:sp>
        <p:nvSpPr>
          <p:cNvPr id="26" name="Titel 2">
            <a:extLst>
              <a:ext uri="{FF2B5EF4-FFF2-40B4-BE49-F238E27FC236}">
                <a16:creationId xmlns:a16="http://schemas.microsoft.com/office/drawing/2014/main" id="{313369C9-3C41-41A5-8D8C-42625F33FFE0}"/>
              </a:ext>
              <a:ext uri="{C183D7F6-B498-43B3-948B-1728B52AA6E4}">
                <adec:decorative xmlns:adec="http://schemas.microsoft.com/office/drawing/2017/decorative" val="1"/>
              </a:ext>
            </a:extLst>
          </p:cNvPr>
          <p:cNvSpPr txBox="1">
            <a:spLocks/>
          </p:cNvSpPr>
          <p:nvPr/>
        </p:nvSpPr>
        <p:spPr bwMode="gray">
          <a:xfrm>
            <a:off x="-958" y="2790742"/>
            <a:ext cx="12192000" cy="509369"/>
          </a:xfrm>
          <a:prstGeom prst="rect">
            <a:avLst/>
          </a:prstGeom>
        </p:spPr>
        <p:txBody>
          <a:bodyPr vert="horz" lIns="0" tIns="0" rIns="0" bIns="0" rtlCol="0" anchor="b" anchorCtr="0">
            <a:noAutofit/>
          </a:bodyPr>
          <a:lstStyle>
            <a:lvl1pPr algn="l" defTabSz="914400" rtl="0" eaLnBrk="1" latinLnBrk="0" hangingPunct="1">
              <a:spcBef>
                <a:spcPct val="0"/>
              </a:spcBef>
              <a:buNone/>
              <a:defRPr sz="3200" i="1" kern="1200">
                <a:solidFill>
                  <a:schemeClr val="accent1"/>
                </a:solidFill>
                <a:latin typeface="+mn-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4800" b="0" i="1" u="none" strike="noStrike" kern="1200" cap="none" spc="0" normalizeH="0" baseline="0" noProof="0">
                <a:ln>
                  <a:noFill/>
                </a:ln>
                <a:solidFill>
                  <a:srgbClr val="F49700"/>
                </a:solidFill>
                <a:effectLst/>
                <a:uLnTx/>
                <a:uFillTx/>
                <a:latin typeface="Museo Sans 300"/>
                <a:ea typeface="+mj-ea"/>
                <a:cs typeface="+mj-cs"/>
              </a:rPr>
            </a:br>
            <a:br>
              <a:rPr kumimoji="0" lang="en-US" sz="4800" b="0" i="1" u="none" strike="noStrike" kern="1200" cap="none" spc="0" normalizeH="0" baseline="0" noProof="0">
                <a:ln>
                  <a:noFill/>
                </a:ln>
                <a:solidFill>
                  <a:srgbClr val="F49700"/>
                </a:solidFill>
                <a:effectLst/>
                <a:uLnTx/>
                <a:uFillTx/>
                <a:latin typeface="Museo Sans 300"/>
                <a:ea typeface="+mj-ea"/>
                <a:cs typeface="+mj-cs"/>
              </a:rPr>
            </a:br>
            <a:r>
              <a:rPr kumimoji="0" lang="en-US" sz="4800" b="0" i="1" u="none" strike="noStrike" kern="1200" cap="none" spc="0" normalizeH="0" baseline="0" noProof="0">
                <a:ln>
                  <a:noFill/>
                </a:ln>
                <a:solidFill>
                  <a:srgbClr val="F49700"/>
                </a:solidFill>
                <a:effectLst/>
                <a:uLnTx/>
                <a:uFillTx/>
                <a:latin typeface="Museo Sans 300"/>
                <a:ea typeface="+mj-ea"/>
                <a:cs typeface="+mj-cs"/>
              </a:rPr>
              <a:t>Trends</a:t>
            </a:r>
            <a:endParaRPr kumimoji="0" lang="en-US" sz="4800" b="0" i="1" u="none" strike="noStrike" kern="1200" cap="none" spc="0" normalizeH="0" baseline="0" noProof="0" dirty="0">
              <a:ln>
                <a:noFill/>
              </a:ln>
              <a:solidFill>
                <a:srgbClr val="F49700"/>
              </a:solidFill>
              <a:effectLst/>
              <a:uLnTx/>
              <a:uFillTx/>
              <a:latin typeface="Museo Sans 300"/>
              <a:ea typeface="+mj-ea"/>
              <a:cs typeface="+mj-cs"/>
            </a:endParaRPr>
          </a:p>
        </p:txBody>
      </p:sp>
      <p:sp>
        <p:nvSpPr>
          <p:cNvPr id="27" name="Titel 2">
            <a:extLst>
              <a:ext uri="{FF2B5EF4-FFF2-40B4-BE49-F238E27FC236}">
                <a16:creationId xmlns:a16="http://schemas.microsoft.com/office/drawing/2014/main" id="{8E6B6141-2AD2-46E3-9B05-8DA2F9ACBD05}"/>
              </a:ext>
            </a:extLst>
          </p:cNvPr>
          <p:cNvSpPr txBox="1">
            <a:spLocks/>
          </p:cNvSpPr>
          <p:nvPr/>
        </p:nvSpPr>
        <p:spPr bwMode="gray">
          <a:xfrm>
            <a:off x="5392423" y="3252180"/>
            <a:ext cx="1690014" cy="1107996"/>
          </a:xfrm>
          <a:prstGeom prst="rect">
            <a:avLst/>
          </a:prstGeom>
        </p:spPr>
        <p:txBody>
          <a:bodyPr vert="horz" wrap="square" lIns="0" tIns="0" rIns="0" bIns="0" rtlCol="0" anchor="t" anchorCtr="0">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0" i="1" u="none" strike="noStrike" kern="1200" cap="none" spc="0" normalizeH="0" baseline="0" noProof="0">
                <a:ln>
                  <a:noFill/>
                </a:ln>
                <a:solidFill>
                  <a:srgbClr val="F49700"/>
                </a:solidFill>
                <a:effectLst/>
                <a:uLnTx/>
                <a:uFillTx/>
                <a:latin typeface="Museo Sans 100" charset="0"/>
                <a:ea typeface="Museo Sans 100" charset="0"/>
                <a:cs typeface="Museo Sans 100" charset="0"/>
              </a:rPr>
              <a:t>explore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0" i="1" u="none" strike="noStrike" kern="1200" cap="none" spc="0" normalizeH="0" baseline="0" noProof="0">
                <a:ln>
                  <a:noFill/>
                </a:ln>
                <a:solidFill>
                  <a:srgbClr val="F49700"/>
                </a:solidFill>
                <a:effectLst/>
                <a:uLnTx/>
                <a:uFillTx/>
                <a:latin typeface="Museo Sans 100" charset="0"/>
                <a:ea typeface="Museo Sans 100" charset="0"/>
                <a:cs typeface="Museo Sans 100" charset="0"/>
              </a:rPr>
              <a:t>         </a:t>
            </a:r>
            <a:r>
              <a:rPr kumimoji="0" lang="de-DE" sz="24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your</a:t>
            </a:r>
            <a:br>
              <a:rPr kumimoji="0" lang="de-DE" sz="24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br>
            <a:r>
              <a:rPr kumimoji="0" lang="de-DE" sz="24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t>   </a:t>
            </a:r>
            <a:r>
              <a:rPr kumimoji="0" lang="de-DE" sz="24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senses</a:t>
            </a:r>
            <a:endParaRPr kumimoji="0" lang="de-DE" sz="24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endParaRPr>
          </a:p>
        </p:txBody>
      </p:sp>
      <p:grpSp>
        <p:nvGrpSpPr>
          <p:cNvPr id="28" name="Gruppieren 27">
            <a:extLst>
              <a:ext uri="{FF2B5EF4-FFF2-40B4-BE49-F238E27FC236}">
                <a16:creationId xmlns:a16="http://schemas.microsoft.com/office/drawing/2014/main" id="{D902C138-074A-4805-9D02-7E057E72B767}"/>
              </a:ext>
            </a:extLst>
          </p:cNvPr>
          <p:cNvGrpSpPr/>
          <p:nvPr/>
        </p:nvGrpSpPr>
        <p:grpSpPr>
          <a:xfrm>
            <a:off x="0" y="0"/>
            <a:ext cx="12191042" cy="2571750"/>
            <a:chOff x="0" y="0"/>
            <a:chExt cx="12191042" cy="2571750"/>
          </a:xfrm>
        </p:grpSpPr>
        <p:pic>
          <p:nvPicPr>
            <p:cNvPr id="29" name="Picture 2" descr="männliche urban tänzer in der luft - trend stock-fotos und bilder">
              <a:extLst>
                <a:ext uri="{FF2B5EF4-FFF2-40B4-BE49-F238E27FC236}">
                  <a16:creationId xmlns:a16="http://schemas.microsoft.com/office/drawing/2014/main" id="{FD63E95C-B4A0-4A0D-B09B-B06E33DAE7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32764" y="0"/>
              <a:ext cx="2479260" cy="2570074"/>
            </a:xfrm>
            <a:prstGeom prst="rect">
              <a:avLst/>
            </a:prstGeom>
            <a:noFill/>
            <a:extLst>
              <a:ext uri="{909E8E84-426E-40DD-AFC4-6F175D3DCCD1}">
                <a14:hiddenFill xmlns:a14="http://schemas.microsoft.com/office/drawing/2010/main">
                  <a:solidFill>
                    <a:srgbClr val="FFFFFF"/>
                  </a:solidFill>
                </a14:hiddenFill>
              </a:ext>
            </a:extLst>
          </p:spPr>
        </p:pic>
        <p:pic>
          <p:nvPicPr>
            <p:cNvPr id="30" name="Grafik 29">
              <a:extLst>
                <a:ext uri="{FF2B5EF4-FFF2-40B4-BE49-F238E27FC236}">
                  <a16:creationId xmlns:a16="http://schemas.microsoft.com/office/drawing/2014/main" id="{7409D898-ADF9-493E-B261-11B24495EB96}"/>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3748143" cy="2571750"/>
            </a:xfrm>
            <a:prstGeom prst="rect">
              <a:avLst/>
            </a:prstGeom>
          </p:spPr>
        </p:pic>
        <p:pic>
          <p:nvPicPr>
            <p:cNvPr id="31" name="Grafik 30">
              <a:extLst>
                <a:ext uri="{FF2B5EF4-FFF2-40B4-BE49-F238E27FC236}">
                  <a16:creationId xmlns:a16="http://schemas.microsoft.com/office/drawing/2014/main" id="{D06ADA5F-ACE7-4B78-B2EE-BD430C4AF35E}"/>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31206" y="0"/>
              <a:ext cx="2559836" cy="2564327"/>
            </a:xfrm>
            <a:prstGeom prst="rect">
              <a:avLst/>
            </a:prstGeom>
          </p:spPr>
        </p:pic>
        <p:pic>
          <p:nvPicPr>
            <p:cNvPr id="32" name="Grafik 31">
              <a:extLst>
                <a:ext uri="{FF2B5EF4-FFF2-40B4-BE49-F238E27FC236}">
                  <a16:creationId xmlns:a16="http://schemas.microsoft.com/office/drawing/2014/main" id="{C3C38273-4471-4EA1-BFB5-699A02F94FB5}"/>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410319" y="3215"/>
              <a:ext cx="3122591" cy="2561112"/>
            </a:xfrm>
            <a:prstGeom prst="rect">
              <a:avLst/>
            </a:prstGeom>
          </p:spPr>
        </p:pic>
      </p:grpSp>
    </p:spTree>
    <p:extLst>
      <p:ext uri="{BB962C8B-B14F-4D97-AF65-F5344CB8AC3E}">
        <p14:creationId xmlns:p14="http://schemas.microsoft.com/office/powerpoint/2010/main" val="6979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fik 48">
            <a:extLst>
              <a:ext uri="{FF2B5EF4-FFF2-40B4-BE49-F238E27FC236}">
                <a16:creationId xmlns:a16="http://schemas.microsoft.com/office/drawing/2014/main" id="{792A5728-EB22-4A1B-9EB0-F838790826E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p:blipFill>
        <p:spPr>
          <a:xfrm>
            <a:off x="-54933" y="-945518"/>
            <a:ext cx="12246934" cy="7803518"/>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a:solidFill>
                  <a:schemeClr val="tx1">
                    <a:lumMod val="65000"/>
                    <a:lumOff val="35000"/>
                  </a:schemeClr>
                </a:solidFill>
              </a:rPr>
              <a:t>True Essence pairs vibrant notes of lemon and orange with a floral, spicy heart of lavender, rose and geranium. A base of sandalwood and vanilla gives the fragrance depth and warmth, perfect for moments of mindfulness.</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5"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490159"/>
            <a:ext cx="3951389" cy="846386"/>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w="18415" cmpd="sng">
                  <a:noFill/>
                  <a:prstDash val="solid"/>
                </a:ln>
                <a:solidFill>
                  <a:srgbClr val="DE8D67"/>
                </a:solidFill>
                <a:effectLst/>
                <a:uLnTx/>
                <a:uFillTx/>
                <a:latin typeface="Museo Sans 500" panose="02000000000000000000" pitchFamily="50" charset="0"/>
              </a:rPr>
              <a:t>True Essence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DE8D67"/>
                </a:solidFill>
                <a:effectLst/>
                <a:uLnTx/>
                <a:uFillTx/>
                <a:latin typeface="Museo Sans 700" panose="02000000000000000000" pitchFamily="50" charset="0"/>
                <a:ea typeface="+mn-ea"/>
                <a:cs typeface="+mn-cs"/>
              </a:rPr>
              <a:t>P0273626</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Eucalyptus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368580" y="2189721"/>
            <a:ext cx="75373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Lemon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9668667" y="5249420"/>
            <a:ext cx="120706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746793" y="4020833"/>
            <a:ext cx="948721"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Lavender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8568578" y="5177635"/>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748603"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woody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56240" y="1375946"/>
            <a:ext cx="662874"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spicy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419221" y="1903668"/>
            <a:ext cx="89800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365812" y="5437676"/>
            <a:ext cx="73270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436353" y="4360080"/>
            <a:ext cx="914802"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Tarragon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1000402"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248227"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63991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Musk</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8" name="Textfeld 11">
            <a:extLst>
              <a:ext uri="{FF2B5EF4-FFF2-40B4-BE49-F238E27FC236}">
                <a16:creationId xmlns:a16="http://schemas.microsoft.com/office/drawing/2014/main" id="{99CBA692-EB78-474F-8B43-D8E5DF1C1EE2}"/>
              </a:ext>
            </a:extLst>
          </p:cNvPr>
          <p:cNvSpPr txBox="1"/>
          <p:nvPr/>
        </p:nvSpPr>
        <p:spPr>
          <a:xfrm>
            <a:off x="7040131" y="4317911"/>
            <a:ext cx="1007584"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Geranium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549025" y="3687135"/>
            <a:ext cx="667170"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Apple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1" name="Textfeld 30">
            <a:extLst>
              <a:ext uri="{FF2B5EF4-FFF2-40B4-BE49-F238E27FC236}">
                <a16:creationId xmlns:a16="http://schemas.microsoft.com/office/drawing/2014/main" id="{76D897DF-6CD2-46FE-B560-81F8F87370E7}"/>
              </a:ext>
            </a:extLst>
          </p:cNvPr>
          <p:cNvSpPr txBox="1"/>
          <p:nvPr/>
        </p:nvSpPr>
        <p:spPr>
          <a:xfrm>
            <a:off x="8280970" y="5738331"/>
            <a:ext cx="628698"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Moss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448820" y="3775372"/>
            <a:ext cx="153772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Lily of the Valley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5" name="Textfeld 34">
            <a:extLst>
              <a:ext uri="{FF2B5EF4-FFF2-40B4-BE49-F238E27FC236}">
                <a16:creationId xmlns:a16="http://schemas.microsoft.com/office/drawing/2014/main" id="{46D60AF1-161C-477E-9C3F-43D7117D9074}"/>
              </a:ext>
            </a:extLst>
          </p:cNvPr>
          <p:cNvSpPr txBox="1"/>
          <p:nvPr/>
        </p:nvSpPr>
        <p:spPr>
          <a:xfrm>
            <a:off x="8082337" y="3439355"/>
            <a:ext cx="1011815"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Rosemary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6" name="Textfeld 35">
            <a:extLst>
              <a:ext uri="{FF2B5EF4-FFF2-40B4-BE49-F238E27FC236}">
                <a16:creationId xmlns:a16="http://schemas.microsoft.com/office/drawing/2014/main" id="{CB85206E-33ED-4B95-816F-2003640A257C}"/>
              </a:ext>
            </a:extLst>
          </p:cNvPr>
          <p:cNvSpPr txBox="1"/>
          <p:nvPr/>
        </p:nvSpPr>
        <p:spPr>
          <a:xfrm>
            <a:off x="8134724" y="1662382"/>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agrumic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8" name="Textfeld 37">
            <a:extLst>
              <a:ext uri="{FF2B5EF4-FFF2-40B4-BE49-F238E27FC236}">
                <a16:creationId xmlns:a16="http://schemas.microsoft.com/office/drawing/2014/main" id="{B6382A6E-A4BA-4080-8802-43ADCDB3DC78}"/>
              </a:ext>
            </a:extLst>
          </p:cNvPr>
          <p:cNvSpPr txBox="1"/>
          <p:nvPr/>
        </p:nvSpPr>
        <p:spPr>
          <a:xfrm>
            <a:off x="379458" y="260648"/>
            <a:ext cx="2064668"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Competitive 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87808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51556" y="1423286"/>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0" name="Textfeld 69">
              <a:extLst>
                <a:ext uri="{FF2B5EF4-FFF2-40B4-BE49-F238E27FC236}">
                  <a16:creationId xmlns:a16="http://schemas.microsoft.com/office/drawing/2014/main" id="{D3B38149-2751-4CDD-B447-C643FAAE936D}"/>
                </a:ext>
              </a:extLst>
            </p:cNvPr>
            <p:cNvSpPr txBox="1"/>
            <p:nvPr/>
          </p:nvSpPr>
          <p:spPr>
            <a:xfrm>
              <a:off x="95769" y="2311425"/>
              <a:ext cx="893193" cy="34169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CONTENT</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grpSp>
        <p:nvGrpSpPr>
          <p:cNvPr id="18" name="Gruppieren 17">
            <a:extLst>
              <a:ext uri="{FF2B5EF4-FFF2-40B4-BE49-F238E27FC236}">
                <a16:creationId xmlns:a16="http://schemas.microsoft.com/office/drawing/2014/main" id="{B090D728-E3DF-419F-9A04-265FCE6944D3}"/>
              </a:ext>
            </a:extLst>
          </p:cNvPr>
          <p:cNvGrpSpPr/>
          <p:nvPr/>
        </p:nvGrpSpPr>
        <p:grpSpPr>
          <a:xfrm>
            <a:off x="836401" y="1241391"/>
            <a:ext cx="6808088" cy="5192064"/>
            <a:chOff x="490876" y="174836"/>
            <a:chExt cx="8125405" cy="6196692"/>
          </a:xfrm>
        </p:grpSpPr>
        <p:sp>
          <p:nvSpPr>
            <p:cNvPr id="19" name="Ellipse 18">
              <a:extLst>
                <a:ext uri="{FF2B5EF4-FFF2-40B4-BE49-F238E27FC236}">
                  <a16:creationId xmlns:a16="http://schemas.microsoft.com/office/drawing/2014/main" id="{CCB72DB6-C8D8-4815-B617-191418D7E0A8}"/>
                </a:ext>
              </a:extLst>
            </p:cNvPr>
            <p:cNvSpPr/>
            <p:nvPr/>
          </p:nvSpPr>
          <p:spPr>
            <a:xfrm>
              <a:off x="3646280" y="733321"/>
              <a:ext cx="3299470" cy="3299470"/>
            </a:xfrm>
            <a:prstGeom prst="ellipse">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0" name="Ellipse 19">
              <a:extLst>
                <a:ext uri="{FF2B5EF4-FFF2-40B4-BE49-F238E27FC236}">
                  <a16:creationId xmlns:a16="http://schemas.microsoft.com/office/drawing/2014/main" id="{4F3473C1-8F0E-486B-9C1E-0F95F9CFC2BD}"/>
                </a:ext>
              </a:extLst>
            </p:cNvPr>
            <p:cNvSpPr/>
            <p:nvPr/>
          </p:nvSpPr>
          <p:spPr>
            <a:xfrm>
              <a:off x="740384" y="1834462"/>
              <a:ext cx="3299470" cy="3299470"/>
            </a:xfrm>
            <a:prstGeom prst="ellipse">
              <a:avLst/>
            </a:prstGeom>
            <a: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1" name="Ellipse 20">
              <a:extLst>
                <a:ext uri="{FF2B5EF4-FFF2-40B4-BE49-F238E27FC236}">
                  <a16:creationId xmlns:a16="http://schemas.microsoft.com/office/drawing/2014/main" id="{C6280DA5-39C6-4D19-8580-E33A3E922E0E}"/>
                </a:ext>
              </a:extLst>
            </p:cNvPr>
            <p:cNvSpPr/>
            <p:nvPr/>
          </p:nvSpPr>
          <p:spPr>
            <a:xfrm>
              <a:off x="3471270" y="3072058"/>
              <a:ext cx="3299470" cy="3299470"/>
            </a:xfrm>
            <a:prstGeom prst="ellipse">
              <a:avLst/>
            </a:prstGeom>
            <a:blipFill>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22" name="Grafik 21">
              <a:extLst>
                <a:ext uri="{FF2B5EF4-FFF2-40B4-BE49-F238E27FC236}">
                  <a16:creationId xmlns:a16="http://schemas.microsoft.com/office/drawing/2014/main" id="{3EBEF141-2770-4E5B-8161-64D0B668C75D}"/>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23" name="Grafik 22">
              <a:extLst>
                <a:ext uri="{FF2B5EF4-FFF2-40B4-BE49-F238E27FC236}">
                  <a16:creationId xmlns:a16="http://schemas.microsoft.com/office/drawing/2014/main" id="{36F8DCA6-8493-4CC9-B226-23E13A7ECCAD}"/>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24" name="Gruppieren 23">
              <a:extLst>
                <a:ext uri="{FF2B5EF4-FFF2-40B4-BE49-F238E27FC236}">
                  <a16:creationId xmlns:a16="http://schemas.microsoft.com/office/drawing/2014/main" id="{7D6C58DA-A560-4EE5-840C-5E67923B4F3C}"/>
                </a:ext>
              </a:extLst>
            </p:cNvPr>
            <p:cNvGrpSpPr/>
            <p:nvPr/>
          </p:nvGrpSpPr>
          <p:grpSpPr>
            <a:xfrm>
              <a:off x="6580067" y="3484197"/>
              <a:ext cx="2036214" cy="581607"/>
              <a:chOff x="424540" y="1292807"/>
              <a:chExt cx="3425651" cy="978474"/>
            </a:xfrm>
          </p:grpSpPr>
          <p:pic>
            <p:nvPicPr>
              <p:cNvPr id="25" name="Grafik 24">
                <a:extLst>
                  <a:ext uri="{FF2B5EF4-FFF2-40B4-BE49-F238E27FC236}">
                    <a16:creationId xmlns:a16="http://schemas.microsoft.com/office/drawing/2014/main" id="{A45642ED-8DA1-4FEC-B2DF-8E4E42E7797A}"/>
                  </a:ext>
                </a:extLst>
              </p:cNvPr>
              <p:cNvPicPr>
                <a:picLocks noChangeAspect="1"/>
              </p:cNvPicPr>
              <p:nvPr/>
            </p:nvPicPr>
            <p:blipFill>
              <a:blip r:embed="rId9"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26" name="Grafik 25">
                <a:extLst>
                  <a:ext uri="{FF2B5EF4-FFF2-40B4-BE49-F238E27FC236}">
                    <a16:creationId xmlns:a16="http://schemas.microsoft.com/office/drawing/2014/main" id="{6D528C7B-B517-4894-9F30-FAA0B1D698F8}"/>
                  </a:ext>
                </a:extLst>
              </p:cNvPr>
              <p:cNvPicPr>
                <a:picLocks noChangeAspect="1"/>
              </p:cNvPicPr>
              <p:nvPr/>
            </p:nvPicPr>
            <p:blipFill>
              <a:blip r:embed="rId10"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27" name="Rechteck 26">
            <a:extLst>
              <a:ext uri="{FF2B5EF4-FFF2-40B4-BE49-F238E27FC236}">
                <a16:creationId xmlns:a16="http://schemas.microsoft.com/office/drawing/2014/main" id="{D51F37AE-4B95-4A43-A697-C72EB1E0A936}"/>
              </a:ext>
            </a:extLst>
          </p:cNvPr>
          <p:cNvSpPr/>
          <p:nvPr/>
        </p:nvSpPr>
        <p:spPr>
          <a:xfrm>
            <a:off x="8650604" y="1253750"/>
            <a:ext cx="3259723" cy="424731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DEFINITION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CONSUMER NEEDS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COLOUR CODES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KEY WORDS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ELEMENTS &amp; MOOD</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BRAND OPPORTUNITY</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INGREDIENT INSPIRATION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FRAGRANCE COLLECTION</a:t>
            </a:r>
            <a:endParaRPr kumimoji="0" lang="en-US" sz="1800" b="0" i="0" u="none" strike="noStrike" kern="1200" cap="none" spc="0" normalizeH="0" baseline="0" noProof="0">
              <a:ln>
                <a:noFill/>
              </a:ln>
              <a:solidFill>
                <a:prstClr val="white"/>
              </a:solidFill>
              <a:effectLst/>
              <a:uLnTx/>
              <a:uFillTx/>
              <a:latin typeface="Museo Sans 300"/>
              <a:ea typeface="+mn-ea"/>
              <a:cs typeface="+mn-cs"/>
            </a:endParaRPr>
          </a:p>
        </p:txBody>
      </p:sp>
    </p:spTree>
    <p:extLst>
      <p:ext uri="{BB962C8B-B14F-4D97-AF65-F5344CB8AC3E}">
        <p14:creationId xmlns:p14="http://schemas.microsoft.com/office/powerpoint/2010/main" val="314998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EAE4933-A8A8-495D-A954-98F61D5C2A9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p:blipFill>
        <p:spPr>
          <a:xfrm flipH="1">
            <a:off x="2704" y="-4235"/>
            <a:ext cx="12189296" cy="6862235"/>
          </a:xfrm>
          <a:prstGeom prst="rect">
            <a:avLst/>
          </a:prstGeom>
        </p:spPr>
      </p:pic>
      <p:sp>
        <p:nvSpPr>
          <p:cNvPr id="9" name="Ellipse 8">
            <a:extLst>
              <a:ext uri="{FF2B5EF4-FFF2-40B4-BE49-F238E27FC236}">
                <a16:creationId xmlns:a16="http://schemas.microsoft.com/office/drawing/2014/main" id="{544F9BFA-3AA0-41D7-8FDC-4EC9D3E4D8AB}"/>
              </a:ext>
            </a:extLst>
          </p:cNvPr>
          <p:cNvSpPr/>
          <p:nvPr/>
        </p:nvSpPr>
        <p:spPr>
          <a:xfrm>
            <a:off x="-965092" y="-705263"/>
            <a:ext cx="5256584" cy="5256584"/>
          </a:xfrm>
          <a:prstGeom prst="ellipse">
            <a:avLst/>
          </a:prstGeom>
          <a:solidFill>
            <a:srgbClr val="FFFFF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23576" y="1847297"/>
            <a:ext cx="3224151" cy="1021792"/>
          </a:xfrm>
        </p:spPr>
        <p:txBody>
          <a:bodyPr numCol="1" spcCol="180000"/>
          <a:lstStyle/>
          <a:p>
            <a:pPr algn="just"/>
            <a:r>
              <a:rPr lang="en-US" sz="1400">
                <a:solidFill>
                  <a:srgbClr val="595959"/>
                </a:solidFill>
              </a:rPr>
              <a:t>Our intimate connection to nature creates a heightened curiosity about what it still hides from us. </a:t>
            </a:r>
          </a:p>
          <a:p>
            <a:pPr algn="just"/>
            <a:endParaRPr lang="en-US" sz="1400">
              <a:solidFill>
                <a:srgbClr val="595959"/>
              </a:solidFill>
            </a:endParaRPr>
          </a:p>
          <a:p>
            <a:pPr algn="just"/>
            <a:r>
              <a:rPr lang="en-US" sz="1400">
                <a:solidFill>
                  <a:srgbClr val="595959"/>
                </a:solidFill>
              </a:rPr>
              <a:t>With great openness and AI-inspired creativity, our imagination embarks on an exciting journey of discovery to explore and interpret its unknown spots.</a:t>
            </a:r>
          </a:p>
        </p:txBody>
      </p:sp>
      <p:sp>
        <p:nvSpPr>
          <p:cNvPr id="14" name="Titel 3">
            <a:extLst>
              <a:ext uri="{FF2B5EF4-FFF2-40B4-BE49-F238E27FC236}">
                <a16:creationId xmlns:a16="http://schemas.microsoft.com/office/drawing/2014/main" id="{98FD7B67-D0CF-4DD0-9F41-AAB6ED778DE6}"/>
              </a:ext>
            </a:extLst>
          </p:cNvPr>
          <p:cNvSpPr>
            <a:spLocks noGrp="1"/>
          </p:cNvSpPr>
          <p:nvPr>
            <p:ph type="title"/>
          </p:nvPr>
        </p:nvSpPr>
        <p:spPr>
          <a:xfrm>
            <a:off x="407368" y="979534"/>
            <a:ext cx="2448272" cy="812779"/>
          </a:xfrm>
        </p:spPr>
        <p:txBody>
          <a:bodyPr/>
          <a:lstStyle/>
          <a:p>
            <a:br>
              <a:rPr lang="en-GB" i="0">
                <a:solidFill>
                  <a:srgbClr val="6D5854"/>
                </a:solidFill>
                <a:latin typeface="Impact" panose="020B0806030902050204" pitchFamily="34" charset="0"/>
                <a:ea typeface="Segoe UI Black" panose="020B0A02040204020203" pitchFamily="34" charset="0"/>
              </a:rPr>
            </a:br>
            <a:r>
              <a:rPr lang="en-GB" i="0">
                <a:solidFill>
                  <a:srgbClr val="A8AD4B"/>
                </a:solidFill>
                <a:latin typeface="Impact" panose="020B0806030902050204" pitchFamily="34" charset="0"/>
                <a:ea typeface="PMingLiU" panose="02020500000000000000" pitchFamily="18" charset="-120"/>
              </a:rPr>
              <a:t>EN </a:t>
            </a:r>
            <a:r>
              <a:rPr lang="en-GB" i="0">
                <a:solidFill>
                  <a:srgbClr val="B1A992"/>
                </a:solidFill>
                <a:latin typeface="Impact" panose="020B0806030902050204" pitchFamily="34" charset="0"/>
                <a:ea typeface="PMingLiU" panose="02020500000000000000" pitchFamily="18" charset="-120"/>
              </a:rPr>
              <a:t> </a:t>
            </a:r>
            <a:r>
              <a:rPr lang="en-GB" i="0">
                <a:solidFill>
                  <a:srgbClr val="A8AD4B"/>
                </a:solidFill>
                <a:latin typeface="Impact" panose="020B0806030902050204" pitchFamily="34" charset="0"/>
                <a:ea typeface="PMingLiU" panose="02020500000000000000" pitchFamily="18" charset="-120"/>
              </a:rPr>
              <a:t>GMA</a:t>
            </a:r>
          </a:p>
        </p:txBody>
      </p:sp>
      <p:sp>
        <p:nvSpPr>
          <p:cNvPr id="15" name="Titel 3">
            <a:extLst>
              <a:ext uri="{FF2B5EF4-FFF2-40B4-BE49-F238E27FC236}">
                <a16:creationId xmlns:a16="http://schemas.microsoft.com/office/drawing/2014/main" id="{D180CDE4-A479-4E78-AA01-DFD8AA57648F}"/>
              </a:ext>
            </a:extLst>
          </p:cNvPr>
          <p:cNvSpPr txBox="1">
            <a:spLocks/>
          </p:cNvSpPr>
          <p:nvPr/>
        </p:nvSpPr>
        <p:spPr bwMode="gray">
          <a:xfrm>
            <a:off x="423576" y="548680"/>
            <a:ext cx="1392931" cy="534585"/>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3200" i="0">
                <a:solidFill>
                  <a:srgbClr val="A8AD4B"/>
                </a:solidFill>
                <a:latin typeface="Impact" panose="020B0806030902050204" pitchFamily="34" charset="0"/>
                <a:ea typeface="PMingLiU" panose="02020500000000000000" pitchFamily="18" charset="-120"/>
              </a:rPr>
              <a:t>Natural</a:t>
            </a:r>
            <a:endParaRPr lang="en-GB" i="0">
              <a:solidFill>
                <a:srgbClr val="A8AD4B"/>
              </a:solidFill>
              <a:latin typeface="Impact" panose="020B0806030902050204" pitchFamily="34" charset="0"/>
              <a:ea typeface="PMingLiU" panose="02020500000000000000" pitchFamily="18" charset="-120"/>
            </a:endParaRPr>
          </a:p>
        </p:txBody>
      </p:sp>
      <p:sp>
        <p:nvSpPr>
          <p:cNvPr id="3" name="Textfeld 2">
            <a:extLst>
              <a:ext uri="{FF2B5EF4-FFF2-40B4-BE49-F238E27FC236}">
                <a16:creationId xmlns:a16="http://schemas.microsoft.com/office/drawing/2014/main" id="{5F894157-A83B-4BCC-950D-6885B4680C64}"/>
              </a:ext>
            </a:extLst>
          </p:cNvPr>
          <p:cNvSpPr txBox="1"/>
          <p:nvPr/>
        </p:nvSpPr>
        <p:spPr>
          <a:xfrm rot="10800000">
            <a:off x="1017233" y="847418"/>
            <a:ext cx="614271" cy="1491755"/>
          </a:xfrm>
          <a:prstGeom prst="rect">
            <a:avLst/>
          </a:prstGeom>
          <a:noFill/>
        </p:spPr>
        <p:txBody>
          <a:bodyPr wrap="none" rtlCol="0">
            <a:spAutoFit/>
          </a:bodyPr>
          <a:lstStyle/>
          <a:p>
            <a:pPr algn="l">
              <a:lnSpc>
                <a:spcPct val="125000"/>
              </a:lnSpc>
            </a:pPr>
            <a:r>
              <a:rPr lang="de-DE" sz="8000" b="1">
                <a:solidFill>
                  <a:srgbClr val="FF4AB5"/>
                </a:solidFill>
                <a:latin typeface="PMingLiU" panose="02020500000000000000" pitchFamily="18" charset="-120"/>
                <a:ea typeface="PMingLiU" panose="02020500000000000000" pitchFamily="18" charset="-120"/>
              </a:rPr>
              <a:t>?</a:t>
            </a:r>
          </a:p>
        </p:txBody>
      </p:sp>
      <p:sp>
        <p:nvSpPr>
          <p:cNvPr id="12" name="Textplatzhalter 3">
            <a:extLst>
              <a:ext uri="{FF2B5EF4-FFF2-40B4-BE49-F238E27FC236}">
                <a16:creationId xmlns:a16="http://schemas.microsoft.com/office/drawing/2014/main" id="{2EB18BFD-BC0D-482A-BCDC-5CAE5C32C856}"/>
              </a:ext>
            </a:extLst>
          </p:cNvPr>
          <p:cNvSpPr>
            <a:spLocks noGrp="1"/>
          </p:cNvSpPr>
          <p:nvPr>
            <p:ph type="body" sz="quarter" idx="19" hasCustomPrompt="1"/>
          </p:nvPr>
        </p:nvSpPr>
        <p:spPr>
          <a:xfrm>
            <a:off x="727200" y="6218065"/>
            <a:ext cx="1872000" cy="280800"/>
          </a:xfrm>
          <a:blipFill dpi="0" rotWithShape="1">
            <a:blip r:embed="rId5"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61849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tural Enigma Final mp4compress">
            <a:hlinkClick r:id="" action="ppaction://media"/>
            <a:extLst>
              <a:ext uri="{FF2B5EF4-FFF2-40B4-BE49-F238E27FC236}">
                <a16:creationId xmlns:a16="http://schemas.microsoft.com/office/drawing/2014/main" id="{21A064BD-186F-4821-A9A2-AC2FA3E533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07602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1DF10398-F639-46F5-8927-0E08A13746F6}"/>
              </a:ext>
            </a:extLst>
          </p:cNvPr>
          <p:cNvGrpSpPr/>
          <p:nvPr/>
        </p:nvGrpSpPr>
        <p:grpSpPr>
          <a:xfrm>
            <a:off x="545658" y="260629"/>
            <a:ext cx="1888659" cy="1440737"/>
            <a:chOff x="6168008" y="693203"/>
            <a:chExt cx="1888659" cy="1440737"/>
          </a:xfrm>
        </p:grpSpPr>
        <p:grpSp>
          <p:nvGrpSpPr>
            <p:cNvPr id="7" name="Gruppieren 6">
              <a:extLst>
                <a:ext uri="{FF2B5EF4-FFF2-40B4-BE49-F238E27FC236}">
                  <a16:creationId xmlns:a16="http://schemas.microsoft.com/office/drawing/2014/main" id="{B38FFA47-8893-42FF-B3C5-D9F7389C7830}"/>
                </a:ext>
              </a:extLst>
            </p:cNvPr>
            <p:cNvGrpSpPr/>
            <p:nvPr/>
          </p:nvGrpSpPr>
          <p:grpSpPr>
            <a:xfrm>
              <a:off x="6168008" y="693203"/>
              <a:ext cx="1888659" cy="1040408"/>
              <a:chOff x="6168008" y="693203"/>
              <a:chExt cx="1888659" cy="1040408"/>
            </a:xfrm>
          </p:grpSpPr>
          <p:sp>
            <p:nvSpPr>
              <p:cNvPr id="6" name="Textfeld 5">
                <a:extLst>
                  <a:ext uri="{FF2B5EF4-FFF2-40B4-BE49-F238E27FC236}">
                    <a16:creationId xmlns:a16="http://schemas.microsoft.com/office/drawing/2014/main" id="{F05BD58A-9E7A-4DCD-84FC-B9A85B5BAFE9}"/>
                  </a:ext>
                </a:extLst>
              </p:cNvPr>
              <p:cNvSpPr txBox="1"/>
              <p:nvPr/>
            </p:nvSpPr>
            <p:spPr>
              <a:xfrm>
                <a:off x="6168008" y="693203"/>
                <a:ext cx="1072730" cy="485326"/>
              </a:xfrm>
              <a:prstGeom prst="rect">
                <a:avLst/>
              </a:prstGeom>
              <a:noFill/>
            </p:spPr>
            <p:txBody>
              <a:bodyPr wrap="none" rtlCol="0">
                <a:spAutoFit/>
              </a:bodyPr>
              <a:lstStyle/>
              <a:p>
                <a:pPr algn="l">
                  <a:lnSpc>
                    <a:spcPct val="125000"/>
                  </a:lnSpc>
                </a:pPr>
                <a:r>
                  <a:rPr lang="de-DE" sz="2300">
                    <a:solidFill>
                      <a:srgbClr val="A8AD4B"/>
                    </a:solidFill>
                    <a:latin typeface="Impact" panose="020B0806030902050204" pitchFamily="34" charset="0"/>
                  </a:rPr>
                  <a:t>Natural</a:t>
                </a:r>
                <a:endParaRPr lang="de-DE" sz="2300" dirty="0" err="1">
                  <a:solidFill>
                    <a:srgbClr val="A8AD4B"/>
                  </a:solidFill>
                  <a:latin typeface="Impact" panose="020B0806030902050204" pitchFamily="34" charset="0"/>
                </a:endParaRPr>
              </a:p>
            </p:txBody>
          </p:sp>
          <p:sp>
            <p:nvSpPr>
              <p:cNvPr id="49" name="Textfeld 48">
                <a:extLst>
                  <a:ext uri="{FF2B5EF4-FFF2-40B4-BE49-F238E27FC236}">
                    <a16:creationId xmlns:a16="http://schemas.microsoft.com/office/drawing/2014/main" id="{C241EEC5-9D32-4DDF-837B-FC7661F3AA18}"/>
                  </a:ext>
                </a:extLst>
              </p:cNvPr>
              <p:cNvSpPr txBox="1"/>
              <p:nvPr/>
            </p:nvSpPr>
            <p:spPr>
              <a:xfrm>
                <a:off x="6168008" y="906461"/>
                <a:ext cx="1888659" cy="827150"/>
              </a:xfrm>
              <a:prstGeom prst="rect">
                <a:avLst/>
              </a:prstGeom>
              <a:noFill/>
            </p:spPr>
            <p:txBody>
              <a:bodyPr wrap="none" rtlCol="0">
                <a:spAutoFit/>
              </a:bodyPr>
              <a:lstStyle/>
              <a:p>
                <a:pPr algn="l">
                  <a:lnSpc>
                    <a:spcPct val="125000"/>
                  </a:lnSpc>
                </a:pPr>
                <a:r>
                  <a:rPr lang="de-DE" sz="4300">
                    <a:solidFill>
                      <a:srgbClr val="A8AD4B"/>
                    </a:solidFill>
                    <a:latin typeface="Impact" panose="020B0806030902050204" pitchFamily="34" charset="0"/>
                  </a:rPr>
                  <a:t>EN  GMA</a:t>
                </a:r>
                <a:endParaRPr lang="de-DE" sz="4300" dirty="0" err="1">
                  <a:solidFill>
                    <a:srgbClr val="A8AD4B"/>
                  </a:solidFill>
                  <a:latin typeface="Impact" panose="020B0806030902050204" pitchFamily="34" charset="0"/>
                </a:endParaRPr>
              </a:p>
            </p:txBody>
          </p:sp>
        </p:grpSp>
        <p:sp>
          <p:nvSpPr>
            <p:cNvPr id="50" name="Textfeld 49">
              <a:extLst>
                <a:ext uri="{FF2B5EF4-FFF2-40B4-BE49-F238E27FC236}">
                  <a16:creationId xmlns:a16="http://schemas.microsoft.com/office/drawing/2014/main" id="{3D0473F3-314F-40AC-BC69-33E8D527932B}"/>
                </a:ext>
              </a:extLst>
            </p:cNvPr>
            <p:cNvSpPr txBox="1"/>
            <p:nvPr/>
          </p:nvSpPr>
          <p:spPr>
            <a:xfrm rot="10800000">
              <a:off x="6683405" y="992024"/>
              <a:ext cx="506870" cy="1141916"/>
            </a:xfrm>
            <a:prstGeom prst="rect">
              <a:avLst/>
            </a:prstGeom>
            <a:noFill/>
          </p:spPr>
          <p:txBody>
            <a:bodyPr wrap="none" rtlCol="0">
              <a:spAutoFit/>
            </a:bodyPr>
            <a:lstStyle/>
            <a:p>
              <a:pPr algn="l">
                <a:lnSpc>
                  <a:spcPct val="125000"/>
                </a:lnSpc>
              </a:pPr>
              <a:r>
                <a:rPr lang="de-DE" sz="6000" b="1">
                  <a:solidFill>
                    <a:srgbClr val="FF4AB5"/>
                  </a:solidFill>
                  <a:latin typeface="PMingLiU" panose="02020500000000000000" pitchFamily="18" charset="-120"/>
                  <a:ea typeface="PMingLiU" panose="02020500000000000000" pitchFamily="18" charset="-120"/>
                </a:rPr>
                <a:t>?</a:t>
              </a:r>
            </a:p>
          </p:txBody>
        </p:sp>
      </p:grpSp>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rgbClr val="F49600"/>
                </a:solidFill>
                <a:effectLst/>
                <a:uLnTx/>
                <a:uFillTx/>
                <a:latin typeface="Museo Sans 300"/>
                <a:ea typeface="+mn-ea"/>
                <a:cs typeface="+mn-cs"/>
              </a:rPr>
              <a:t>Fragrance Trends 2025</a:t>
            </a:r>
          </a:p>
        </p:txBody>
      </p:sp>
      <p:pic>
        <p:nvPicPr>
          <p:cNvPr id="26" name="Grafik 25">
            <a:extLst>
              <a:ext uri="{FF2B5EF4-FFF2-40B4-BE49-F238E27FC236}">
                <a16:creationId xmlns:a16="http://schemas.microsoft.com/office/drawing/2014/main" id="{B07F1A0D-599A-454F-8288-ECB0C70357B3}"/>
              </a:ext>
            </a:extLst>
          </p:cNvPr>
          <p:cNvPicPr preferRelativeResize="0">
            <a:picLocks/>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p:blipFill>
        <p:spPr>
          <a:xfrm>
            <a:off x="908780" y="2994803"/>
            <a:ext cx="2340000" cy="2340000"/>
          </a:xfrm>
          <a:prstGeom prst="teardrop">
            <a:avLst/>
          </a:prstGeom>
          <a:blipFill>
            <a:blip r:embed="rId5"/>
            <a:stretch>
              <a:fillRect/>
            </a:stretch>
          </a:blipFill>
        </p:spPr>
      </p:pic>
      <p:sp>
        <p:nvSpPr>
          <p:cNvPr id="28" name="Textfeld 27">
            <a:extLst>
              <a:ext uri="{FF2B5EF4-FFF2-40B4-BE49-F238E27FC236}">
                <a16:creationId xmlns:a16="http://schemas.microsoft.com/office/drawing/2014/main" id="{FAFD6F26-6F7B-44B1-8981-6BA546C327D2}"/>
              </a:ext>
            </a:extLst>
          </p:cNvPr>
          <p:cNvSpPr txBox="1"/>
          <p:nvPr/>
        </p:nvSpPr>
        <p:spPr>
          <a:xfrm>
            <a:off x="1406439" y="2080800"/>
            <a:ext cx="1953257" cy="707886"/>
          </a:xfrm>
          <a:prstGeom prst="rect">
            <a:avLst/>
          </a:prstGeom>
          <a:solidFill>
            <a:srgbClr val="FFFFFF">
              <a:alpha val="72941"/>
            </a:srgbClr>
          </a:solidFill>
        </p:spPr>
        <p:txBody>
          <a:bodyPr wrap="square" rtlCol="0">
            <a:spAutoFit/>
          </a:bodyPr>
          <a:lstStyle/>
          <a:p>
            <a:pPr lvl="0" algn="r" fontAlgn="base"/>
            <a:r>
              <a:rPr lang="en-US" sz="2000">
                <a:solidFill>
                  <a:srgbClr val="B1A992"/>
                </a:solidFill>
                <a:latin typeface="Museo Sans 500"/>
              </a:rPr>
              <a:t>Next-Gen Nature</a:t>
            </a:r>
          </a:p>
        </p:txBody>
      </p:sp>
      <p:grpSp>
        <p:nvGrpSpPr>
          <p:cNvPr id="34" name="Gruppieren 33">
            <a:extLst>
              <a:ext uri="{FF2B5EF4-FFF2-40B4-BE49-F238E27FC236}">
                <a16:creationId xmlns:a16="http://schemas.microsoft.com/office/drawing/2014/main" id="{B936FCBC-E51B-4F4D-B738-165494B66300}"/>
              </a:ext>
            </a:extLst>
          </p:cNvPr>
          <p:cNvGrpSpPr/>
          <p:nvPr/>
        </p:nvGrpSpPr>
        <p:grpSpPr>
          <a:xfrm>
            <a:off x="1935022" y="2106725"/>
            <a:ext cx="1331544" cy="653456"/>
            <a:chOff x="1547664" y="1969880"/>
            <a:chExt cx="1331544" cy="653456"/>
          </a:xfrm>
        </p:grpSpPr>
        <p:cxnSp>
          <p:nvCxnSpPr>
            <p:cNvPr id="35" name="Gerader Verbinder 34">
              <a:extLst>
                <a:ext uri="{FF2B5EF4-FFF2-40B4-BE49-F238E27FC236}">
                  <a16:creationId xmlns:a16="http://schemas.microsoft.com/office/drawing/2014/main" id="{37A95EC8-ACCC-4E41-BEA0-1B8C283BCE4A}"/>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B1B6D268-949D-4EAE-B802-42AE52A8A489}"/>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uppieren 3">
            <a:extLst>
              <a:ext uri="{FF2B5EF4-FFF2-40B4-BE49-F238E27FC236}">
                <a16:creationId xmlns:a16="http://schemas.microsoft.com/office/drawing/2014/main" id="{763051C0-268B-4872-90C6-18C657CC3E2B}"/>
              </a:ext>
            </a:extLst>
          </p:cNvPr>
          <p:cNvGrpSpPr/>
          <p:nvPr/>
        </p:nvGrpSpPr>
        <p:grpSpPr>
          <a:xfrm>
            <a:off x="292291" y="1923178"/>
            <a:ext cx="1204296" cy="1204296"/>
            <a:chOff x="95769" y="1880126"/>
            <a:chExt cx="1204296" cy="1204296"/>
          </a:xfrm>
        </p:grpSpPr>
        <p:sp>
          <p:nvSpPr>
            <p:cNvPr id="40" name="Ellipse 39">
              <a:extLst>
                <a:ext uri="{FF2B5EF4-FFF2-40B4-BE49-F238E27FC236}">
                  <a16:creationId xmlns:a16="http://schemas.microsoft.com/office/drawing/2014/main" id="{FAC6DFD9-A458-42E9-91A0-99CF2A3C145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1" name="Textfeld 40">
              <a:extLst>
                <a:ext uri="{FF2B5EF4-FFF2-40B4-BE49-F238E27FC236}">
                  <a16:creationId xmlns:a16="http://schemas.microsoft.com/office/drawing/2014/main" id="{6BD45B8B-ED89-42D9-B291-E5B70636796C}"/>
                </a:ext>
              </a:extLst>
            </p:cNvPr>
            <p:cNvSpPr txBox="1"/>
            <p:nvPr/>
          </p:nvSpPr>
          <p:spPr>
            <a:xfrm>
              <a:off x="114317" y="2167921"/>
              <a:ext cx="1050288" cy="61100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CONSUMER</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NEEDS</a:t>
              </a:r>
            </a:p>
          </p:txBody>
        </p:sp>
      </p:grpSp>
      <p:sp>
        <p:nvSpPr>
          <p:cNvPr id="47" name="Textfeld 46">
            <a:extLst>
              <a:ext uri="{FF2B5EF4-FFF2-40B4-BE49-F238E27FC236}">
                <a16:creationId xmlns:a16="http://schemas.microsoft.com/office/drawing/2014/main" id="{24BEEDDA-C7D9-46E2-B9FF-5C70E157B800}"/>
              </a:ext>
            </a:extLst>
          </p:cNvPr>
          <p:cNvSpPr txBox="1"/>
          <p:nvPr/>
        </p:nvSpPr>
        <p:spPr>
          <a:xfrm>
            <a:off x="3865271" y="2080800"/>
            <a:ext cx="2230729" cy="707886"/>
          </a:xfrm>
          <a:prstGeom prst="rect">
            <a:avLst/>
          </a:prstGeom>
          <a:solidFill>
            <a:srgbClr val="FFFFFF">
              <a:alpha val="72941"/>
            </a:srgbClr>
          </a:solidFill>
        </p:spPr>
        <p:txBody>
          <a:bodyPr wrap="square" rtlCol="0">
            <a:spAutoFit/>
          </a:bodyPr>
          <a:lstStyle/>
          <a:p>
            <a:pPr lvl="0" algn="r" fontAlgn="base"/>
            <a:r>
              <a:rPr lang="en-US" sz="2000">
                <a:solidFill>
                  <a:srgbClr val="B1A992"/>
                </a:solidFill>
                <a:latin typeface="Museo Sans 500"/>
              </a:rPr>
              <a:t>Eco</a:t>
            </a:r>
          </a:p>
          <a:p>
            <a:pPr lvl="0" algn="r" fontAlgn="base"/>
            <a:r>
              <a:rPr lang="en-US" sz="2000">
                <a:solidFill>
                  <a:srgbClr val="B1A992"/>
                </a:solidFill>
                <a:latin typeface="Museo Sans 500"/>
              </a:rPr>
              <a:t>Science</a:t>
            </a:r>
          </a:p>
        </p:txBody>
      </p:sp>
      <p:sp>
        <p:nvSpPr>
          <p:cNvPr id="27" name="Textfeld 26">
            <a:extLst>
              <a:ext uri="{FF2B5EF4-FFF2-40B4-BE49-F238E27FC236}">
                <a16:creationId xmlns:a16="http://schemas.microsoft.com/office/drawing/2014/main" id="{800A7B89-C5C8-4268-B2BD-0932184A4BA3}"/>
              </a:ext>
            </a:extLst>
          </p:cNvPr>
          <p:cNvSpPr txBox="1"/>
          <p:nvPr/>
        </p:nvSpPr>
        <p:spPr>
          <a:xfrm>
            <a:off x="4834345" y="3847794"/>
            <a:ext cx="1152367"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srgbClr val="F49700"/>
                </a:solidFill>
                <a:effectLst/>
                <a:uLnTx/>
                <a:uFillTx/>
                <a:latin typeface="Museo Sans 300"/>
                <a:ea typeface="+mn-ea"/>
                <a:cs typeface="+mn-cs"/>
              </a:rPr>
              <a:t>KEYWORDS</a:t>
            </a:r>
          </a:p>
        </p:txBody>
      </p:sp>
      <p:pic>
        <p:nvPicPr>
          <p:cNvPr id="33" name="Grafik 32">
            <a:extLst>
              <a:ext uri="{FF2B5EF4-FFF2-40B4-BE49-F238E27FC236}">
                <a16:creationId xmlns:a16="http://schemas.microsoft.com/office/drawing/2014/main" id="{59AAA5B0-3437-4F24-B5D8-877B3CF152CD}"/>
              </a:ext>
            </a:extLst>
          </p:cNvPr>
          <p:cNvPicPr preferRelativeResize="0">
            <a:picLocks/>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3644737" y="2994803"/>
            <a:ext cx="2340000" cy="2340000"/>
          </a:xfrm>
          <a:prstGeom prst="teardrop">
            <a:avLst/>
          </a:prstGeom>
          <a: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pic>
      <p:grpSp>
        <p:nvGrpSpPr>
          <p:cNvPr id="51" name="Gruppieren 50">
            <a:extLst>
              <a:ext uri="{FF2B5EF4-FFF2-40B4-BE49-F238E27FC236}">
                <a16:creationId xmlns:a16="http://schemas.microsoft.com/office/drawing/2014/main" id="{06444565-565A-4D89-A593-BC9C19F7766A}"/>
              </a:ext>
            </a:extLst>
          </p:cNvPr>
          <p:cNvGrpSpPr/>
          <p:nvPr/>
        </p:nvGrpSpPr>
        <p:grpSpPr>
          <a:xfrm>
            <a:off x="4692737" y="2106000"/>
            <a:ext cx="1331544" cy="653456"/>
            <a:chOff x="1547664" y="1969880"/>
            <a:chExt cx="1331544" cy="653456"/>
          </a:xfrm>
        </p:grpSpPr>
        <p:cxnSp>
          <p:nvCxnSpPr>
            <p:cNvPr id="52" name="Gerader Verbinder 51">
              <a:extLst>
                <a:ext uri="{FF2B5EF4-FFF2-40B4-BE49-F238E27FC236}">
                  <a16:creationId xmlns:a16="http://schemas.microsoft.com/office/drawing/2014/main" id="{3D377338-D71E-4345-8CFC-BCA551B82A4E}"/>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1AAED9A8-48CE-4AE1-A43C-A87B89FB7C3C}"/>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2" name="Textfeld 31">
            <a:extLst>
              <a:ext uri="{FF2B5EF4-FFF2-40B4-BE49-F238E27FC236}">
                <a16:creationId xmlns:a16="http://schemas.microsoft.com/office/drawing/2014/main" id="{B7191315-31F9-42A5-880F-D4C89B1105BE}"/>
              </a:ext>
            </a:extLst>
          </p:cNvPr>
          <p:cNvSpPr txBox="1"/>
          <p:nvPr/>
        </p:nvSpPr>
        <p:spPr>
          <a:xfrm>
            <a:off x="7066513" y="2080800"/>
            <a:ext cx="1765791" cy="707886"/>
          </a:xfrm>
          <a:prstGeom prst="rect">
            <a:avLst/>
          </a:prstGeom>
          <a:solidFill>
            <a:srgbClr val="FFFFFF">
              <a:alpha val="72941"/>
            </a:srgbClr>
          </a:solidFill>
        </p:spPr>
        <p:txBody>
          <a:bodyPr wrap="square" rtlCol="0">
            <a:spAutoFit/>
          </a:bodyPr>
          <a:lstStyle/>
          <a:p>
            <a:pPr lvl="0" algn="r" fontAlgn="base"/>
            <a:r>
              <a:rPr lang="en-US" sz="2000">
                <a:solidFill>
                  <a:srgbClr val="B1A992"/>
                </a:solidFill>
                <a:latin typeface="Museo Sans 500"/>
              </a:rPr>
              <a:t>Faunistic</a:t>
            </a:r>
          </a:p>
          <a:p>
            <a:pPr lvl="0" algn="r" fontAlgn="base"/>
            <a:r>
              <a:rPr lang="en-US" sz="2000">
                <a:solidFill>
                  <a:srgbClr val="B1A992"/>
                </a:solidFill>
                <a:latin typeface="Museo Sans 500"/>
              </a:rPr>
              <a:t>Inclusion</a:t>
            </a:r>
          </a:p>
        </p:txBody>
      </p:sp>
      <p:pic>
        <p:nvPicPr>
          <p:cNvPr id="42" name="Grafik 41">
            <a:extLst>
              <a:ext uri="{FF2B5EF4-FFF2-40B4-BE49-F238E27FC236}">
                <a16:creationId xmlns:a16="http://schemas.microsoft.com/office/drawing/2014/main" id="{F48C230A-FD39-412D-8C52-E1C56F269138}"/>
              </a:ext>
            </a:extLst>
          </p:cNvPr>
          <p:cNvPicPr preferRelativeResize="0">
            <a:picLocks/>
          </p:cNvPicPr>
          <p:nvPr/>
        </p:nvPicPr>
        <p:blipFill rotWithShape="1">
          <a:blip r:embed="rId9" cstate="screen">
            <a:extLst>
              <a:ext uri="{BEBA8EAE-BF5A-486C-A8C5-ECC9F3942E4B}">
                <a14:imgProps xmlns:a14="http://schemas.microsoft.com/office/drawing/2010/main">
                  <a14:imgLayer r:embed="rId10">
                    <a14:imgEffect>
                      <a14:colorTemperature colorTemp="11200"/>
                    </a14:imgEffect>
                    <a14:imgEffect>
                      <a14:brightnessContrast contrast="20000"/>
                    </a14:imgEffect>
                  </a14:imgLayer>
                </a14:imgProps>
              </a:ext>
              <a:ext uri="{28A0092B-C50C-407E-A947-70E740481C1C}">
                <a14:useLocalDpi xmlns:a14="http://schemas.microsoft.com/office/drawing/2010/main"/>
              </a:ext>
            </a:extLst>
          </a:blip>
          <a:srcRect l="-782"/>
          <a:stretch/>
        </p:blipFill>
        <p:spPr>
          <a:xfrm>
            <a:off x="6384032" y="2994803"/>
            <a:ext cx="2340000" cy="2340000"/>
          </a:xfrm>
          <a:prstGeom prst="teardrop">
            <a:avLst/>
          </a:prstGeom>
        </p:spPr>
      </p:pic>
      <p:grpSp>
        <p:nvGrpSpPr>
          <p:cNvPr id="54" name="Gruppieren 53">
            <a:extLst>
              <a:ext uri="{FF2B5EF4-FFF2-40B4-BE49-F238E27FC236}">
                <a16:creationId xmlns:a16="http://schemas.microsoft.com/office/drawing/2014/main" id="{FF9C3C16-FD89-4F03-9911-33427A006911}"/>
              </a:ext>
            </a:extLst>
          </p:cNvPr>
          <p:cNvGrpSpPr/>
          <p:nvPr/>
        </p:nvGrpSpPr>
        <p:grpSpPr>
          <a:xfrm>
            <a:off x="7392488" y="2106000"/>
            <a:ext cx="1331544" cy="653456"/>
            <a:chOff x="1547664" y="1969880"/>
            <a:chExt cx="1331544" cy="653456"/>
          </a:xfrm>
        </p:grpSpPr>
        <p:cxnSp>
          <p:nvCxnSpPr>
            <p:cNvPr id="55" name="Gerader Verbinder 54">
              <a:extLst>
                <a:ext uri="{FF2B5EF4-FFF2-40B4-BE49-F238E27FC236}">
                  <a16:creationId xmlns:a16="http://schemas.microsoft.com/office/drawing/2014/main" id="{E1945F4A-6D23-4A29-99D5-60A1529706F2}"/>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C2308012-436E-4600-B73E-6F1AD53F9D97}"/>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3" name="Grafik 42">
            <a:extLst>
              <a:ext uri="{FF2B5EF4-FFF2-40B4-BE49-F238E27FC236}">
                <a16:creationId xmlns:a16="http://schemas.microsoft.com/office/drawing/2014/main" id="{80EECE55-DB80-4AEC-A416-73BB717249DA}"/>
              </a:ext>
            </a:extLst>
          </p:cNvPr>
          <p:cNvPicPr preferRelativeResize="0">
            <a:picLocks/>
          </p:cNvPicPr>
          <p:nvPr/>
        </p:nvPicPr>
        <p:blipFill rotWithShape="1">
          <a:blip r:embed="rId11" cstate="screen">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a:ext>
            </a:extLst>
          </a:blip>
          <a:srcRect/>
          <a:stretch/>
        </p:blipFill>
        <p:spPr>
          <a:xfrm>
            <a:off x="9174002" y="2994803"/>
            <a:ext cx="2340000" cy="2340000"/>
          </a:xfrm>
          <a:prstGeom prst="teardrop">
            <a:avLst/>
          </a:prstGeom>
        </p:spPr>
      </p:pic>
      <p:sp>
        <p:nvSpPr>
          <p:cNvPr id="31" name="Textfeld 30">
            <a:extLst>
              <a:ext uri="{FF2B5EF4-FFF2-40B4-BE49-F238E27FC236}">
                <a16:creationId xmlns:a16="http://schemas.microsoft.com/office/drawing/2014/main" id="{791E8328-FF66-4503-8F1C-753FE90ABB32}"/>
              </a:ext>
            </a:extLst>
          </p:cNvPr>
          <p:cNvSpPr txBox="1"/>
          <p:nvPr/>
        </p:nvSpPr>
        <p:spPr>
          <a:xfrm>
            <a:off x="9756000" y="2080800"/>
            <a:ext cx="1859169" cy="707886"/>
          </a:xfrm>
          <a:prstGeom prst="rect">
            <a:avLst/>
          </a:prstGeom>
          <a:solidFill>
            <a:srgbClr val="FFFFFF">
              <a:alpha val="72941"/>
            </a:srgbClr>
          </a:solidFill>
        </p:spPr>
        <p:txBody>
          <a:bodyPr wrap="square" rtlCol="0">
            <a:spAutoFit/>
          </a:bodyPr>
          <a:lstStyle/>
          <a:p>
            <a:pPr lvl="0" algn="r" fontAlgn="base"/>
            <a:r>
              <a:rPr lang="en-US" sz="2000">
                <a:solidFill>
                  <a:srgbClr val="B1A992"/>
                </a:solidFill>
                <a:latin typeface="Museo Sans 500"/>
              </a:rPr>
              <a:t>Expansive Creativity</a:t>
            </a:r>
          </a:p>
        </p:txBody>
      </p:sp>
      <p:grpSp>
        <p:nvGrpSpPr>
          <p:cNvPr id="57" name="Gruppieren 56">
            <a:extLst>
              <a:ext uri="{FF2B5EF4-FFF2-40B4-BE49-F238E27FC236}">
                <a16:creationId xmlns:a16="http://schemas.microsoft.com/office/drawing/2014/main" id="{CC719A35-6BE8-449D-B03E-A0F694AEE19F}"/>
              </a:ext>
            </a:extLst>
          </p:cNvPr>
          <p:cNvGrpSpPr/>
          <p:nvPr/>
        </p:nvGrpSpPr>
        <p:grpSpPr>
          <a:xfrm>
            <a:off x="10182458" y="2119661"/>
            <a:ext cx="1331544" cy="653456"/>
            <a:chOff x="1547664" y="1969880"/>
            <a:chExt cx="1331544" cy="653456"/>
          </a:xfrm>
        </p:grpSpPr>
        <p:cxnSp>
          <p:nvCxnSpPr>
            <p:cNvPr id="58" name="Gerader Verbinder 57">
              <a:extLst>
                <a:ext uri="{FF2B5EF4-FFF2-40B4-BE49-F238E27FC236}">
                  <a16:creationId xmlns:a16="http://schemas.microsoft.com/office/drawing/2014/main" id="{ED4654C3-DB2D-4520-9C85-DDB2DE3A1487}"/>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3CED70B5-C9AC-4311-95C5-953BAA26BD19}"/>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259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CCC9"/>
        </a:solidFill>
        <a:effectLst/>
      </p:bgPr>
    </p:bg>
    <p:spTree>
      <p:nvGrpSpPr>
        <p:cNvPr id="1" name=""/>
        <p:cNvGrpSpPr/>
        <p:nvPr/>
      </p:nvGrpSpPr>
      <p:grpSpPr>
        <a:xfrm>
          <a:off x="0" y="0"/>
          <a:ext cx="0" cy="0"/>
          <a:chOff x="0" y="0"/>
          <a:chExt cx="0" cy="0"/>
        </a:xfrm>
      </p:grpSpPr>
      <p:pic>
        <p:nvPicPr>
          <p:cNvPr id="53" name="Picture 2" descr="undefined">
            <a:extLst>
              <a:ext uri="{FF2B5EF4-FFF2-40B4-BE49-F238E27FC236}">
                <a16:creationId xmlns:a16="http://schemas.microsoft.com/office/drawing/2014/main" id="{70278A7D-AC04-498E-96CF-2CD79CE8142D}"/>
              </a:ext>
            </a:extLst>
          </p:cNvPr>
          <p:cNvPicPr>
            <a:picLocks noChangeAspect="1" noChangeArrowheads="1"/>
          </p:cNvPicPr>
          <p:nvPr/>
        </p:nvPicPr>
        <p:blipFill>
          <a:blip r:embed="rId3">
            <a:clrChange>
              <a:clrFrom>
                <a:srgbClr val="D9D9D9"/>
              </a:clrFrom>
              <a:clrTo>
                <a:srgbClr val="D9D9D9">
                  <a:alpha val="0"/>
                </a:srgbClr>
              </a:clrTo>
            </a:clrChange>
            <a:extLst>
              <a:ext uri="{28A0092B-C50C-407E-A947-70E740481C1C}">
                <a14:useLocalDpi xmlns:a14="http://schemas.microsoft.com/office/drawing/2010/main"/>
              </a:ext>
            </a:extLst>
          </a:blip>
          <a:srcRect/>
          <a:stretch>
            <a:fillRect/>
          </a:stretch>
        </p:blipFill>
        <p:spPr bwMode="auto">
          <a:xfrm rot="20541251">
            <a:off x="7548828" y="2355441"/>
            <a:ext cx="6399853" cy="6205573"/>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uppieren 53">
            <a:extLst>
              <a:ext uri="{FF2B5EF4-FFF2-40B4-BE49-F238E27FC236}">
                <a16:creationId xmlns:a16="http://schemas.microsoft.com/office/drawing/2014/main" id="{E8BE4477-3DE0-4809-8402-EB7D3C30877F}"/>
              </a:ext>
            </a:extLst>
          </p:cNvPr>
          <p:cNvGrpSpPr/>
          <p:nvPr/>
        </p:nvGrpSpPr>
        <p:grpSpPr>
          <a:xfrm>
            <a:off x="9351295" y="517462"/>
            <a:ext cx="2731918" cy="1779698"/>
            <a:chOff x="5335348" y="2780928"/>
            <a:chExt cx="2731917" cy="1779699"/>
          </a:xfrm>
        </p:grpSpPr>
        <p:sp>
          <p:nvSpPr>
            <p:cNvPr id="55" name="Textfeld 54">
              <a:extLst>
                <a:ext uri="{FF2B5EF4-FFF2-40B4-BE49-F238E27FC236}">
                  <a16:creationId xmlns:a16="http://schemas.microsoft.com/office/drawing/2014/main" id="{7FE6194E-E79A-4366-B11A-30DB5E288823}"/>
                </a:ext>
              </a:extLst>
            </p:cNvPr>
            <p:cNvSpPr txBox="1"/>
            <p:nvPr/>
          </p:nvSpPr>
          <p:spPr>
            <a:xfrm>
              <a:off x="6002034" y="3009769"/>
              <a:ext cx="1432896" cy="307777"/>
            </a:xfrm>
            <a:prstGeom prst="rect">
              <a:avLst/>
            </a:prstGeom>
            <a:noFill/>
          </p:spPr>
          <p:txBody>
            <a:bodyPr wrap="square" rtlCol="0">
              <a:spAutoFit/>
            </a:bodyPr>
            <a:lstStyle/>
            <a:p>
              <a:pPr fontAlgn="base"/>
              <a:r>
                <a:rPr lang="en-US" sz="1400">
                  <a:solidFill>
                    <a:srgbClr val="FF4AB5"/>
                  </a:solidFill>
                </a:rPr>
                <a:t>Flora</a:t>
              </a:r>
            </a:p>
          </p:txBody>
        </p:sp>
        <p:sp>
          <p:nvSpPr>
            <p:cNvPr id="56" name="Textfeld 55">
              <a:extLst>
                <a:ext uri="{FF2B5EF4-FFF2-40B4-BE49-F238E27FC236}">
                  <a16:creationId xmlns:a16="http://schemas.microsoft.com/office/drawing/2014/main" id="{3C605A5E-34E7-4645-A855-25F11C4CB05A}"/>
                </a:ext>
              </a:extLst>
            </p:cNvPr>
            <p:cNvSpPr txBox="1"/>
            <p:nvPr/>
          </p:nvSpPr>
          <p:spPr>
            <a:xfrm>
              <a:off x="5335348" y="3193907"/>
              <a:ext cx="1764444" cy="400110"/>
            </a:xfrm>
            <a:prstGeom prst="rect">
              <a:avLst/>
            </a:prstGeom>
            <a:noFill/>
          </p:spPr>
          <p:txBody>
            <a:bodyPr wrap="square" rtlCol="0">
              <a:spAutoFit/>
            </a:bodyPr>
            <a:lstStyle/>
            <a:p>
              <a:pPr fontAlgn="base"/>
              <a:r>
                <a:rPr lang="en-US" sz="2000">
                  <a:solidFill>
                    <a:srgbClr val="FF4AB5"/>
                  </a:solidFill>
                </a:rPr>
                <a:t>AI-Natural</a:t>
              </a:r>
            </a:p>
          </p:txBody>
        </p:sp>
        <p:sp>
          <p:nvSpPr>
            <p:cNvPr id="57" name="Textfeld 56">
              <a:extLst>
                <a:ext uri="{FF2B5EF4-FFF2-40B4-BE49-F238E27FC236}">
                  <a16:creationId xmlns:a16="http://schemas.microsoft.com/office/drawing/2014/main" id="{C8FF3AE3-4BB6-41CA-A217-25A92908CF50}"/>
                </a:ext>
              </a:extLst>
            </p:cNvPr>
            <p:cNvSpPr txBox="1"/>
            <p:nvPr/>
          </p:nvSpPr>
          <p:spPr>
            <a:xfrm>
              <a:off x="5420604" y="3512807"/>
              <a:ext cx="1432896" cy="307777"/>
            </a:xfrm>
            <a:prstGeom prst="rect">
              <a:avLst/>
            </a:prstGeom>
            <a:noFill/>
          </p:spPr>
          <p:txBody>
            <a:bodyPr wrap="square" rtlCol="0">
              <a:spAutoFit/>
            </a:bodyPr>
            <a:lstStyle/>
            <a:p>
              <a:pPr fontAlgn="base"/>
              <a:r>
                <a:rPr lang="en-US" sz="1400">
                  <a:solidFill>
                    <a:srgbClr val="FF4AB5"/>
                  </a:solidFill>
                </a:rPr>
                <a:t>Bio-Tech</a:t>
              </a:r>
            </a:p>
          </p:txBody>
        </p:sp>
        <p:sp>
          <p:nvSpPr>
            <p:cNvPr id="59" name="Textfeld 58">
              <a:extLst>
                <a:ext uri="{FF2B5EF4-FFF2-40B4-BE49-F238E27FC236}">
                  <a16:creationId xmlns:a16="http://schemas.microsoft.com/office/drawing/2014/main" id="{1F0E1788-EB79-42AA-8011-BAC0B4E79C3B}"/>
                </a:ext>
              </a:extLst>
            </p:cNvPr>
            <p:cNvSpPr txBox="1"/>
            <p:nvPr/>
          </p:nvSpPr>
          <p:spPr>
            <a:xfrm>
              <a:off x="6012158" y="2780928"/>
              <a:ext cx="1432896" cy="369332"/>
            </a:xfrm>
            <a:prstGeom prst="rect">
              <a:avLst/>
            </a:prstGeom>
            <a:noFill/>
          </p:spPr>
          <p:txBody>
            <a:bodyPr wrap="square" rtlCol="0">
              <a:spAutoFit/>
            </a:bodyPr>
            <a:lstStyle/>
            <a:p>
              <a:pPr fontAlgn="base"/>
              <a:r>
                <a:rPr lang="en-US">
                  <a:solidFill>
                    <a:srgbClr val="FF4AB5"/>
                  </a:solidFill>
                </a:rPr>
                <a:t>Morphed</a:t>
              </a:r>
            </a:p>
          </p:txBody>
        </p:sp>
        <p:sp>
          <p:nvSpPr>
            <p:cNvPr id="60" name="Textfeld 59">
              <a:extLst>
                <a:ext uri="{FF2B5EF4-FFF2-40B4-BE49-F238E27FC236}">
                  <a16:creationId xmlns:a16="http://schemas.microsoft.com/office/drawing/2014/main" id="{3BDE69CC-1C44-4E6A-BCB8-5D40C07C1111}"/>
                </a:ext>
              </a:extLst>
            </p:cNvPr>
            <p:cNvSpPr txBox="1"/>
            <p:nvPr/>
          </p:nvSpPr>
          <p:spPr>
            <a:xfrm>
              <a:off x="6597082" y="3070599"/>
              <a:ext cx="1432896" cy="307777"/>
            </a:xfrm>
            <a:prstGeom prst="rect">
              <a:avLst/>
            </a:prstGeom>
            <a:noFill/>
          </p:spPr>
          <p:txBody>
            <a:bodyPr wrap="square" rtlCol="0">
              <a:spAutoFit/>
            </a:bodyPr>
            <a:lstStyle/>
            <a:p>
              <a:pPr fontAlgn="base"/>
              <a:r>
                <a:rPr lang="en-US" sz="1400">
                  <a:solidFill>
                    <a:srgbClr val="FF4AB5"/>
                  </a:solidFill>
                </a:rPr>
                <a:t>Phenomena</a:t>
              </a:r>
            </a:p>
          </p:txBody>
        </p:sp>
        <p:sp>
          <p:nvSpPr>
            <p:cNvPr id="61" name="Textfeld 60">
              <a:extLst>
                <a:ext uri="{FF2B5EF4-FFF2-40B4-BE49-F238E27FC236}">
                  <a16:creationId xmlns:a16="http://schemas.microsoft.com/office/drawing/2014/main" id="{5D5927EF-5447-47B2-B5C6-63E324D69881}"/>
                </a:ext>
              </a:extLst>
            </p:cNvPr>
            <p:cNvSpPr txBox="1"/>
            <p:nvPr/>
          </p:nvSpPr>
          <p:spPr>
            <a:xfrm>
              <a:off x="6248426" y="3495743"/>
              <a:ext cx="1432896" cy="369332"/>
            </a:xfrm>
            <a:prstGeom prst="rect">
              <a:avLst/>
            </a:prstGeom>
            <a:noFill/>
          </p:spPr>
          <p:txBody>
            <a:bodyPr wrap="square" rtlCol="0">
              <a:spAutoFit/>
            </a:bodyPr>
            <a:lstStyle/>
            <a:p>
              <a:pPr fontAlgn="base"/>
              <a:r>
                <a:rPr lang="en-US">
                  <a:solidFill>
                    <a:srgbClr val="FF4AB5"/>
                  </a:solidFill>
                </a:rPr>
                <a:t>Fantastic</a:t>
              </a:r>
            </a:p>
          </p:txBody>
        </p:sp>
        <p:sp>
          <p:nvSpPr>
            <p:cNvPr id="62" name="Textfeld 61">
              <a:extLst>
                <a:ext uri="{FF2B5EF4-FFF2-40B4-BE49-F238E27FC236}">
                  <a16:creationId xmlns:a16="http://schemas.microsoft.com/office/drawing/2014/main" id="{D7D3C671-3587-4393-A884-F7230564C38C}"/>
                </a:ext>
              </a:extLst>
            </p:cNvPr>
            <p:cNvSpPr txBox="1"/>
            <p:nvPr/>
          </p:nvSpPr>
          <p:spPr>
            <a:xfrm>
              <a:off x="5796344" y="3740127"/>
              <a:ext cx="2233633" cy="338554"/>
            </a:xfrm>
            <a:prstGeom prst="rect">
              <a:avLst/>
            </a:prstGeom>
            <a:noFill/>
          </p:spPr>
          <p:txBody>
            <a:bodyPr wrap="square" rtlCol="0">
              <a:spAutoFit/>
            </a:bodyPr>
            <a:lstStyle/>
            <a:p>
              <a:pPr fontAlgn="base"/>
              <a:r>
                <a:rPr lang="en-US" sz="1600">
                  <a:solidFill>
                    <a:srgbClr val="FF4AB5"/>
                  </a:solidFill>
                </a:rPr>
                <a:t>Hyper-Stimulation</a:t>
              </a:r>
            </a:p>
          </p:txBody>
        </p:sp>
        <p:sp>
          <p:nvSpPr>
            <p:cNvPr id="63" name="Textfeld 62">
              <a:extLst>
                <a:ext uri="{FF2B5EF4-FFF2-40B4-BE49-F238E27FC236}">
                  <a16:creationId xmlns:a16="http://schemas.microsoft.com/office/drawing/2014/main" id="{6D9966AB-7AA1-4099-BA64-4FAF85D665DC}"/>
                </a:ext>
              </a:extLst>
            </p:cNvPr>
            <p:cNvSpPr txBox="1"/>
            <p:nvPr/>
          </p:nvSpPr>
          <p:spPr>
            <a:xfrm>
              <a:off x="6607206" y="3299829"/>
              <a:ext cx="1432896" cy="307777"/>
            </a:xfrm>
            <a:prstGeom prst="rect">
              <a:avLst/>
            </a:prstGeom>
            <a:noFill/>
          </p:spPr>
          <p:txBody>
            <a:bodyPr wrap="square" rtlCol="0">
              <a:spAutoFit/>
            </a:bodyPr>
            <a:lstStyle/>
            <a:p>
              <a:pPr fontAlgn="base"/>
              <a:r>
                <a:rPr lang="en-US" sz="1400">
                  <a:solidFill>
                    <a:srgbClr val="FF4AB5"/>
                  </a:solidFill>
                </a:rPr>
                <a:t>Vibrant</a:t>
              </a:r>
            </a:p>
          </p:txBody>
        </p:sp>
        <p:sp>
          <p:nvSpPr>
            <p:cNvPr id="64" name="Textfeld 63">
              <a:extLst>
                <a:ext uri="{FF2B5EF4-FFF2-40B4-BE49-F238E27FC236}">
                  <a16:creationId xmlns:a16="http://schemas.microsoft.com/office/drawing/2014/main" id="{763352C0-1765-4A05-9A74-DAF12B51B745}"/>
                </a:ext>
              </a:extLst>
            </p:cNvPr>
            <p:cNvSpPr txBox="1"/>
            <p:nvPr/>
          </p:nvSpPr>
          <p:spPr>
            <a:xfrm>
              <a:off x="6634369" y="4007876"/>
              <a:ext cx="1432896" cy="307777"/>
            </a:xfrm>
            <a:prstGeom prst="rect">
              <a:avLst/>
            </a:prstGeom>
            <a:noFill/>
          </p:spPr>
          <p:txBody>
            <a:bodyPr wrap="square" rtlCol="0">
              <a:spAutoFit/>
            </a:bodyPr>
            <a:lstStyle/>
            <a:p>
              <a:pPr fontAlgn="base"/>
              <a:r>
                <a:rPr lang="en-US" sz="1400">
                  <a:solidFill>
                    <a:srgbClr val="FF4AB5"/>
                  </a:solidFill>
                </a:rPr>
                <a:t>Creative</a:t>
              </a:r>
            </a:p>
          </p:txBody>
        </p:sp>
        <p:sp>
          <p:nvSpPr>
            <p:cNvPr id="65" name="Textfeld 64">
              <a:extLst>
                <a:ext uri="{FF2B5EF4-FFF2-40B4-BE49-F238E27FC236}">
                  <a16:creationId xmlns:a16="http://schemas.microsoft.com/office/drawing/2014/main" id="{EBDC8EE1-D66C-4AD4-8D65-E5A496559724}"/>
                </a:ext>
              </a:extLst>
            </p:cNvPr>
            <p:cNvSpPr txBox="1"/>
            <p:nvPr/>
          </p:nvSpPr>
          <p:spPr>
            <a:xfrm>
              <a:off x="5527963" y="3999507"/>
              <a:ext cx="1432896" cy="369332"/>
            </a:xfrm>
            <a:prstGeom prst="rect">
              <a:avLst/>
            </a:prstGeom>
            <a:noFill/>
          </p:spPr>
          <p:txBody>
            <a:bodyPr wrap="square" rtlCol="0">
              <a:spAutoFit/>
            </a:bodyPr>
            <a:lstStyle/>
            <a:p>
              <a:pPr fontAlgn="base"/>
              <a:r>
                <a:rPr lang="en-US" err="1">
                  <a:solidFill>
                    <a:srgbClr val="FF4AB5"/>
                  </a:solidFill>
                </a:rPr>
                <a:t>Colourful</a:t>
              </a:r>
              <a:endParaRPr lang="en-US">
                <a:solidFill>
                  <a:srgbClr val="FF4AB5"/>
                </a:solidFill>
              </a:endParaRPr>
            </a:p>
          </p:txBody>
        </p:sp>
        <p:sp>
          <p:nvSpPr>
            <p:cNvPr id="49" name="Textfeld 48">
              <a:extLst>
                <a:ext uri="{FF2B5EF4-FFF2-40B4-BE49-F238E27FC236}">
                  <a16:creationId xmlns:a16="http://schemas.microsoft.com/office/drawing/2014/main" id="{2DB4D00D-D12D-4480-B92D-E491349A9536}"/>
                </a:ext>
              </a:extLst>
            </p:cNvPr>
            <p:cNvSpPr txBox="1"/>
            <p:nvPr/>
          </p:nvSpPr>
          <p:spPr>
            <a:xfrm>
              <a:off x="5759735" y="4252850"/>
              <a:ext cx="1432896" cy="307777"/>
            </a:xfrm>
            <a:prstGeom prst="rect">
              <a:avLst/>
            </a:prstGeom>
            <a:noFill/>
          </p:spPr>
          <p:txBody>
            <a:bodyPr wrap="square" rtlCol="0">
              <a:spAutoFit/>
            </a:bodyPr>
            <a:lstStyle/>
            <a:p>
              <a:pPr fontAlgn="base"/>
              <a:r>
                <a:rPr lang="en-US" sz="1400">
                  <a:solidFill>
                    <a:srgbClr val="FF4AB5"/>
                  </a:solidFill>
                </a:rPr>
                <a:t>Fauna</a:t>
              </a:r>
            </a:p>
          </p:txBody>
        </p:sp>
      </p:grpSp>
      <p:sp>
        <p:nvSpPr>
          <p:cNvPr id="51" name="Flussdiagramm: Verzögerung 50">
            <a:extLst>
              <a:ext uri="{FF2B5EF4-FFF2-40B4-BE49-F238E27FC236}">
                <a16:creationId xmlns:a16="http://schemas.microsoft.com/office/drawing/2014/main" id="{8C486D54-9E4D-46B7-ABD7-5CC24DE52D8F}"/>
              </a:ext>
            </a:extLst>
          </p:cNvPr>
          <p:cNvSpPr/>
          <p:nvPr/>
        </p:nvSpPr>
        <p:spPr>
          <a:xfrm>
            <a:off x="-56829" y="-1088999"/>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 name="Textfeld 10">
            <a:extLst>
              <a:ext uri="{FF2B5EF4-FFF2-40B4-BE49-F238E27FC236}">
                <a16:creationId xmlns:a16="http://schemas.microsoft.com/office/drawing/2014/main" id="{88C5596A-D029-41D6-88A4-4857E5C87377}"/>
              </a:ext>
            </a:extLst>
          </p:cNvPr>
          <p:cNvSpPr txBox="1"/>
          <p:nvPr/>
        </p:nvSpPr>
        <p:spPr>
          <a:xfrm>
            <a:off x="596487" y="1886187"/>
            <a:ext cx="8142072" cy="923330"/>
          </a:xfrm>
          <a:prstGeom prst="rect">
            <a:avLst/>
          </a:prstGeom>
          <a:noFill/>
        </p:spPr>
        <p:txBody>
          <a:bodyPr wrap="square" rtlCol="0">
            <a:spAutoFit/>
          </a:bodyPr>
          <a:lstStyle/>
          <a:p>
            <a:pPr lvl="0" fontAlgn="base"/>
            <a:r>
              <a:rPr lang="en-US">
                <a:solidFill>
                  <a:srgbClr val="343434"/>
                </a:solidFill>
              </a:rPr>
              <a:t>A realm between the real and unreal.</a:t>
            </a:r>
          </a:p>
          <a:p>
            <a:pPr lvl="0" fontAlgn="base"/>
            <a:r>
              <a:rPr lang="en-US">
                <a:solidFill>
                  <a:srgbClr val="343434"/>
                </a:solidFill>
              </a:rPr>
              <a:t>Nature is viewed from a fantastical perspective and our world is emotionally charged by wondrous colors. </a:t>
            </a:r>
          </a:p>
        </p:txBody>
      </p:sp>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rgbClr val="F49600"/>
                </a:solidFill>
                <a:effectLst/>
                <a:uLnTx/>
                <a:uFillTx/>
                <a:latin typeface="Museo Sans 300"/>
                <a:ea typeface="+mn-ea"/>
                <a:cs typeface="+mn-cs"/>
              </a:rPr>
              <a:t>Fragrance Trends 2025</a:t>
            </a:r>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76758" y="333238"/>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0" name="Textfeld 69">
              <a:extLst>
                <a:ext uri="{FF2B5EF4-FFF2-40B4-BE49-F238E27FC236}">
                  <a16:creationId xmlns:a16="http://schemas.microsoft.com/office/drawing/2014/main" id="{D3B38149-2751-4CDD-B447-C643FAAE936D}"/>
                </a:ext>
              </a:extLst>
            </p:cNvPr>
            <p:cNvSpPr txBox="1"/>
            <p:nvPr/>
          </p:nvSpPr>
          <p:spPr>
            <a:xfrm>
              <a:off x="114231" y="2297299"/>
              <a:ext cx="1152367"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KEYWORDS</a:t>
              </a:r>
            </a:p>
          </p:txBody>
        </p:sp>
      </p:grpSp>
      <p:grpSp>
        <p:nvGrpSpPr>
          <p:cNvPr id="4" name="Gruppieren 3">
            <a:extLst>
              <a:ext uri="{FF2B5EF4-FFF2-40B4-BE49-F238E27FC236}">
                <a16:creationId xmlns:a16="http://schemas.microsoft.com/office/drawing/2014/main" id="{763051C0-268B-4872-90C6-18C657CC3E2B}"/>
              </a:ext>
            </a:extLst>
          </p:cNvPr>
          <p:cNvGrpSpPr/>
          <p:nvPr/>
        </p:nvGrpSpPr>
        <p:grpSpPr>
          <a:xfrm>
            <a:off x="6772462" y="680515"/>
            <a:ext cx="1204296" cy="1204296"/>
            <a:chOff x="95769" y="1880126"/>
            <a:chExt cx="1204296" cy="1204296"/>
          </a:xfrm>
        </p:grpSpPr>
        <p:sp>
          <p:nvSpPr>
            <p:cNvPr id="40" name="Ellipse 39">
              <a:extLst>
                <a:ext uri="{FF2B5EF4-FFF2-40B4-BE49-F238E27FC236}">
                  <a16:creationId xmlns:a16="http://schemas.microsoft.com/office/drawing/2014/main" id="{FAC6DFD9-A458-42E9-91A0-99CF2A3C145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1" name="Textfeld 40">
              <a:extLst>
                <a:ext uri="{FF2B5EF4-FFF2-40B4-BE49-F238E27FC236}">
                  <a16:creationId xmlns:a16="http://schemas.microsoft.com/office/drawing/2014/main" id="{6BD45B8B-ED89-42D9-B291-E5B70636796C}"/>
                </a:ext>
              </a:extLst>
            </p:cNvPr>
            <p:cNvSpPr txBox="1"/>
            <p:nvPr/>
          </p:nvSpPr>
          <p:spPr>
            <a:xfrm>
              <a:off x="198143" y="2166026"/>
              <a:ext cx="987899"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COLOUR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CODES</a:t>
              </a:r>
            </a:p>
          </p:txBody>
        </p:sp>
      </p:grpSp>
      <p:pic>
        <p:nvPicPr>
          <p:cNvPr id="58" name="Grafik 57">
            <a:extLst>
              <a:ext uri="{FF2B5EF4-FFF2-40B4-BE49-F238E27FC236}">
                <a16:creationId xmlns:a16="http://schemas.microsoft.com/office/drawing/2014/main" id="{C8C15400-5773-41D9-AE7E-D7805BC285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75F42B4F-2313-4A6C-AE56-F69AADCB9755}"/>
              </a:ext>
            </a:extLst>
          </p:cNvPr>
          <p:cNvGrpSpPr/>
          <p:nvPr/>
        </p:nvGrpSpPr>
        <p:grpSpPr>
          <a:xfrm>
            <a:off x="634544" y="3466483"/>
            <a:ext cx="7867512" cy="1092003"/>
            <a:chOff x="946125" y="3398541"/>
            <a:chExt cx="6151520" cy="1092003"/>
          </a:xfrm>
        </p:grpSpPr>
        <p:sp>
          <p:nvSpPr>
            <p:cNvPr id="98" name="Rechteck 97">
              <a:extLst>
                <a:ext uri="{FF2B5EF4-FFF2-40B4-BE49-F238E27FC236}">
                  <a16:creationId xmlns:a16="http://schemas.microsoft.com/office/drawing/2014/main" id="{4406467B-3902-4CDE-B877-9390DF11D55C}"/>
                </a:ext>
              </a:extLst>
            </p:cNvPr>
            <p:cNvSpPr/>
            <p:nvPr/>
          </p:nvSpPr>
          <p:spPr>
            <a:xfrm>
              <a:off x="946125" y="3400348"/>
              <a:ext cx="543391" cy="1090196"/>
            </a:xfrm>
            <a:prstGeom prst="rect">
              <a:avLst/>
            </a:prstGeom>
            <a:solidFill>
              <a:srgbClr val="005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9" name="Rechteck 98">
              <a:extLst>
                <a:ext uri="{FF2B5EF4-FFF2-40B4-BE49-F238E27FC236}">
                  <a16:creationId xmlns:a16="http://schemas.microsoft.com/office/drawing/2014/main" id="{355DC5A9-78A6-4E87-9B34-C615514CC316}"/>
                </a:ext>
              </a:extLst>
            </p:cNvPr>
            <p:cNvSpPr/>
            <p:nvPr/>
          </p:nvSpPr>
          <p:spPr>
            <a:xfrm>
              <a:off x="1506543" y="3400348"/>
              <a:ext cx="543391" cy="1090196"/>
            </a:xfrm>
            <a:prstGeom prst="rect">
              <a:avLst/>
            </a:prstGeom>
            <a:solidFill>
              <a:srgbClr val="00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0" name="Rechteck 99">
              <a:extLst>
                <a:ext uri="{FF2B5EF4-FFF2-40B4-BE49-F238E27FC236}">
                  <a16:creationId xmlns:a16="http://schemas.microsoft.com/office/drawing/2014/main" id="{34F44930-0524-4BB7-ADE5-5BAF99369AE7}"/>
                </a:ext>
              </a:extLst>
            </p:cNvPr>
            <p:cNvSpPr/>
            <p:nvPr/>
          </p:nvSpPr>
          <p:spPr>
            <a:xfrm>
              <a:off x="2066961" y="3400348"/>
              <a:ext cx="543391" cy="1090196"/>
            </a:xfrm>
            <a:prstGeom prst="rect">
              <a:avLst/>
            </a:prstGeom>
            <a:solidFill>
              <a:srgbClr val="A8A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1" name="Rechteck 100">
              <a:extLst>
                <a:ext uri="{FF2B5EF4-FFF2-40B4-BE49-F238E27FC236}">
                  <a16:creationId xmlns:a16="http://schemas.microsoft.com/office/drawing/2014/main" id="{8CE7E9B6-AF71-480F-98A2-BE3817F2F1DA}"/>
                </a:ext>
              </a:extLst>
            </p:cNvPr>
            <p:cNvSpPr/>
            <p:nvPr/>
          </p:nvSpPr>
          <p:spPr>
            <a:xfrm>
              <a:off x="2627379" y="3400348"/>
              <a:ext cx="543391" cy="1090196"/>
            </a:xfrm>
            <a:prstGeom prst="rect">
              <a:avLst/>
            </a:prstGeom>
            <a:solidFill>
              <a:srgbClr val="CEC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2" name="Rechteck 101">
              <a:extLst>
                <a:ext uri="{FF2B5EF4-FFF2-40B4-BE49-F238E27FC236}">
                  <a16:creationId xmlns:a16="http://schemas.microsoft.com/office/drawing/2014/main" id="{8C5AC1E4-0889-4E95-8F55-91CB98C944C4}"/>
                </a:ext>
              </a:extLst>
            </p:cNvPr>
            <p:cNvSpPr/>
            <p:nvPr/>
          </p:nvSpPr>
          <p:spPr>
            <a:xfrm>
              <a:off x="3748484" y="3400348"/>
              <a:ext cx="543391" cy="1090196"/>
            </a:xfrm>
            <a:prstGeom prst="rect">
              <a:avLst/>
            </a:prstGeom>
            <a:solidFill>
              <a:srgbClr val="E96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3" name="Rechteck 102">
              <a:extLst>
                <a:ext uri="{FF2B5EF4-FFF2-40B4-BE49-F238E27FC236}">
                  <a16:creationId xmlns:a16="http://schemas.microsoft.com/office/drawing/2014/main" id="{F86CD8B2-D5BE-4EBA-9A8E-858C2BF8A28B}"/>
                </a:ext>
              </a:extLst>
            </p:cNvPr>
            <p:cNvSpPr/>
            <p:nvPr/>
          </p:nvSpPr>
          <p:spPr>
            <a:xfrm>
              <a:off x="4308902" y="3400348"/>
              <a:ext cx="543391" cy="1090196"/>
            </a:xfrm>
            <a:prstGeom prst="rect">
              <a:avLst/>
            </a:prstGeom>
            <a:solidFill>
              <a:srgbClr val="D0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4" name="Rechteck 103">
              <a:extLst>
                <a:ext uri="{FF2B5EF4-FFF2-40B4-BE49-F238E27FC236}">
                  <a16:creationId xmlns:a16="http://schemas.microsoft.com/office/drawing/2014/main" id="{D4AD0F39-0329-4FD9-A28F-399E4EBEF94C}"/>
                </a:ext>
              </a:extLst>
            </p:cNvPr>
            <p:cNvSpPr/>
            <p:nvPr/>
          </p:nvSpPr>
          <p:spPr>
            <a:xfrm>
              <a:off x="4869318" y="3400348"/>
              <a:ext cx="543391" cy="1090196"/>
            </a:xfrm>
            <a:prstGeom prst="rect">
              <a:avLst/>
            </a:prstGeom>
            <a:solidFill>
              <a:srgbClr val="FF4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5" name="Rechteck 104">
              <a:extLst>
                <a:ext uri="{FF2B5EF4-FFF2-40B4-BE49-F238E27FC236}">
                  <a16:creationId xmlns:a16="http://schemas.microsoft.com/office/drawing/2014/main" id="{887AB65F-1744-4F3B-9584-006883981202}"/>
                </a:ext>
              </a:extLst>
            </p:cNvPr>
            <p:cNvSpPr/>
            <p:nvPr/>
          </p:nvSpPr>
          <p:spPr>
            <a:xfrm>
              <a:off x="5429736" y="3400348"/>
              <a:ext cx="543391" cy="1090196"/>
            </a:xfrm>
            <a:prstGeom prst="rect">
              <a:avLst/>
            </a:prstGeom>
            <a:solidFill>
              <a:srgbClr val="60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6" name="Rechteck 105">
              <a:extLst>
                <a:ext uri="{FF2B5EF4-FFF2-40B4-BE49-F238E27FC236}">
                  <a16:creationId xmlns:a16="http://schemas.microsoft.com/office/drawing/2014/main" id="{570E4DEF-0318-422E-B3DD-9B109482394F}"/>
                </a:ext>
              </a:extLst>
            </p:cNvPr>
            <p:cNvSpPr/>
            <p:nvPr/>
          </p:nvSpPr>
          <p:spPr>
            <a:xfrm>
              <a:off x="5990154" y="3400348"/>
              <a:ext cx="543391" cy="1090196"/>
            </a:xfrm>
            <a:prstGeom prst="rect">
              <a:avLst/>
            </a:prstGeom>
            <a:solidFill>
              <a:srgbClr val="292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2" name="Rechteck 71">
              <a:extLst>
                <a:ext uri="{FF2B5EF4-FFF2-40B4-BE49-F238E27FC236}">
                  <a16:creationId xmlns:a16="http://schemas.microsoft.com/office/drawing/2014/main" id="{07BF58E9-27DA-4151-87E5-A83003363CA0}"/>
                </a:ext>
              </a:extLst>
            </p:cNvPr>
            <p:cNvSpPr/>
            <p:nvPr/>
          </p:nvSpPr>
          <p:spPr>
            <a:xfrm>
              <a:off x="6554254" y="3398541"/>
              <a:ext cx="543391" cy="1090196"/>
            </a:xfrm>
            <a:prstGeom prst="rect">
              <a:avLst/>
            </a:prstGeom>
            <a:solidFill>
              <a:srgbClr val="727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7" name="Rechteck 76">
              <a:extLst>
                <a:ext uri="{FF2B5EF4-FFF2-40B4-BE49-F238E27FC236}">
                  <a16:creationId xmlns:a16="http://schemas.microsoft.com/office/drawing/2014/main" id="{4A979A04-54E2-4B8A-B16F-EB5A64EE97DE}"/>
                </a:ext>
              </a:extLst>
            </p:cNvPr>
            <p:cNvSpPr/>
            <p:nvPr/>
          </p:nvSpPr>
          <p:spPr>
            <a:xfrm>
              <a:off x="3186616" y="3398541"/>
              <a:ext cx="543391" cy="1090196"/>
            </a:xfrm>
            <a:prstGeom prst="rect">
              <a:avLst/>
            </a:prstGeom>
            <a:solidFill>
              <a:srgbClr val="CBA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sp>
        <p:nvSpPr>
          <p:cNvPr id="115" name="Textfeld 114">
            <a:extLst>
              <a:ext uri="{FF2B5EF4-FFF2-40B4-BE49-F238E27FC236}">
                <a16:creationId xmlns:a16="http://schemas.microsoft.com/office/drawing/2014/main" id="{F14753AC-3A43-4397-85BB-C0C4B209A623}"/>
              </a:ext>
            </a:extLst>
          </p:cNvPr>
          <p:cNvSpPr txBox="1"/>
          <p:nvPr/>
        </p:nvSpPr>
        <p:spPr>
          <a:xfrm>
            <a:off x="623392" y="3083286"/>
            <a:ext cx="1430351"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srgbClr val="343434"/>
                </a:solidFill>
                <a:effectLst/>
                <a:uLnTx/>
                <a:uFillTx/>
                <a:latin typeface="Museo Sans 300"/>
                <a:ea typeface="+mn-ea"/>
                <a:cs typeface="+mn-cs"/>
              </a:rPr>
              <a:t>Refreshing vitality</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srgbClr val="343434"/>
                </a:solidFill>
                <a:effectLst/>
                <a:uLnTx/>
                <a:uFillTx/>
                <a:latin typeface="Museo Sans 300"/>
                <a:ea typeface="+mn-ea"/>
                <a:cs typeface="+mn-cs"/>
              </a:rPr>
              <a:t> from the AI world</a:t>
            </a:r>
            <a:endParaRPr kumimoji="0" lang="en-US" sz="1050" b="0" i="1" u="none" strike="noStrike" kern="1200" cap="none" spc="0" normalizeH="0" baseline="0" noProof="0">
              <a:ln>
                <a:noFill/>
              </a:ln>
              <a:solidFill>
                <a:srgbClr val="343434"/>
              </a:solidFill>
              <a:effectLst/>
              <a:uLnTx/>
              <a:uFillTx/>
              <a:latin typeface="Museo Sans 300"/>
              <a:ea typeface="+mn-ea"/>
              <a:cs typeface="+mn-cs"/>
            </a:endParaRPr>
          </a:p>
        </p:txBody>
      </p:sp>
      <p:sp>
        <p:nvSpPr>
          <p:cNvPr id="116" name="Rechteck 115">
            <a:extLst>
              <a:ext uri="{FF2B5EF4-FFF2-40B4-BE49-F238E27FC236}">
                <a16:creationId xmlns:a16="http://schemas.microsoft.com/office/drawing/2014/main" id="{287BF959-CEF5-4C19-85F0-E1E345FD85FB}"/>
              </a:ext>
            </a:extLst>
          </p:cNvPr>
          <p:cNvSpPr/>
          <p:nvPr/>
        </p:nvSpPr>
        <p:spPr>
          <a:xfrm>
            <a:off x="6072279" y="2889402"/>
            <a:ext cx="1328918" cy="5770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Sensual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purple is balancing danger</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67" name="Rechteck 66">
            <a:extLst>
              <a:ext uri="{FF2B5EF4-FFF2-40B4-BE49-F238E27FC236}">
                <a16:creationId xmlns:a16="http://schemas.microsoft.com/office/drawing/2014/main" id="{CE092752-D8DA-4D96-B060-C3AE0A1D2914}"/>
              </a:ext>
            </a:extLst>
          </p:cNvPr>
          <p:cNvSpPr/>
          <p:nvPr/>
        </p:nvSpPr>
        <p:spPr>
          <a:xfrm>
            <a:off x="4218634" y="4602846"/>
            <a:ext cx="2138920"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Inviting and dangerous at the same time</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71" name="Rechteck 70">
            <a:extLst>
              <a:ext uri="{FF2B5EF4-FFF2-40B4-BE49-F238E27FC236}">
                <a16:creationId xmlns:a16="http://schemas.microsoft.com/office/drawing/2014/main" id="{827A5AAE-66E2-4259-B94C-DF32687A4990}"/>
              </a:ext>
            </a:extLst>
          </p:cNvPr>
          <p:cNvSpPr/>
          <p:nvPr/>
        </p:nvSpPr>
        <p:spPr>
          <a:xfrm>
            <a:off x="6946622" y="4560616"/>
            <a:ext cx="1681534"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A gritty edge</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79" name="Rechteck 78">
            <a:extLst>
              <a:ext uri="{FF2B5EF4-FFF2-40B4-BE49-F238E27FC236}">
                <a16:creationId xmlns:a16="http://schemas.microsoft.com/office/drawing/2014/main" id="{4B932A38-C84B-4BD8-A702-6F45582A1A80}"/>
              </a:ext>
            </a:extLst>
          </p:cNvPr>
          <p:cNvSpPr/>
          <p:nvPr/>
        </p:nvSpPr>
        <p:spPr>
          <a:xfrm>
            <a:off x="3461496" y="3239511"/>
            <a:ext cx="792751"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Weird…</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grpSp>
        <p:nvGrpSpPr>
          <p:cNvPr id="83" name="Gruppieren 82">
            <a:extLst>
              <a:ext uri="{FF2B5EF4-FFF2-40B4-BE49-F238E27FC236}">
                <a16:creationId xmlns:a16="http://schemas.microsoft.com/office/drawing/2014/main" id="{B697F23A-B0C8-403B-AAA9-B0C5A17FD1BF}"/>
              </a:ext>
            </a:extLst>
          </p:cNvPr>
          <p:cNvGrpSpPr/>
          <p:nvPr/>
        </p:nvGrpSpPr>
        <p:grpSpPr>
          <a:xfrm>
            <a:off x="545658" y="302400"/>
            <a:ext cx="1888659" cy="1398966"/>
            <a:chOff x="6168008" y="734974"/>
            <a:chExt cx="1888659" cy="1398966"/>
          </a:xfrm>
        </p:grpSpPr>
        <p:grpSp>
          <p:nvGrpSpPr>
            <p:cNvPr id="84" name="Gruppieren 83">
              <a:extLst>
                <a:ext uri="{FF2B5EF4-FFF2-40B4-BE49-F238E27FC236}">
                  <a16:creationId xmlns:a16="http://schemas.microsoft.com/office/drawing/2014/main" id="{CA6E8654-8ACF-493C-97A7-EAC56933737C}"/>
                </a:ext>
              </a:extLst>
            </p:cNvPr>
            <p:cNvGrpSpPr/>
            <p:nvPr/>
          </p:nvGrpSpPr>
          <p:grpSpPr>
            <a:xfrm>
              <a:off x="6168008" y="734974"/>
              <a:ext cx="1888659" cy="998637"/>
              <a:chOff x="6168008" y="734974"/>
              <a:chExt cx="1888659" cy="998637"/>
            </a:xfrm>
          </p:grpSpPr>
          <p:sp>
            <p:nvSpPr>
              <p:cNvPr id="87" name="Textfeld 86">
                <a:extLst>
                  <a:ext uri="{FF2B5EF4-FFF2-40B4-BE49-F238E27FC236}">
                    <a16:creationId xmlns:a16="http://schemas.microsoft.com/office/drawing/2014/main" id="{D1AC2007-5DF2-4639-8E7B-F3B4B513DEE7}"/>
                  </a:ext>
                </a:extLst>
              </p:cNvPr>
              <p:cNvSpPr txBox="1"/>
              <p:nvPr/>
            </p:nvSpPr>
            <p:spPr>
              <a:xfrm>
                <a:off x="6168008" y="734974"/>
                <a:ext cx="1072730" cy="485326"/>
              </a:xfrm>
              <a:prstGeom prst="rect">
                <a:avLst/>
              </a:prstGeom>
              <a:noFill/>
            </p:spPr>
            <p:txBody>
              <a:bodyPr wrap="none" rtlCol="0">
                <a:spAutoFit/>
              </a:bodyPr>
              <a:lstStyle/>
              <a:p>
                <a:pPr algn="l">
                  <a:lnSpc>
                    <a:spcPct val="125000"/>
                  </a:lnSpc>
                </a:pPr>
                <a:r>
                  <a:rPr lang="de-DE" sz="2300">
                    <a:solidFill>
                      <a:srgbClr val="A8AD4B"/>
                    </a:solidFill>
                    <a:latin typeface="Impact" panose="020B0806030902050204" pitchFamily="34" charset="0"/>
                  </a:rPr>
                  <a:t>Natural</a:t>
                </a:r>
                <a:endParaRPr lang="de-DE" sz="2300" dirty="0" err="1">
                  <a:solidFill>
                    <a:srgbClr val="A8AD4B"/>
                  </a:solidFill>
                  <a:latin typeface="Impact" panose="020B0806030902050204" pitchFamily="34" charset="0"/>
                </a:endParaRPr>
              </a:p>
            </p:txBody>
          </p:sp>
          <p:sp>
            <p:nvSpPr>
              <p:cNvPr id="88" name="Textfeld 87">
                <a:extLst>
                  <a:ext uri="{FF2B5EF4-FFF2-40B4-BE49-F238E27FC236}">
                    <a16:creationId xmlns:a16="http://schemas.microsoft.com/office/drawing/2014/main" id="{C9516434-63FD-4057-BF99-5E24A12E9676}"/>
                  </a:ext>
                </a:extLst>
              </p:cNvPr>
              <p:cNvSpPr txBox="1"/>
              <p:nvPr/>
            </p:nvSpPr>
            <p:spPr>
              <a:xfrm>
                <a:off x="6168008" y="906461"/>
                <a:ext cx="1888659" cy="827150"/>
              </a:xfrm>
              <a:prstGeom prst="rect">
                <a:avLst/>
              </a:prstGeom>
              <a:noFill/>
            </p:spPr>
            <p:txBody>
              <a:bodyPr wrap="none" rtlCol="0">
                <a:spAutoFit/>
              </a:bodyPr>
              <a:lstStyle/>
              <a:p>
                <a:pPr algn="l">
                  <a:lnSpc>
                    <a:spcPct val="125000"/>
                  </a:lnSpc>
                </a:pPr>
                <a:r>
                  <a:rPr lang="de-DE" sz="4300">
                    <a:solidFill>
                      <a:srgbClr val="A8AD4B"/>
                    </a:solidFill>
                    <a:latin typeface="Impact" panose="020B0806030902050204" pitchFamily="34" charset="0"/>
                  </a:rPr>
                  <a:t>EN  GMA</a:t>
                </a:r>
                <a:endParaRPr lang="de-DE" sz="4300" dirty="0" err="1">
                  <a:solidFill>
                    <a:srgbClr val="A8AD4B"/>
                  </a:solidFill>
                  <a:latin typeface="Impact" panose="020B0806030902050204" pitchFamily="34" charset="0"/>
                </a:endParaRPr>
              </a:p>
            </p:txBody>
          </p:sp>
        </p:grpSp>
        <p:sp>
          <p:nvSpPr>
            <p:cNvPr id="86" name="Textfeld 85">
              <a:extLst>
                <a:ext uri="{FF2B5EF4-FFF2-40B4-BE49-F238E27FC236}">
                  <a16:creationId xmlns:a16="http://schemas.microsoft.com/office/drawing/2014/main" id="{B82D9F1B-3729-48DB-ADAD-6B456B61F817}"/>
                </a:ext>
              </a:extLst>
            </p:cNvPr>
            <p:cNvSpPr txBox="1"/>
            <p:nvPr/>
          </p:nvSpPr>
          <p:spPr>
            <a:xfrm rot="10800000">
              <a:off x="6683405" y="992024"/>
              <a:ext cx="506870" cy="1141916"/>
            </a:xfrm>
            <a:prstGeom prst="rect">
              <a:avLst/>
            </a:prstGeom>
            <a:noFill/>
          </p:spPr>
          <p:txBody>
            <a:bodyPr wrap="none" rtlCol="0">
              <a:spAutoFit/>
            </a:bodyPr>
            <a:lstStyle/>
            <a:p>
              <a:pPr algn="l">
                <a:lnSpc>
                  <a:spcPct val="125000"/>
                </a:lnSpc>
              </a:pPr>
              <a:r>
                <a:rPr lang="de-DE" sz="6000" b="1">
                  <a:solidFill>
                    <a:srgbClr val="FF4AB5"/>
                  </a:solidFill>
                  <a:latin typeface="PMingLiU" panose="02020500000000000000" pitchFamily="18" charset="-120"/>
                  <a:ea typeface="PMingLiU" panose="02020500000000000000" pitchFamily="18" charset="-120"/>
                </a:rPr>
                <a:t>?</a:t>
              </a:r>
            </a:p>
          </p:txBody>
        </p:sp>
      </p:grpSp>
      <p:sp>
        <p:nvSpPr>
          <p:cNvPr id="47" name="Rechteck 46">
            <a:extLst>
              <a:ext uri="{FF2B5EF4-FFF2-40B4-BE49-F238E27FC236}">
                <a16:creationId xmlns:a16="http://schemas.microsoft.com/office/drawing/2014/main" id="{C3BD2B0A-5CDB-4F68-BD55-7C7C568EA3F6}"/>
              </a:ext>
            </a:extLst>
          </p:cNvPr>
          <p:cNvSpPr/>
          <p:nvPr/>
        </p:nvSpPr>
        <p:spPr>
          <a:xfrm>
            <a:off x="1877320" y="4580111"/>
            <a:ext cx="1728192" cy="5770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Intense and impactful</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50" i="1">
                <a:solidFill>
                  <a:prstClr val="black"/>
                </a:solidFill>
                <a:latin typeface="Museo Sans 300"/>
              </a:rPr>
              <a:t>greens – nature as if from a dream</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48" name="Textfeld 47">
            <a:extLst>
              <a:ext uri="{FF2B5EF4-FFF2-40B4-BE49-F238E27FC236}">
                <a16:creationId xmlns:a16="http://schemas.microsoft.com/office/drawing/2014/main" id="{04C3F2EB-46BE-418C-8FFB-8C75EAE09DFE}"/>
              </a:ext>
            </a:extLst>
          </p:cNvPr>
          <p:cNvSpPr txBox="1"/>
          <p:nvPr/>
        </p:nvSpPr>
        <p:spPr>
          <a:xfrm>
            <a:off x="10403337" y="1976955"/>
            <a:ext cx="1788663" cy="338554"/>
          </a:xfrm>
          <a:prstGeom prst="rect">
            <a:avLst/>
          </a:prstGeom>
          <a:noFill/>
        </p:spPr>
        <p:txBody>
          <a:bodyPr wrap="square" rtlCol="0">
            <a:spAutoFit/>
          </a:bodyPr>
          <a:lstStyle/>
          <a:p>
            <a:pPr fontAlgn="base"/>
            <a:r>
              <a:rPr lang="en-US" sz="1600">
                <a:solidFill>
                  <a:srgbClr val="FF4AB5"/>
                </a:solidFill>
              </a:rPr>
              <a:t>Mysterious</a:t>
            </a:r>
          </a:p>
        </p:txBody>
      </p:sp>
    </p:spTree>
    <p:extLst>
      <p:ext uri="{BB962C8B-B14F-4D97-AF65-F5344CB8AC3E}">
        <p14:creationId xmlns:p14="http://schemas.microsoft.com/office/powerpoint/2010/main" val="424759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04C89"/>
        </a:solid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9CA8FABD-C209-452D-8EFA-C48306054F6F}"/>
              </a:ext>
            </a:extLst>
          </p:cNvPr>
          <p:cNvSpPr/>
          <p:nvPr/>
        </p:nvSpPr>
        <p:spPr>
          <a:xfrm>
            <a:off x="-1323064" y="1531864"/>
            <a:ext cx="3989351" cy="4012382"/>
          </a:xfrm>
          <a:prstGeom prst="ellipse">
            <a:avLst/>
          </a:prstGeom>
          <a:solidFill>
            <a:srgbClr val="CBA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0" name="Ellipse 49">
            <a:extLst>
              <a:ext uri="{FF2B5EF4-FFF2-40B4-BE49-F238E27FC236}">
                <a16:creationId xmlns:a16="http://schemas.microsoft.com/office/drawing/2014/main" id="{DD057F0E-69D2-4937-AA89-7BB1F709B9D2}"/>
              </a:ext>
            </a:extLst>
          </p:cNvPr>
          <p:cNvSpPr/>
          <p:nvPr/>
        </p:nvSpPr>
        <p:spPr>
          <a:xfrm>
            <a:off x="7922694" y="2652149"/>
            <a:ext cx="4028643" cy="4030123"/>
          </a:xfrm>
          <a:prstGeom prst="ellipse">
            <a:avLst/>
          </a:prstGeom>
          <a:solidFill>
            <a:srgbClr val="00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0" name="Ellipse 29">
            <a:extLst>
              <a:ext uri="{FF2B5EF4-FFF2-40B4-BE49-F238E27FC236}">
                <a16:creationId xmlns:a16="http://schemas.microsoft.com/office/drawing/2014/main" id="{2DFCB4A6-7551-43CE-A965-515F448159DB}"/>
              </a:ext>
            </a:extLst>
          </p:cNvPr>
          <p:cNvSpPr/>
          <p:nvPr/>
        </p:nvSpPr>
        <p:spPr>
          <a:xfrm>
            <a:off x="5510085" y="192313"/>
            <a:ext cx="4219486" cy="4243847"/>
          </a:xfrm>
          <a:prstGeom prst="ellipse">
            <a:avLst/>
          </a:prstGeom>
          <a:solidFill>
            <a:srgbClr val="A8A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100"/>
              <a:ea typeface="+mn-ea"/>
              <a:cs typeface="+mn-cs"/>
            </a:endParaRPr>
          </a:p>
        </p:txBody>
      </p:sp>
      <p:grpSp>
        <p:nvGrpSpPr>
          <p:cNvPr id="89" name="Gruppieren 88">
            <a:extLst>
              <a:ext uri="{FF2B5EF4-FFF2-40B4-BE49-F238E27FC236}">
                <a16:creationId xmlns:a16="http://schemas.microsoft.com/office/drawing/2014/main" id="{7175836B-417C-4005-9AF5-4BC51E56A29F}"/>
              </a:ext>
            </a:extLst>
          </p:cNvPr>
          <p:cNvGrpSpPr/>
          <p:nvPr/>
        </p:nvGrpSpPr>
        <p:grpSpPr>
          <a:xfrm>
            <a:off x="5478304" y="731734"/>
            <a:ext cx="1114767" cy="770977"/>
            <a:chOff x="127103" y="1782730"/>
            <a:chExt cx="1741309" cy="1204296"/>
          </a:xfrm>
          <a:solidFill>
            <a:schemeClr val="bg1"/>
          </a:solidFill>
        </p:grpSpPr>
        <p:sp>
          <p:nvSpPr>
            <p:cNvPr id="90" name="Ellipse 89">
              <a:extLst>
                <a:ext uri="{FF2B5EF4-FFF2-40B4-BE49-F238E27FC236}">
                  <a16:creationId xmlns:a16="http://schemas.microsoft.com/office/drawing/2014/main" id="{086347FB-24CB-4501-B8DF-4EEBD634746B}"/>
                </a:ext>
              </a:extLst>
            </p:cNvPr>
            <p:cNvSpPr/>
            <p:nvPr/>
          </p:nvSpPr>
          <p:spPr>
            <a:xfrm>
              <a:off x="431115" y="1782730"/>
              <a:ext cx="1204295" cy="12042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1" name="Textfeld 90">
              <a:extLst>
                <a:ext uri="{FF2B5EF4-FFF2-40B4-BE49-F238E27FC236}">
                  <a16:creationId xmlns:a16="http://schemas.microsoft.com/office/drawing/2014/main" id="{C5FC4410-1931-489A-BA3D-DBFC7AE27E3B}"/>
                </a:ext>
              </a:extLst>
            </p:cNvPr>
            <p:cNvSpPr txBox="1"/>
            <p:nvPr/>
          </p:nvSpPr>
          <p:spPr>
            <a:xfrm>
              <a:off x="127103" y="2161109"/>
              <a:ext cx="1741309" cy="43268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FASHION</a:t>
              </a:r>
            </a:p>
          </p:txBody>
        </p:sp>
      </p:grpSp>
      <p:grpSp>
        <p:nvGrpSpPr>
          <p:cNvPr id="44" name="Gruppieren 43">
            <a:extLst>
              <a:ext uri="{FF2B5EF4-FFF2-40B4-BE49-F238E27FC236}">
                <a16:creationId xmlns:a16="http://schemas.microsoft.com/office/drawing/2014/main" id="{509D2D30-E428-45C7-9445-699B2F471E27}"/>
              </a:ext>
            </a:extLst>
          </p:cNvPr>
          <p:cNvGrpSpPr/>
          <p:nvPr/>
        </p:nvGrpSpPr>
        <p:grpSpPr>
          <a:xfrm>
            <a:off x="10920493" y="3220669"/>
            <a:ext cx="1114767" cy="889319"/>
            <a:chOff x="-172739" y="1730581"/>
            <a:chExt cx="1741309" cy="1389151"/>
          </a:xfrm>
          <a:solidFill>
            <a:schemeClr val="bg1"/>
          </a:solidFill>
        </p:grpSpPr>
        <p:sp>
          <p:nvSpPr>
            <p:cNvPr id="45" name="Ellipse 44">
              <a:extLst>
                <a:ext uri="{FF2B5EF4-FFF2-40B4-BE49-F238E27FC236}">
                  <a16:creationId xmlns:a16="http://schemas.microsoft.com/office/drawing/2014/main" id="{57493D7B-AA26-4327-8CFC-F86BCC0FFB03}"/>
                </a:ext>
              </a:extLst>
            </p:cNvPr>
            <p:cNvSpPr/>
            <p:nvPr/>
          </p:nvSpPr>
          <p:spPr>
            <a:xfrm>
              <a:off x="8575" y="1730581"/>
              <a:ext cx="1389151" cy="138915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6" name="Textfeld 45">
              <a:extLst>
                <a:ext uri="{FF2B5EF4-FFF2-40B4-BE49-F238E27FC236}">
                  <a16:creationId xmlns:a16="http://schemas.microsoft.com/office/drawing/2014/main" id="{1AC3EAEE-518F-4B1E-950A-0EEF92738E01}"/>
                </a:ext>
              </a:extLst>
            </p:cNvPr>
            <p:cNvSpPr txBox="1"/>
            <p:nvPr/>
          </p:nvSpPr>
          <p:spPr>
            <a:xfrm>
              <a:off x="-172739" y="2073628"/>
              <a:ext cx="1741309" cy="7211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RITUALS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&amp; SPACES</a:t>
              </a:r>
            </a:p>
          </p:txBody>
        </p:sp>
      </p:grpSp>
      <p:sp>
        <p:nvSpPr>
          <p:cNvPr id="28" name="Ellipse 27">
            <a:extLst>
              <a:ext uri="{FF2B5EF4-FFF2-40B4-BE49-F238E27FC236}">
                <a16:creationId xmlns:a16="http://schemas.microsoft.com/office/drawing/2014/main" id="{DD594BCA-0D8E-47E1-A32F-F271B3BC8B15}"/>
              </a:ext>
            </a:extLst>
          </p:cNvPr>
          <p:cNvSpPr/>
          <p:nvPr/>
        </p:nvSpPr>
        <p:spPr>
          <a:xfrm>
            <a:off x="2271231" y="1623823"/>
            <a:ext cx="4585741" cy="4612216"/>
          </a:xfrm>
          <a:prstGeom prst="ellipse">
            <a:avLst/>
          </a:prstGeom>
          <a:solidFill>
            <a:srgbClr val="FF4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92" name="Gruppieren 91">
            <a:extLst>
              <a:ext uri="{FF2B5EF4-FFF2-40B4-BE49-F238E27FC236}">
                <a16:creationId xmlns:a16="http://schemas.microsoft.com/office/drawing/2014/main" id="{0F14FAEC-49D8-4B73-B13C-0B77C3D1E761}"/>
              </a:ext>
            </a:extLst>
          </p:cNvPr>
          <p:cNvGrpSpPr/>
          <p:nvPr/>
        </p:nvGrpSpPr>
        <p:grpSpPr>
          <a:xfrm>
            <a:off x="3679932" y="5619654"/>
            <a:ext cx="1114767" cy="942871"/>
            <a:chOff x="621525" y="1874094"/>
            <a:chExt cx="1741309" cy="1472801"/>
          </a:xfrm>
          <a:solidFill>
            <a:schemeClr val="bg1"/>
          </a:solidFill>
        </p:grpSpPr>
        <p:sp>
          <p:nvSpPr>
            <p:cNvPr id="93" name="Ellipse 92">
              <a:extLst>
                <a:ext uri="{FF2B5EF4-FFF2-40B4-BE49-F238E27FC236}">
                  <a16:creationId xmlns:a16="http://schemas.microsoft.com/office/drawing/2014/main" id="{5775A91C-CAEC-4BC2-A358-1848A2D6B475}"/>
                </a:ext>
              </a:extLst>
            </p:cNvPr>
            <p:cNvSpPr/>
            <p:nvPr/>
          </p:nvSpPr>
          <p:spPr>
            <a:xfrm>
              <a:off x="755778" y="1874094"/>
              <a:ext cx="1472801" cy="147280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4" name="Textfeld 93">
              <a:extLst>
                <a:ext uri="{FF2B5EF4-FFF2-40B4-BE49-F238E27FC236}">
                  <a16:creationId xmlns:a16="http://schemas.microsoft.com/office/drawing/2014/main" id="{D19A0C52-22CE-45A8-93B5-9827A1CE14C3}"/>
                </a:ext>
              </a:extLst>
            </p:cNvPr>
            <p:cNvSpPr txBox="1"/>
            <p:nvPr/>
          </p:nvSpPr>
          <p:spPr>
            <a:xfrm>
              <a:off x="621525" y="2269391"/>
              <a:ext cx="1741309" cy="7211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INTERIOR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&amp; DESIGN</a:t>
              </a:r>
            </a:p>
          </p:txBody>
        </p:sp>
      </p:grpSp>
      <p:sp>
        <p:nvSpPr>
          <p:cNvPr id="79" name="Textfeld 78">
            <a:extLst>
              <a:ext uri="{FF2B5EF4-FFF2-40B4-BE49-F238E27FC236}">
                <a16:creationId xmlns:a16="http://schemas.microsoft.com/office/drawing/2014/main" id="{57C3969B-792C-47DC-9A12-458759784D67}"/>
              </a:ext>
            </a:extLst>
          </p:cNvPr>
          <p:cNvSpPr txBox="1"/>
          <p:nvPr/>
        </p:nvSpPr>
        <p:spPr>
          <a:xfrm>
            <a:off x="325684" y="909976"/>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prstClr val="white"/>
                </a:solidFill>
                <a:effectLst/>
                <a:uLnTx/>
                <a:uFillTx/>
                <a:latin typeface="Museo Sans 300"/>
                <a:ea typeface="+mn-ea"/>
                <a:cs typeface="+mn-cs"/>
              </a:rPr>
              <a:t>Fragrance Trends 2025</a:t>
            </a:r>
          </a:p>
        </p:txBody>
      </p:sp>
      <p:grpSp>
        <p:nvGrpSpPr>
          <p:cNvPr id="66" name="Gruppieren 65">
            <a:extLst>
              <a:ext uri="{FF2B5EF4-FFF2-40B4-BE49-F238E27FC236}">
                <a16:creationId xmlns:a16="http://schemas.microsoft.com/office/drawing/2014/main" id="{8ECE900C-AB6C-4C9B-A89A-E574139A37FB}"/>
              </a:ext>
            </a:extLst>
          </p:cNvPr>
          <p:cNvGrpSpPr/>
          <p:nvPr/>
        </p:nvGrpSpPr>
        <p:grpSpPr>
          <a:xfrm>
            <a:off x="10416480" y="171154"/>
            <a:ext cx="1439984" cy="1439984"/>
            <a:chOff x="-139919" y="1880126"/>
            <a:chExt cx="1439984" cy="1439984"/>
          </a:xfrm>
        </p:grpSpPr>
        <p:sp>
          <p:nvSpPr>
            <p:cNvPr id="67" name="Ellipse 66">
              <a:extLst>
                <a:ext uri="{FF2B5EF4-FFF2-40B4-BE49-F238E27FC236}">
                  <a16:creationId xmlns:a16="http://schemas.microsoft.com/office/drawing/2014/main" id="{FB7DFA93-3A96-4CAA-B9C4-7E9AFD3A8FF0}"/>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9" name="Textfeld 68">
              <a:extLst>
                <a:ext uri="{FF2B5EF4-FFF2-40B4-BE49-F238E27FC236}">
                  <a16:creationId xmlns:a16="http://schemas.microsoft.com/office/drawing/2014/main" id="{646B461C-0FF4-48E2-A20C-05226F864474}"/>
                </a:ext>
              </a:extLst>
            </p:cNvPr>
            <p:cNvSpPr txBox="1"/>
            <p:nvPr/>
          </p:nvSpPr>
          <p:spPr>
            <a:xfrm>
              <a:off x="-108318" y="2274990"/>
              <a:ext cx="1291636"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ELEMENTS &amp;</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MOOD</a:t>
              </a:r>
            </a:p>
          </p:txBody>
        </p:sp>
      </p:grpSp>
      <p:sp>
        <p:nvSpPr>
          <p:cNvPr id="77" name="Rechteck 76">
            <a:extLst>
              <a:ext uri="{FF2B5EF4-FFF2-40B4-BE49-F238E27FC236}">
                <a16:creationId xmlns:a16="http://schemas.microsoft.com/office/drawing/2014/main" id="{254C12FC-242C-4C9B-871B-BE6A9B941946}"/>
              </a:ext>
            </a:extLst>
          </p:cNvPr>
          <p:cNvSpPr/>
          <p:nvPr/>
        </p:nvSpPr>
        <p:spPr>
          <a:xfrm>
            <a:off x="1073526" y="4806341"/>
            <a:ext cx="145868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white"/>
                </a:solidFill>
                <a:highlight>
                  <a:srgbClr val="000000"/>
                </a:highlight>
                <a:latin typeface="Museo Sans 100" panose="02000000000000000000" charset="0"/>
              </a:rPr>
              <a:t>Inspiration Fauna </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75" name="Textfeld 74">
            <a:extLst>
              <a:ext uri="{FF2B5EF4-FFF2-40B4-BE49-F238E27FC236}">
                <a16:creationId xmlns:a16="http://schemas.microsoft.com/office/drawing/2014/main" id="{0B171F2A-D34E-44E3-AECE-ADBADD4C7C19}"/>
              </a:ext>
            </a:extLst>
          </p:cNvPr>
          <p:cNvSpPr txBox="1"/>
          <p:nvPr/>
        </p:nvSpPr>
        <p:spPr>
          <a:xfrm>
            <a:off x="1848533" y="1435252"/>
            <a:ext cx="808235" cy="269946"/>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Alienesque</a:t>
            </a:r>
            <a:endParaRPr kumimoji="0" lang="de-DE" sz="1000" b="0" i="0" u="none" strike="noStrike" kern="1200" cap="none" spc="0" normalizeH="0" baseline="0" noProof="0" err="1">
              <a:ln>
                <a:noFill/>
              </a:ln>
              <a:solidFill>
                <a:prstClr val="white"/>
              </a:solidFill>
              <a:effectLst/>
              <a:highlight>
                <a:srgbClr val="000000"/>
              </a:highlight>
              <a:uLnTx/>
              <a:uFillTx/>
              <a:latin typeface="Museo Sans 100" panose="02000000000000000000" charset="0"/>
              <a:ea typeface="+mn-ea"/>
              <a:cs typeface="+mn-cs"/>
            </a:endParaRPr>
          </a:p>
        </p:txBody>
      </p:sp>
      <p:sp>
        <p:nvSpPr>
          <p:cNvPr id="81" name="Rechteck 80">
            <a:extLst>
              <a:ext uri="{FF2B5EF4-FFF2-40B4-BE49-F238E27FC236}">
                <a16:creationId xmlns:a16="http://schemas.microsoft.com/office/drawing/2014/main" id="{913A3958-37F2-4229-BB3D-0B81A66025C4}"/>
              </a:ext>
            </a:extLst>
          </p:cNvPr>
          <p:cNvSpPr/>
          <p:nvPr/>
        </p:nvSpPr>
        <p:spPr>
          <a:xfrm>
            <a:off x="8124482" y="5976043"/>
            <a:ext cx="2304632" cy="400110"/>
          </a:xfrm>
          <a:prstGeom prst="rect">
            <a:avLst/>
          </a:prstGeom>
          <a:noFill/>
        </p:spPr>
        <p:txBody>
          <a:bodyPr wrap="square">
            <a:spAutoFit/>
          </a:bodyPr>
          <a:lstStyle/>
          <a:p>
            <a:r>
              <a:rPr lang="en-US" sz="1000">
                <a:solidFill>
                  <a:schemeClr val="bg1"/>
                </a:solidFill>
                <a:highlight>
                  <a:srgbClr val="000000"/>
                </a:highlight>
                <a:latin typeface="Helve-Neue"/>
              </a:rPr>
              <a:t>Eco Curiosity –</a:t>
            </a:r>
          </a:p>
          <a:p>
            <a:r>
              <a:rPr lang="en-US" sz="1000">
                <a:solidFill>
                  <a:schemeClr val="bg1"/>
                </a:solidFill>
                <a:highlight>
                  <a:srgbClr val="000000"/>
                </a:highlight>
                <a:latin typeface="Helve-Neue"/>
              </a:rPr>
              <a:t>Natural Museums &amp; Exhibions</a:t>
            </a:r>
            <a:endParaRPr lang="de-DE" sz="1000">
              <a:solidFill>
                <a:schemeClr val="bg1"/>
              </a:solidFill>
              <a:highlight>
                <a:srgbClr val="000000"/>
              </a:highlight>
            </a:endParaRPr>
          </a:p>
        </p:txBody>
      </p:sp>
      <p:grpSp>
        <p:nvGrpSpPr>
          <p:cNvPr id="74" name="Gruppieren 73">
            <a:extLst>
              <a:ext uri="{FF2B5EF4-FFF2-40B4-BE49-F238E27FC236}">
                <a16:creationId xmlns:a16="http://schemas.microsoft.com/office/drawing/2014/main" id="{5EAC3AD8-76A4-48DE-A59D-B78A23BE099C}"/>
              </a:ext>
            </a:extLst>
          </p:cNvPr>
          <p:cNvGrpSpPr/>
          <p:nvPr/>
        </p:nvGrpSpPr>
        <p:grpSpPr>
          <a:xfrm>
            <a:off x="318892" y="-15803"/>
            <a:ext cx="1888659" cy="1398966"/>
            <a:chOff x="6168008" y="734974"/>
            <a:chExt cx="1888659" cy="1398966"/>
          </a:xfrm>
        </p:grpSpPr>
        <p:grpSp>
          <p:nvGrpSpPr>
            <p:cNvPr id="96" name="Gruppieren 95">
              <a:extLst>
                <a:ext uri="{FF2B5EF4-FFF2-40B4-BE49-F238E27FC236}">
                  <a16:creationId xmlns:a16="http://schemas.microsoft.com/office/drawing/2014/main" id="{F3A39433-37B7-4011-9841-571E08AC7B24}"/>
                </a:ext>
              </a:extLst>
            </p:cNvPr>
            <p:cNvGrpSpPr/>
            <p:nvPr/>
          </p:nvGrpSpPr>
          <p:grpSpPr>
            <a:xfrm>
              <a:off x="6168008" y="734974"/>
              <a:ext cx="1888659" cy="998637"/>
              <a:chOff x="6168008" y="734974"/>
              <a:chExt cx="1888659" cy="998637"/>
            </a:xfrm>
          </p:grpSpPr>
          <p:sp>
            <p:nvSpPr>
              <p:cNvPr id="98" name="Textfeld 97">
                <a:extLst>
                  <a:ext uri="{FF2B5EF4-FFF2-40B4-BE49-F238E27FC236}">
                    <a16:creationId xmlns:a16="http://schemas.microsoft.com/office/drawing/2014/main" id="{A05B3A44-E7FF-4F80-96CC-EF5AD94486EC}"/>
                  </a:ext>
                </a:extLst>
              </p:cNvPr>
              <p:cNvSpPr txBox="1"/>
              <p:nvPr/>
            </p:nvSpPr>
            <p:spPr>
              <a:xfrm>
                <a:off x="6168008" y="734974"/>
                <a:ext cx="1072730" cy="485326"/>
              </a:xfrm>
              <a:prstGeom prst="rect">
                <a:avLst/>
              </a:prstGeom>
              <a:noFill/>
            </p:spPr>
            <p:txBody>
              <a:bodyPr wrap="none" rtlCol="0">
                <a:spAutoFit/>
              </a:bodyPr>
              <a:lstStyle/>
              <a:p>
                <a:pPr algn="l">
                  <a:lnSpc>
                    <a:spcPct val="125000"/>
                  </a:lnSpc>
                </a:pPr>
                <a:r>
                  <a:rPr lang="de-DE" sz="2300">
                    <a:solidFill>
                      <a:srgbClr val="A8AD4B"/>
                    </a:solidFill>
                    <a:latin typeface="Impact" panose="020B0806030902050204" pitchFamily="34" charset="0"/>
                  </a:rPr>
                  <a:t>Natural</a:t>
                </a:r>
                <a:endParaRPr lang="de-DE" sz="2300" dirty="0" err="1">
                  <a:solidFill>
                    <a:srgbClr val="A8AD4B"/>
                  </a:solidFill>
                  <a:latin typeface="Impact" panose="020B0806030902050204" pitchFamily="34" charset="0"/>
                </a:endParaRPr>
              </a:p>
            </p:txBody>
          </p:sp>
          <p:sp>
            <p:nvSpPr>
              <p:cNvPr id="99" name="Textfeld 98">
                <a:extLst>
                  <a:ext uri="{FF2B5EF4-FFF2-40B4-BE49-F238E27FC236}">
                    <a16:creationId xmlns:a16="http://schemas.microsoft.com/office/drawing/2014/main" id="{E5980CE9-FDF1-4417-AE43-B49DE064AC58}"/>
                  </a:ext>
                </a:extLst>
              </p:cNvPr>
              <p:cNvSpPr txBox="1"/>
              <p:nvPr/>
            </p:nvSpPr>
            <p:spPr>
              <a:xfrm>
                <a:off x="6168008" y="906461"/>
                <a:ext cx="1888659" cy="827150"/>
              </a:xfrm>
              <a:prstGeom prst="rect">
                <a:avLst/>
              </a:prstGeom>
              <a:noFill/>
            </p:spPr>
            <p:txBody>
              <a:bodyPr wrap="none" rtlCol="0">
                <a:spAutoFit/>
              </a:bodyPr>
              <a:lstStyle/>
              <a:p>
                <a:pPr algn="l">
                  <a:lnSpc>
                    <a:spcPct val="125000"/>
                  </a:lnSpc>
                </a:pPr>
                <a:r>
                  <a:rPr lang="de-DE" sz="4300">
                    <a:solidFill>
                      <a:srgbClr val="A8AD4B"/>
                    </a:solidFill>
                    <a:latin typeface="Impact" panose="020B0806030902050204" pitchFamily="34" charset="0"/>
                  </a:rPr>
                  <a:t>EN  GMA</a:t>
                </a:r>
                <a:endParaRPr lang="de-DE" sz="4300" dirty="0" err="1">
                  <a:solidFill>
                    <a:srgbClr val="A8AD4B"/>
                  </a:solidFill>
                  <a:latin typeface="Impact" panose="020B0806030902050204" pitchFamily="34" charset="0"/>
                </a:endParaRPr>
              </a:p>
            </p:txBody>
          </p:sp>
        </p:grpSp>
        <p:sp>
          <p:nvSpPr>
            <p:cNvPr id="97" name="Textfeld 96">
              <a:extLst>
                <a:ext uri="{FF2B5EF4-FFF2-40B4-BE49-F238E27FC236}">
                  <a16:creationId xmlns:a16="http://schemas.microsoft.com/office/drawing/2014/main" id="{EC6AD496-443A-4885-95D9-CC9A74E7560E}"/>
                </a:ext>
              </a:extLst>
            </p:cNvPr>
            <p:cNvSpPr txBox="1"/>
            <p:nvPr/>
          </p:nvSpPr>
          <p:spPr>
            <a:xfrm rot="10800000">
              <a:off x="6683405" y="992024"/>
              <a:ext cx="506870" cy="1141916"/>
            </a:xfrm>
            <a:prstGeom prst="rect">
              <a:avLst/>
            </a:prstGeom>
            <a:noFill/>
          </p:spPr>
          <p:txBody>
            <a:bodyPr wrap="none" rtlCol="0">
              <a:spAutoFit/>
            </a:bodyPr>
            <a:lstStyle/>
            <a:p>
              <a:pPr algn="l">
                <a:lnSpc>
                  <a:spcPct val="125000"/>
                </a:lnSpc>
              </a:pPr>
              <a:r>
                <a:rPr lang="de-DE" sz="6000" b="1">
                  <a:solidFill>
                    <a:srgbClr val="FF4AB5"/>
                  </a:solidFill>
                  <a:latin typeface="PMingLiU" panose="02020500000000000000" pitchFamily="18" charset="-120"/>
                  <a:ea typeface="PMingLiU" panose="02020500000000000000" pitchFamily="18" charset="-120"/>
                </a:rPr>
                <a:t>?</a:t>
              </a:r>
            </a:p>
          </p:txBody>
        </p:sp>
      </p:grpSp>
      <p:pic>
        <p:nvPicPr>
          <p:cNvPr id="101" name="Picture 6" descr="undefined">
            <a:extLst>
              <a:ext uri="{FF2B5EF4-FFF2-40B4-BE49-F238E27FC236}">
                <a16:creationId xmlns:a16="http://schemas.microsoft.com/office/drawing/2014/main" id="{D3ED49F7-0D6C-4FEA-B8D6-EF12C37B7947}"/>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824514" y="155684"/>
            <a:ext cx="1493323" cy="1866653"/>
          </a:xfrm>
          <a:prstGeom prst="rect">
            <a:avLst/>
          </a:prstGeom>
          <a:noFill/>
          <a:ln w="57150">
            <a:solidFill>
              <a:srgbClr val="A8AD4B"/>
            </a:solidFill>
          </a:ln>
          <a:extLst>
            <a:ext uri="{909E8E84-426E-40DD-AFC4-6F175D3DCCD1}">
              <a14:hiddenFill xmlns:a14="http://schemas.microsoft.com/office/drawing/2010/main">
                <a:solidFill>
                  <a:srgbClr val="FFFFFF"/>
                </a:solidFill>
              </a14:hiddenFill>
            </a:ext>
          </a:extLst>
        </p:spPr>
      </p:pic>
      <p:pic>
        <p:nvPicPr>
          <p:cNvPr id="103" name="Grafik 102">
            <a:extLst>
              <a:ext uri="{FF2B5EF4-FFF2-40B4-BE49-F238E27FC236}">
                <a16:creationId xmlns:a16="http://schemas.microsoft.com/office/drawing/2014/main" id="{BE8E64F5-08D0-4CA1-82C9-863E6FA9B2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72939" y="521442"/>
            <a:ext cx="1290885" cy="2059777"/>
          </a:xfrm>
          <a:prstGeom prst="rect">
            <a:avLst/>
          </a:prstGeom>
          <a:ln w="57150">
            <a:solidFill>
              <a:srgbClr val="A8AD4B"/>
            </a:solidFill>
          </a:ln>
        </p:spPr>
      </p:pic>
      <p:pic>
        <p:nvPicPr>
          <p:cNvPr id="108" name="Picture 8" descr="undefined">
            <a:extLst>
              <a:ext uri="{FF2B5EF4-FFF2-40B4-BE49-F238E27FC236}">
                <a16:creationId xmlns:a16="http://schemas.microsoft.com/office/drawing/2014/main" id="{E98B315E-C41B-41A1-A9D8-7659415EB0A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624674" y="3839821"/>
            <a:ext cx="1759152" cy="1508228"/>
          </a:xfrm>
          <a:prstGeom prst="rect">
            <a:avLst/>
          </a:prstGeom>
          <a:noFill/>
          <a:ln w="57150">
            <a:solidFill>
              <a:srgbClr val="FF4AB5"/>
            </a:solidFill>
          </a:ln>
          <a:extLst>
            <a:ext uri="{909E8E84-426E-40DD-AFC4-6F175D3DCCD1}">
              <a14:hiddenFill xmlns:a14="http://schemas.microsoft.com/office/drawing/2010/main">
                <a:solidFill>
                  <a:srgbClr val="FFFFFF"/>
                </a:solidFill>
              </a14:hiddenFill>
            </a:ext>
          </a:extLst>
        </p:spPr>
      </p:pic>
      <p:grpSp>
        <p:nvGrpSpPr>
          <p:cNvPr id="8" name="Gruppieren 7">
            <a:extLst>
              <a:ext uri="{FF2B5EF4-FFF2-40B4-BE49-F238E27FC236}">
                <a16:creationId xmlns:a16="http://schemas.microsoft.com/office/drawing/2014/main" id="{1261C18E-44ED-4B11-AC53-841FBFADC221}"/>
              </a:ext>
            </a:extLst>
          </p:cNvPr>
          <p:cNvGrpSpPr/>
          <p:nvPr/>
        </p:nvGrpSpPr>
        <p:grpSpPr>
          <a:xfrm>
            <a:off x="3506209" y="1400344"/>
            <a:ext cx="2480316" cy="2424231"/>
            <a:chOff x="2874846" y="131261"/>
            <a:chExt cx="2480316" cy="2424231"/>
          </a:xfrm>
        </p:grpSpPr>
        <p:pic>
          <p:nvPicPr>
            <p:cNvPr id="111" name="Picture 2" descr="https://d269qndii4qjqu.cloudfront.net/fit-in/560x1000/www/upload/ProductionArea/4411490.jpg?">
              <a:extLst>
                <a:ext uri="{FF2B5EF4-FFF2-40B4-BE49-F238E27FC236}">
                  <a16:creationId xmlns:a16="http://schemas.microsoft.com/office/drawing/2014/main" id="{C1F27573-97D0-428E-A572-508DA8ED19B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74846" y="131261"/>
              <a:ext cx="2057215" cy="2057215"/>
            </a:xfrm>
            <a:prstGeom prst="rect">
              <a:avLst/>
            </a:prstGeom>
            <a:noFill/>
            <a:ln w="57150">
              <a:solidFill>
                <a:srgbClr val="FF4AB5"/>
              </a:solidFill>
            </a:ln>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745EDCE4-8FCB-4118-B5EB-D6AF061426B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40777" y="908278"/>
              <a:ext cx="1514385" cy="1647214"/>
            </a:xfrm>
            <a:prstGeom prst="rect">
              <a:avLst/>
            </a:prstGeom>
          </p:spPr>
        </p:pic>
      </p:grpSp>
      <p:sp>
        <p:nvSpPr>
          <p:cNvPr id="9" name="Ellipse 8">
            <a:extLst>
              <a:ext uri="{FF2B5EF4-FFF2-40B4-BE49-F238E27FC236}">
                <a16:creationId xmlns:a16="http://schemas.microsoft.com/office/drawing/2014/main" id="{30ACBFB6-24C7-4F0B-90B1-7831EAB26229}"/>
              </a:ext>
            </a:extLst>
          </p:cNvPr>
          <p:cNvSpPr/>
          <p:nvPr/>
        </p:nvSpPr>
        <p:spPr>
          <a:xfrm>
            <a:off x="104880" y="1391805"/>
            <a:ext cx="1464315" cy="1464315"/>
          </a:xfrm>
          <a:prstGeom prst="ellipse">
            <a:avLst/>
          </a:prstGeom>
          <a:blipFill>
            <a:blip r:embed="rId9"/>
            <a:stretch>
              <a:fillRect/>
            </a:stretch>
          </a:blipFill>
          <a:ln w="76200">
            <a:solidFill>
              <a:srgbClr val="CBA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8" name="Rechteck 77">
            <a:extLst>
              <a:ext uri="{FF2B5EF4-FFF2-40B4-BE49-F238E27FC236}">
                <a16:creationId xmlns:a16="http://schemas.microsoft.com/office/drawing/2014/main" id="{869AABAE-9FF9-4401-AA1D-ADF4145A20BC}"/>
              </a:ext>
            </a:extLst>
          </p:cNvPr>
          <p:cNvSpPr/>
          <p:nvPr/>
        </p:nvSpPr>
        <p:spPr>
          <a:xfrm>
            <a:off x="110614" y="2757831"/>
            <a:ext cx="174942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Textural</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pic>
        <p:nvPicPr>
          <p:cNvPr id="4" name="Grafik 3">
            <a:extLst>
              <a:ext uri="{FF2B5EF4-FFF2-40B4-BE49-F238E27FC236}">
                <a16:creationId xmlns:a16="http://schemas.microsoft.com/office/drawing/2014/main" id="{D599E360-AEDF-40EF-AAF6-5652A35E4A24}"/>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74708" y="2651338"/>
            <a:ext cx="2741456" cy="3655275"/>
          </a:xfrm>
          <a:prstGeom prst="rect">
            <a:avLst/>
          </a:prstGeom>
        </p:spPr>
      </p:pic>
      <p:pic>
        <p:nvPicPr>
          <p:cNvPr id="12" name="Grafik 11">
            <a:extLst>
              <a:ext uri="{FF2B5EF4-FFF2-40B4-BE49-F238E27FC236}">
                <a16:creationId xmlns:a16="http://schemas.microsoft.com/office/drawing/2014/main" id="{B0904C35-91F9-4BE7-AE41-858F21D73F8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103942">
            <a:off x="1113159" y="4940417"/>
            <a:ext cx="1110186" cy="1110186"/>
          </a:xfrm>
          <a:prstGeom prst="rect">
            <a:avLst/>
          </a:prstGeom>
        </p:spPr>
      </p:pic>
      <p:pic>
        <p:nvPicPr>
          <p:cNvPr id="1030" name="Picture 6" descr="From left Nods to wolfs milk slime mold Wolfgang Tillmans the 2006 film Curse of the Golden Flower.">
            <a:extLst>
              <a:ext uri="{FF2B5EF4-FFF2-40B4-BE49-F238E27FC236}">
                <a16:creationId xmlns:a16="http://schemas.microsoft.com/office/drawing/2014/main" id="{EB2412EC-7EDA-4836-92F6-7FA165EB84F1}"/>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980368" y="1751268"/>
            <a:ext cx="1186936" cy="1725534"/>
          </a:xfrm>
          <a:prstGeom prst="rect">
            <a:avLst/>
          </a:prstGeom>
          <a:noFill/>
          <a:ln w="57150">
            <a:solidFill>
              <a:srgbClr val="CBAE2D"/>
            </a:solidFill>
          </a:ln>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9602E0CF-A7D2-4ED7-9916-A93744D8CA1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316137" y="3112227"/>
            <a:ext cx="1371342" cy="1719356"/>
          </a:xfrm>
          <a:prstGeom prst="rect">
            <a:avLst/>
          </a:prstGeom>
          <a:ln w="57150">
            <a:solidFill>
              <a:srgbClr val="009DAE"/>
            </a:solidFill>
          </a:ln>
        </p:spPr>
      </p:pic>
      <p:pic>
        <p:nvPicPr>
          <p:cNvPr id="112" name="Picture 4" descr="Photos at Natural History Museum - South Kensington - 537 tips from ...">
            <a:extLst>
              <a:ext uri="{FF2B5EF4-FFF2-40B4-BE49-F238E27FC236}">
                <a16:creationId xmlns:a16="http://schemas.microsoft.com/office/drawing/2014/main" id="{030823FE-0DBA-4EE0-A01F-3A0F2D946D0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220241" y="4521945"/>
            <a:ext cx="1442818" cy="1442818"/>
          </a:xfrm>
          <a:prstGeom prst="rect">
            <a:avLst/>
          </a:prstGeom>
          <a:noFill/>
          <a:ln w="57150">
            <a:solidFill>
              <a:srgbClr val="009DAE"/>
            </a:solidFill>
          </a:ln>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03F827CA-0CA7-46EF-90FC-82E97F6C5A74}"/>
              </a:ext>
            </a:extLst>
          </p:cNvPr>
          <p:cNvSpPr txBox="1"/>
          <p:nvPr/>
        </p:nvSpPr>
        <p:spPr>
          <a:xfrm>
            <a:off x="-3222820" y="7018569"/>
            <a:ext cx="5288627" cy="412036"/>
          </a:xfrm>
          <a:prstGeom prst="rect">
            <a:avLst/>
          </a:prstGeom>
          <a:noFill/>
        </p:spPr>
        <p:txBody>
          <a:bodyPr wrap="none" rtlCol="0">
            <a:spAutoFit/>
          </a:bodyPr>
          <a:lstStyle/>
          <a:p>
            <a:pPr>
              <a:lnSpc>
                <a:spcPct val="125000"/>
              </a:lnSpc>
            </a:pPr>
            <a:r>
              <a:rPr lang="en-US"/>
              <a:t>Arianna Lago for Atmos Magazine (Photography)</a:t>
            </a:r>
            <a:endParaRPr lang="de-DE" sz="1400" dirty="0" err="1"/>
          </a:p>
        </p:txBody>
      </p:sp>
      <p:sp>
        <p:nvSpPr>
          <p:cNvPr id="121" name="Rechteck 120">
            <a:extLst>
              <a:ext uri="{FF2B5EF4-FFF2-40B4-BE49-F238E27FC236}">
                <a16:creationId xmlns:a16="http://schemas.microsoft.com/office/drawing/2014/main" id="{1DE0FB5C-9C6A-4FBC-B775-63A7C09CDC3D}"/>
              </a:ext>
            </a:extLst>
          </p:cNvPr>
          <p:cNvSpPr/>
          <p:nvPr/>
        </p:nvSpPr>
        <p:spPr>
          <a:xfrm>
            <a:off x="7386645" y="4192032"/>
            <a:ext cx="15174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white"/>
                </a:solidFill>
                <a:highlight>
                  <a:srgbClr val="000000"/>
                </a:highlight>
                <a:latin typeface="Museo Sans 100" panose="02000000000000000000" charset="0"/>
              </a:rPr>
              <a:t>Bio-Plastic</a:t>
            </a: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 </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pic>
        <p:nvPicPr>
          <p:cNvPr id="1038" name="Picture 14" descr="Algae sequin dress by Phillip Lim and Charlotte McCurdy as part of One X One project">
            <a:extLst>
              <a:ext uri="{FF2B5EF4-FFF2-40B4-BE49-F238E27FC236}">
                <a16:creationId xmlns:a16="http://schemas.microsoft.com/office/drawing/2014/main" id="{6CA27A32-678B-42A4-9B2B-C140AEB45352}"/>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7465762" y="2070763"/>
            <a:ext cx="1144818" cy="2113190"/>
          </a:xfrm>
          <a:prstGeom prst="rect">
            <a:avLst/>
          </a:prstGeom>
          <a:noFill/>
          <a:ln w="57150">
            <a:solidFill>
              <a:srgbClr val="A8AD4B"/>
            </a:solidFill>
          </a:ln>
          <a:extLst>
            <a:ext uri="{909E8E84-426E-40DD-AFC4-6F175D3DCCD1}">
              <a14:hiddenFill xmlns:a14="http://schemas.microsoft.com/office/drawing/2010/main">
                <a:solidFill>
                  <a:srgbClr val="FFFFFF"/>
                </a:solidFill>
              </a14:hiddenFill>
            </a:ext>
          </a:extLst>
        </p:spPr>
      </p:pic>
      <p:pic>
        <p:nvPicPr>
          <p:cNvPr id="1040" name="Picture 16" descr="undefined">
            <a:extLst>
              <a:ext uri="{FF2B5EF4-FFF2-40B4-BE49-F238E27FC236}">
                <a16:creationId xmlns:a16="http://schemas.microsoft.com/office/drawing/2014/main" id="{69C86D45-84E9-4B31-AA4E-987805468FD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604373" y="3904288"/>
            <a:ext cx="1657088" cy="1657088"/>
          </a:xfrm>
          <a:prstGeom prst="rect">
            <a:avLst/>
          </a:prstGeom>
          <a:noFill/>
          <a:ln w="57150">
            <a:solidFill>
              <a:srgbClr val="FF4AB5"/>
            </a:solidFill>
          </a:ln>
          <a:extLst>
            <a:ext uri="{909E8E84-426E-40DD-AFC4-6F175D3DCCD1}">
              <a14:hiddenFill xmlns:a14="http://schemas.microsoft.com/office/drawing/2010/main">
                <a:solidFill>
                  <a:srgbClr val="FFFFFF"/>
                </a:solidFill>
              </a14:hiddenFill>
            </a:ext>
          </a:extLst>
        </p:spPr>
      </p:pic>
      <p:pic>
        <p:nvPicPr>
          <p:cNvPr id="102" name="Grafik 101">
            <a:extLst>
              <a:ext uri="{FF2B5EF4-FFF2-40B4-BE49-F238E27FC236}">
                <a16:creationId xmlns:a16="http://schemas.microsoft.com/office/drawing/2014/main" id="{4CC56A73-53BC-4ECC-8E67-95CC4E7AAC45}"/>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25407" r="17329"/>
          <a:stretch/>
        </p:blipFill>
        <p:spPr>
          <a:xfrm>
            <a:off x="5907271" y="2088643"/>
            <a:ext cx="1579291" cy="4136853"/>
          </a:xfrm>
          <a:prstGeom prst="rect">
            <a:avLst/>
          </a:prstGeom>
        </p:spPr>
      </p:pic>
      <p:pic>
        <p:nvPicPr>
          <p:cNvPr id="123" name="Picture 6" descr="The Last of Us - Staffel 1 | Moviepilot">
            <a:extLst>
              <a:ext uri="{FF2B5EF4-FFF2-40B4-BE49-F238E27FC236}">
                <a16:creationId xmlns:a16="http://schemas.microsoft.com/office/drawing/2014/main" id="{61DA6A0A-F7E1-417F-AABD-F6A5888A75EF}"/>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0424802" y="4651655"/>
            <a:ext cx="1413879" cy="2093917"/>
          </a:xfrm>
          <a:prstGeom prst="rect">
            <a:avLst/>
          </a:prstGeom>
          <a:noFill/>
          <a:ln w="57150">
            <a:solidFill>
              <a:srgbClr val="009DAE"/>
            </a:solidFill>
          </a:ln>
          <a:extLst>
            <a:ext uri="{909E8E84-426E-40DD-AFC4-6F175D3DCCD1}">
              <a14:hiddenFill xmlns:a14="http://schemas.microsoft.com/office/drawing/2010/main">
                <a:solidFill>
                  <a:srgbClr val="FFFFFF"/>
                </a:solidFill>
              </a14:hiddenFill>
            </a:ext>
          </a:extLst>
        </p:spPr>
      </p:pic>
      <p:pic>
        <p:nvPicPr>
          <p:cNvPr id="125" name="Picture 2" descr="CELEBRATE 10 YEARS OF “THE LAST OF US” WITH A NEW CLICKER STATUE FROM DARK  HORSE DIRECT :: Blog :: Dark Horse Comics">
            <a:extLst>
              <a:ext uri="{FF2B5EF4-FFF2-40B4-BE49-F238E27FC236}">
                <a16:creationId xmlns:a16="http://schemas.microsoft.com/office/drawing/2014/main" id="{5909080F-1ABC-45DE-B444-5D9A7EE8B8C9}"/>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9765309" y="5067969"/>
            <a:ext cx="830008" cy="1000645"/>
          </a:xfrm>
          <a:prstGeom prst="rect">
            <a:avLst/>
          </a:prstGeom>
          <a:noFill/>
          <a:extLst>
            <a:ext uri="{909E8E84-426E-40DD-AFC4-6F175D3DCCD1}">
              <a14:hiddenFill xmlns:a14="http://schemas.microsoft.com/office/drawing/2010/main">
                <a:solidFill>
                  <a:srgbClr val="FFFFFF"/>
                </a:solidFill>
              </a14:hiddenFill>
            </a:ext>
          </a:extLst>
        </p:spPr>
      </p:pic>
      <p:sp>
        <p:nvSpPr>
          <p:cNvPr id="65" name="Rechteck 64">
            <a:extLst>
              <a:ext uri="{FF2B5EF4-FFF2-40B4-BE49-F238E27FC236}">
                <a16:creationId xmlns:a16="http://schemas.microsoft.com/office/drawing/2014/main" id="{B1858653-7E24-40B0-89C4-89DE2D54CD4B}"/>
              </a:ext>
            </a:extLst>
          </p:cNvPr>
          <p:cNvSpPr/>
          <p:nvPr/>
        </p:nvSpPr>
        <p:spPr>
          <a:xfrm>
            <a:off x="3831035" y="5335758"/>
            <a:ext cx="97625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Sensual</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68" name="Rechteck 67">
            <a:extLst>
              <a:ext uri="{FF2B5EF4-FFF2-40B4-BE49-F238E27FC236}">
                <a16:creationId xmlns:a16="http://schemas.microsoft.com/office/drawing/2014/main" id="{5D5F27CF-39EE-48B4-BAA6-12D4D9FC3FF3}"/>
              </a:ext>
            </a:extLst>
          </p:cNvPr>
          <p:cNvSpPr/>
          <p:nvPr/>
        </p:nvSpPr>
        <p:spPr>
          <a:xfrm>
            <a:off x="3413857" y="3435655"/>
            <a:ext cx="127748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Microbial</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84" name="Rechteck 83">
            <a:extLst>
              <a:ext uri="{FF2B5EF4-FFF2-40B4-BE49-F238E27FC236}">
                <a16:creationId xmlns:a16="http://schemas.microsoft.com/office/drawing/2014/main" id="{52F3720D-C9C9-4AB8-ADFF-C38F4192D75A}"/>
              </a:ext>
            </a:extLst>
          </p:cNvPr>
          <p:cNvSpPr/>
          <p:nvPr/>
        </p:nvSpPr>
        <p:spPr>
          <a:xfrm>
            <a:off x="6744072" y="2020338"/>
            <a:ext cx="15174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Morphing </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85" name="Rechteck 84">
            <a:extLst>
              <a:ext uri="{FF2B5EF4-FFF2-40B4-BE49-F238E27FC236}">
                <a16:creationId xmlns:a16="http://schemas.microsoft.com/office/drawing/2014/main" id="{14D4C3EF-0BAB-4FA6-87E5-323271E2E6AB}"/>
              </a:ext>
            </a:extLst>
          </p:cNvPr>
          <p:cNvSpPr/>
          <p:nvPr/>
        </p:nvSpPr>
        <p:spPr>
          <a:xfrm>
            <a:off x="8592483" y="2574048"/>
            <a:ext cx="15174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white"/>
                </a:solidFill>
                <a:highlight>
                  <a:srgbClr val="000000"/>
                </a:highlight>
                <a:latin typeface="Museo Sans 100" panose="02000000000000000000" charset="0"/>
              </a:rPr>
              <a:t>M</a:t>
            </a: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imicry</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95" name="Rechteck 94">
            <a:extLst>
              <a:ext uri="{FF2B5EF4-FFF2-40B4-BE49-F238E27FC236}">
                <a16:creationId xmlns:a16="http://schemas.microsoft.com/office/drawing/2014/main" id="{92D709C3-15C3-4588-922F-D218723420F8}"/>
              </a:ext>
            </a:extLst>
          </p:cNvPr>
          <p:cNvSpPr/>
          <p:nvPr/>
        </p:nvSpPr>
        <p:spPr>
          <a:xfrm>
            <a:off x="9410038" y="2844690"/>
            <a:ext cx="137134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Macro-Photography</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119" name="Rechteck 118">
            <a:extLst>
              <a:ext uri="{FF2B5EF4-FFF2-40B4-BE49-F238E27FC236}">
                <a16:creationId xmlns:a16="http://schemas.microsoft.com/office/drawing/2014/main" id="{8AFDE222-54DD-4EED-8C5C-0E2AC3C96B82}"/>
              </a:ext>
            </a:extLst>
          </p:cNvPr>
          <p:cNvSpPr/>
          <p:nvPr/>
        </p:nvSpPr>
        <p:spPr>
          <a:xfrm>
            <a:off x="10691067" y="4256467"/>
            <a:ext cx="182553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Eco-Horror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white"/>
                </a:solidFill>
                <a:highlight>
                  <a:srgbClr val="000000"/>
                </a:highlight>
                <a:latin typeface="Museo Sans 100" panose="02000000000000000000" charset="0"/>
              </a:rPr>
              <a:t>Gaming + Movies</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131" name="Rechteck 130">
            <a:extLst>
              <a:ext uri="{FF2B5EF4-FFF2-40B4-BE49-F238E27FC236}">
                <a16:creationId xmlns:a16="http://schemas.microsoft.com/office/drawing/2014/main" id="{A496B7F4-5339-4E20-B67E-A9CA05EC6B8D}"/>
              </a:ext>
            </a:extLst>
          </p:cNvPr>
          <p:cNvSpPr/>
          <p:nvPr/>
        </p:nvSpPr>
        <p:spPr>
          <a:xfrm>
            <a:off x="4520763" y="5568292"/>
            <a:ext cx="116466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AI-Art</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grpSp>
        <p:nvGrpSpPr>
          <p:cNvPr id="86" name="Gruppieren 85">
            <a:extLst>
              <a:ext uri="{FF2B5EF4-FFF2-40B4-BE49-F238E27FC236}">
                <a16:creationId xmlns:a16="http://schemas.microsoft.com/office/drawing/2014/main" id="{93A34707-F376-4C82-BAFE-9BA5A84CD60F}"/>
              </a:ext>
            </a:extLst>
          </p:cNvPr>
          <p:cNvGrpSpPr/>
          <p:nvPr/>
        </p:nvGrpSpPr>
        <p:grpSpPr>
          <a:xfrm>
            <a:off x="1332370" y="3078031"/>
            <a:ext cx="1118052" cy="833668"/>
            <a:chOff x="-692662" y="2151955"/>
            <a:chExt cx="1741309" cy="1298396"/>
          </a:xfrm>
          <a:solidFill>
            <a:schemeClr val="bg1"/>
          </a:solidFill>
        </p:grpSpPr>
        <p:sp>
          <p:nvSpPr>
            <p:cNvPr id="87" name="Ellipse 86">
              <a:extLst>
                <a:ext uri="{FF2B5EF4-FFF2-40B4-BE49-F238E27FC236}">
                  <a16:creationId xmlns:a16="http://schemas.microsoft.com/office/drawing/2014/main" id="{580B6654-97DE-4F21-9295-B35AA6B57C00}"/>
                </a:ext>
              </a:extLst>
            </p:cNvPr>
            <p:cNvSpPr/>
            <p:nvPr/>
          </p:nvSpPr>
          <p:spPr>
            <a:xfrm>
              <a:off x="-444483" y="2151955"/>
              <a:ext cx="1298395" cy="12983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88" name="Textfeld 87">
              <a:extLst>
                <a:ext uri="{FF2B5EF4-FFF2-40B4-BE49-F238E27FC236}">
                  <a16:creationId xmlns:a16="http://schemas.microsoft.com/office/drawing/2014/main" id="{6030CCD9-9099-409D-9777-69F692899913}"/>
                </a:ext>
              </a:extLst>
            </p:cNvPr>
            <p:cNvSpPr txBox="1"/>
            <p:nvPr/>
          </p:nvSpPr>
          <p:spPr>
            <a:xfrm>
              <a:off x="-692662" y="2446612"/>
              <a:ext cx="1741309" cy="7190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SCENT &amp; BEAUTY</a:t>
              </a:r>
            </a:p>
          </p:txBody>
        </p:sp>
      </p:grpSp>
    </p:spTree>
    <p:extLst>
      <p:ext uri="{BB962C8B-B14F-4D97-AF65-F5344CB8AC3E}">
        <p14:creationId xmlns:p14="http://schemas.microsoft.com/office/powerpoint/2010/main" val="385244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Grafik 30">
            <a:extLst>
              <a:ext uri="{FF2B5EF4-FFF2-40B4-BE49-F238E27FC236}">
                <a16:creationId xmlns:a16="http://schemas.microsoft.com/office/drawing/2014/main" id="{75EE1EC9-DC0E-450C-9958-695C8ABEAA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41" name="Gruppieren 40">
            <a:extLst>
              <a:ext uri="{FF2B5EF4-FFF2-40B4-BE49-F238E27FC236}">
                <a16:creationId xmlns:a16="http://schemas.microsoft.com/office/drawing/2014/main" id="{0AFA2A0D-5D07-4128-90AD-66BDADAE5D41}"/>
              </a:ext>
            </a:extLst>
          </p:cNvPr>
          <p:cNvGrpSpPr/>
          <p:nvPr/>
        </p:nvGrpSpPr>
        <p:grpSpPr>
          <a:xfrm>
            <a:off x="10416480" y="171154"/>
            <a:ext cx="1439984" cy="1439984"/>
            <a:chOff x="-139919" y="1880126"/>
            <a:chExt cx="1439984" cy="1439984"/>
          </a:xfrm>
        </p:grpSpPr>
        <p:sp>
          <p:nvSpPr>
            <p:cNvPr id="42" name="Ellipse 41">
              <a:extLst>
                <a:ext uri="{FF2B5EF4-FFF2-40B4-BE49-F238E27FC236}">
                  <a16:creationId xmlns:a16="http://schemas.microsoft.com/office/drawing/2014/main" id="{0EB59693-C8C6-46FE-A916-5AFBEBBB9048}"/>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43" name="Textfeld 42">
              <a:extLst>
                <a:ext uri="{FF2B5EF4-FFF2-40B4-BE49-F238E27FC236}">
                  <a16:creationId xmlns:a16="http://schemas.microsoft.com/office/drawing/2014/main" id="{A0F78C40-5539-4D70-AFA4-31D08CF2D751}"/>
                </a:ext>
              </a:extLst>
            </p:cNvPr>
            <p:cNvSpPr txBox="1"/>
            <p:nvPr/>
          </p:nvSpPr>
          <p:spPr>
            <a:xfrm>
              <a:off x="-108318" y="2274990"/>
              <a:ext cx="1244123" cy="611001"/>
            </a:xfrm>
            <a:prstGeom prst="rect">
              <a:avLst/>
            </a:prstGeom>
            <a:noFill/>
          </p:spPr>
          <p:txBody>
            <a:bodyPr wrap="none" rtlCol="0">
              <a:spAutoFit/>
            </a:bodyPr>
            <a:lstStyle/>
            <a:p>
              <a:pPr algn="l">
                <a:lnSpc>
                  <a:spcPct val="125000"/>
                </a:lnSpc>
              </a:pPr>
              <a:r>
                <a:rPr lang="de-DE" sz="1400">
                  <a:solidFill>
                    <a:schemeClr val="bg1"/>
                  </a:solidFill>
                </a:rPr>
                <a:t>BRAND</a:t>
              </a:r>
            </a:p>
            <a:p>
              <a:pPr algn="l">
                <a:lnSpc>
                  <a:spcPct val="125000"/>
                </a:lnSpc>
              </a:pPr>
              <a:r>
                <a:rPr lang="de-DE" sz="1400">
                  <a:solidFill>
                    <a:schemeClr val="bg1"/>
                  </a:solidFill>
                </a:rPr>
                <a:t>OPPORTUNITY</a:t>
              </a:r>
            </a:p>
          </p:txBody>
        </p:sp>
      </p:grpSp>
      <p:sp>
        <p:nvSpPr>
          <p:cNvPr id="12" name="Textfeld 11">
            <a:extLst>
              <a:ext uri="{FF2B5EF4-FFF2-40B4-BE49-F238E27FC236}">
                <a16:creationId xmlns:a16="http://schemas.microsoft.com/office/drawing/2014/main" id="{BD03F4A0-4384-4A55-AB04-96418BF5AF49}"/>
              </a:ext>
            </a:extLst>
          </p:cNvPr>
          <p:cNvSpPr txBox="1"/>
          <p:nvPr/>
        </p:nvSpPr>
        <p:spPr>
          <a:xfrm>
            <a:off x="546143" y="1843080"/>
            <a:ext cx="6624736" cy="758285"/>
          </a:xfrm>
          <a:prstGeom prst="rect">
            <a:avLst/>
          </a:prstGeom>
          <a:noFill/>
        </p:spPr>
        <p:txBody>
          <a:bodyPr wrap="square" rtlCol="0">
            <a:spAutoFit/>
          </a:bodyPr>
          <a:lstStyle/>
          <a:p>
            <a:pPr>
              <a:lnSpc>
                <a:spcPct val="125000"/>
              </a:lnSpc>
            </a:pPr>
            <a:r>
              <a:rPr lang="en-US"/>
              <a:t>A brand that opens up a new, unconventional view of nature for curious consumers with a great thirst for discovery. </a:t>
            </a:r>
            <a:endParaRPr lang="de-DE"/>
          </a:p>
        </p:txBody>
      </p:sp>
      <p:grpSp>
        <p:nvGrpSpPr>
          <p:cNvPr id="47" name="Gruppieren 46">
            <a:extLst>
              <a:ext uri="{FF2B5EF4-FFF2-40B4-BE49-F238E27FC236}">
                <a16:creationId xmlns:a16="http://schemas.microsoft.com/office/drawing/2014/main" id="{196D02D9-6DF8-4E77-A613-C045356584BC}"/>
              </a:ext>
            </a:extLst>
          </p:cNvPr>
          <p:cNvGrpSpPr/>
          <p:nvPr/>
        </p:nvGrpSpPr>
        <p:grpSpPr>
          <a:xfrm>
            <a:off x="2508841" y="2659606"/>
            <a:ext cx="1409416" cy="1350265"/>
            <a:chOff x="-210973" y="1603663"/>
            <a:chExt cx="1409416" cy="1350265"/>
          </a:xfrm>
          <a:solidFill>
            <a:srgbClr val="E1E3DE"/>
          </a:solidFill>
        </p:grpSpPr>
        <p:sp>
          <p:nvSpPr>
            <p:cNvPr id="51" name="Ellipse 50">
              <a:extLst>
                <a:ext uri="{FF2B5EF4-FFF2-40B4-BE49-F238E27FC236}">
                  <a16:creationId xmlns:a16="http://schemas.microsoft.com/office/drawing/2014/main" id="{BC08C818-B2A1-451F-AAA9-483099EC5A6F}"/>
                </a:ext>
              </a:extLst>
            </p:cNvPr>
            <p:cNvSpPr/>
            <p:nvPr/>
          </p:nvSpPr>
          <p:spPr>
            <a:xfrm>
              <a:off x="-207486" y="1603663"/>
              <a:ext cx="1405929" cy="1350265"/>
            </a:xfrm>
            <a:prstGeom prst="ellipse">
              <a:avLst/>
            </a:prstGeom>
            <a:solidFill>
              <a:srgbClr val="60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3" name="Textfeld 52">
              <a:extLst>
                <a:ext uri="{FF2B5EF4-FFF2-40B4-BE49-F238E27FC236}">
                  <a16:creationId xmlns:a16="http://schemas.microsoft.com/office/drawing/2014/main" id="{3A654615-B362-4293-A7C3-E914B9ADBCB1}"/>
                </a:ext>
              </a:extLst>
            </p:cNvPr>
            <p:cNvSpPr txBox="1"/>
            <p:nvPr/>
          </p:nvSpPr>
          <p:spPr>
            <a:xfrm>
              <a:off x="-210973" y="1968848"/>
              <a:ext cx="1098422" cy="610295"/>
            </a:xfrm>
            <a:prstGeom prst="rect">
              <a:avLst/>
            </a:prstGeom>
            <a:solidFill>
              <a:srgbClr val="F83EA7"/>
            </a:solidFill>
          </p:spPr>
          <p:txBody>
            <a:bodyPr wrap="square" rtlCol="0">
              <a:spAutoFit/>
            </a:bodyPr>
            <a:lstStyle/>
            <a:p>
              <a:pPr>
                <a:lnSpc>
                  <a:spcPct val="125000"/>
                </a:lnSpc>
              </a:pPr>
              <a:r>
                <a:rPr lang="de-DE" sz="1400">
                  <a:solidFill>
                    <a:schemeClr val="bg1"/>
                  </a:solidFill>
                </a:rPr>
                <a:t>Brave</a:t>
              </a:r>
            </a:p>
            <a:p>
              <a:pPr>
                <a:lnSpc>
                  <a:spcPct val="125000"/>
                </a:lnSpc>
              </a:pPr>
              <a:r>
                <a:rPr lang="de-DE" sz="1400">
                  <a:solidFill>
                    <a:schemeClr val="bg1"/>
                  </a:solidFill>
                </a:rPr>
                <a:t>&amp; Creative</a:t>
              </a:r>
            </a:p>
          </p:txBody>
        </p:sp>
      </p:grpSp>
      <p:grpSp>
        <p:nvGrpSpPr>
          <p:cNvPr id="65" name="Gruppieren 64">
            <a:extLst>
              <a:ext uri="{FF2B5EF4-FFF2-40B4-BE49-F238E27FC236}">
                <a16:creationId xmlns:a16="http://schemas.microsoft.com/office/drawing/2014/main" id="{2E1377DE-FFEE-4A43-9B8C-113FE4407D8B}"/>
              </a:ext>
            </a:extLst>
          </p:cNvPr>
          <p:cNvGrpSpPr/>
          <p:nvPr/>
        </p:nvGrpSpPr>
        <p:grpSpPr>
          <a:xfrm>
            <a:off x="3954373" y="3045234"/>
            <a:ext cx="1587983" cy="1587982"/>
            <a:chOff x="95768" y="1735264"/>
            <a:chExt cx="1349159" cy="1349158"/>
          </a:xfrm>
          <a:solidFill>
            <a:srgbClr val="CBAE2D"/>
          </a:solidFill>
        </p:grpSpPr>
        <p:sp>
          <p:nvSpPr>
            <p:cNvPr id="66" name="Ellipse 65">
              <a:extLst>
                <a:ext uri="{FF2B5EF4-FFF2-40B4-BE49-F238E27FC236}">
                  <a16:creationId xmlns:a16="http://schemas.microsoft.com/office/drawing/2014/main" id="{146BA56C-4110-4F4D-9BF7-8A9983EE2EA5}"/>
                </a:ext>
              </a:extLst>
            </p:cNvPr>
            <p:cNvSpPr/>
            <p:nvPr/>
          </p:nvSpPr>
          <p:spPr>
            <a:xfrm>
              <a:off x="95769" y="1735264"/>
              <a:ext cx="1349158" cy="13491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2" name="Textfeld 71">
              <a:extLst>
                <a:ext uri="{FF2B5EF4-FFF2-40B4-BE49-F238E27FC236}">
                  <a16:creationId xmlns:a16="http://schemas.microsoft.com/office/drawing/2014/main" id="{9CA98764-DDDD-4660-A908-4BE388D17B8B}"/>
                </a:ext>
              </a:extLst>
            </p:cNvPr>
            <p:cNvSpPr txBox="1"/>
            <p:nvPr/>
          </p:nvSpPr>
          <p:spPr>
            <a:xfrm>
              <a:off x="95768" y="2133736"/>
              <a:ext cx="1024219" cy="518510"/>
            </a:xfrm>
            <a:prstGeom prst="rect">
              <a:avLst/>
            </a:prstGeom>
            <a:solidFill>
              <a:srgbClr val="F83EA7"/>
            </a:solidFill>
          </p:spPr>
          <p:txBody>
            <a:bodyPr wrap="square" rtlCol="0">
              <a:spAutoFit/>
            </a:bodyPr>
            <a:lstStyle/>
            <a:p>
              <a:pPr>
                <a:lnSpc>
                  <a:spcPct val="125000"/>
                </a:lnSpc>
              </a:pPr>
              <a:r>
                <a:rPr lang="de-DE" sz="1400">
                  <a:solidFill>
                    <a:schemeClr val="bg1"/>
                  </a:solidFill>
                </a:rPr>
                <a:t>Joy</a:t>
              </a:r>
            </a:p>
            <a:p>
              <a:pPr>
                <a:lnSpc>
                  <a:spcPct val="125000"/>
                </a:lnSpc>
              </a:pPr>
              <a:r>
                <a:rPr lang="de-DE" sz="1400">
                  <a:solidFill>
                    <a:schemeClr val="bg1"/>
                  </a:solidFill>
                </a:rPr>
                <a:t>&amp; Sensuality</a:t>
              </a:r>
            </a:p>
          </p:txBody>
        </p:sp>
      </p:grpSp>
      <p:grpSp>
        <p:nvGrpSpPr>
          <p:cNvPr id="75" name="Gruppieren 74">
            <a:extLst>
              <a:ext uri="{FF2B5EF4-FFF2-40B4-BE49-F238E27FC236}">
                <a16:creationId xmlns:a16="http://schemas.microsoft.com/office/drawing/2014/main" id="{38CDFAD2-6393-4EA1-9629-E4D18C1DC6D9}"/>
              </a:ext>
            </a:extLst>
          </p:cNvPr>
          <p:cNvGrpSpPr/>
          <p:nvPr/>
        </p:nvGrpSpPr>
        <p:grpSpPr>
          <a:xfrm>
            <a:off x="2271289" y="4343294"/>
            <a:ext cx="1689034" cy="1688074"/>
            <a:chOff x="94732" y="1997489"/>
            <a:chExt cx="1823253" cy="1770089"/>
          </a:xfrm>
          <a:solidFill>
            <a:srgbClr val="E1E3DE"/>
          </a:solidFill>
        </p:grpSpPr>
        <p:sp>
          <p:nvSpPr>
            <p:cNvPr id="76" name="Ellipse 75">
              <a:extLst>
                <a:ext uri="{FF2B5EF4-FFF2-40B4-BE49-F238E27FC236}">
                  <a16:creationId xmlns:a16="http://schemas.microsoft.com/office/drawing/2014/main" id="{862B29BC-F39E-4040-8588-A53F2E9832E0}"/>
                </a:ext>
              </a:extLst>
            </p:cNvPr>
            <p:cNvSpPr/>
            <p:nvPr/>
          </p:nvSpPr>
          <p:spPr>
            <a:xfrm>
              <a:off x="95769" y="1997489"/>
              <a:ext cx="1822216" cy="1770089"/>
            </a:xfrm>
            <a:prstGeom prst="ellipse">
              <a:avLst/>
            </a:prstGeom>
            <a:solidFill>
              <a:srgbClr val="CE1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7" name="Textfeld 76">
              <a:extLst>
                <a:ext uri="{FF2B5EF4-FFF2-40B4-BE49-F238E27FC236}">
                  <a16:creationId xmlns:a16="http://schemas.microsoft.com/office/drawing/2014/main" id="{99E3D1DA-1588-42DA-96AE-5F94B03F1837}"/>
                </a:ext>
              </a:extLst>
            </p:cNvPr>
            <p:cNvSpPr txBox="1"/>
            <p:nvPr/>
          </p:nvSpPr>
          <p:spPr>
            <a:xfrm>
              <a:off x="94732" y="2511425"/>
              <a:ext cx="1442137" cy="639946"/>
            </a:xfrm>
            <a:prstGeom prst="rect">
              <a:avLst/>
            </a:prstGeom>
            <a:solidFill>
              <a:srgbClr val="F83EA7"/>
            </a:solidFill>
          </p:spPr>
          <p:txBody>
            <a:bodyPr wrap="square" rtlCol="0">
              <a:spAutoFit/>
            </a:bodyPr>
            <a:lstStyle/>
            <a:p>
              <a:pPr>
                <a:lnSpc>
                  <a:spcPct val="125000"/>
                </a:lnSpc>
              </a:pPr>
              <a:r>
                <a:rPr lang="de-DE" sz="1400">
                  <a:solidFill>
                    <a:schemeClr val="bg1"/>
                  </a:solidFill>
                </a:rPr>
                <a:t>Surprising</a:t>
              </a:r>
            </a:p>
            <a:p>
              <a:pPr>
                <a:lnSpc>
                  <a:spcPct val="125000"/>
                </a:lnSpc>
              </a:pPr>
              <a:r>
                <a:rPr lang="de-DE" sz="1400">
                  <a:solidFill>
                    <a:schemeClr val="bg1"/>
                  </a:solidFill>
                </a:rPr>
                <a:t>&amp; Astonishing</a:t>
              </a:r>
            </a:p>
          </p:txBody>
        </p:sp>
      </p:grpSp>
      <p:grpSp>
        <p:nvGrpSpPr>
          <p:cNvPr id="22" name="Gruppieren 21">
            <a:extLst>
              <a:ext uri="{FF2B5EF4-FFF2-40B4-BE49-F238E27FC236}">
                <a16:creationId xmlns:a16="http://schemas.microsoft.com/office/drawing/2014/main" id="{3E1913B5-246A-405C-9AD9-F758D492ADE7}"/>
              </a:ext>
            </a:extLst>
          </p:cNvPr>
          <p:cNvGrpSpPr/>
          <p:nvPr/>
        </p:nvGrpSpPr>
        <p:grpSpPr>
          <a:xfrm>
            <a:off x="734549" y="3154244"/>
            <a:ext cx="1838852" cy="1807641"/>
            <a:chOff x="-49595" y="1801888"/>
            <a:chExt cx="1577624" cy="1550848"/>
          </a:xfrm>
          <a:solidFill>
            <a:srgbClr val="E1E3DE"/>
          </a:solidFill>
        </p:grpSpPr>
        <p:sp>
          <p:nvSpPr>
            <p:cNvPr id="23" name="Ellipse 22">
              <a:extLst>
                <a:ext uri="{FF2B5EF4-FFF2-40B4-BE49-F238E27FC236}">
                  <a16:creationId xmlns:a16="http://schemas.microsoft.com/office/drawing/2014/main" id="{AD510430-B2A7-4231-A9F1-ECA2962B84D2}"/>
                </a:ext>
              </a:extLst>
            </p:cNvPr>
            <p:cNvSpPr/>
            <p:nvPr/>
          </p:nvSpPr>
          <p:spPr>
            <a:xfrm>
              <a:off x="-22819" y="1801888"/>
              <a:ext cx="1550848" cy="1550848"/>
            </a:xfrm>
            <a:prstGeom prst="ellipse">
              <a:avLst/>
            </a:prstGeom>
            <a:solidFill>
              <a:srgbClr val="E3A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24" name="Textfeld 23">
              <a:extLst>
                <a:ext uri="{FF2B5EF4-FFF2-40B4-BE49-F238E27FC236}">
                  <a16:creationId xmlns:a16="http://schemas.microsoft.com/office/drawing/2014/main" id="{EB3B1731-ECC1-402D-A7D2-3C20E2631ABE}"/>
                </a:ext>
              </a:extLst>
            </p:cNvPr>
            <p:cNvSpPr txBox="1"/>
            <p:nvPr/>
          </p:nvSpPr>
          <p:spPr>
            <a:xfrm>
              <a:off x="-49595" y="2299935"/>
              <a:ext cx="991127" cy="523597"/>
            </a:xfrm>
            <a:prstGeom prst="rect">
              <a:avLst/>
            </a:prstGeom>
            <a:solidFill>
              <a:srgbClr val="F83EA7"/>
            </a:solidFill>
          </p:spPr>
          <p:txBody>
            <a:bodyPr wrap="square" rtlCol="0">
              <a:spAutoFit/>
            </a:bodyPr>
            <a:lstStyle/>
            <a:p>
              <a:pPr>
                <a:lnSpc>
                  <a:spcPct val="125000"/>
                </a:lnSpc>
              </a:pPr>
              <a:r>
                <a:rPr lang="de-DE" sz="1400">
                  <a:solidFill>
                    <a:schemeClr val="bg1"/>
                  </a:solidFill>
                </a:rPr>
                <a:t>Innovative</a:t>
              </a:r>
            </a:p>
            <a:p>
              <a:pPr>
                <a:lnSpc>
                  <a:spcPct val="125000"/>
                </a:lnSpc>
              </a:pPr>
              <a:r>
                <a:rPr lang="de-DE" sz="1400">
                  <a:solidFill>
                    <a:schemeClr val="bg1"/>
                  </a:solidFill>
                </a:rPr>
                <a:t>&amp; Inspiring</a:t>
              </a:r>
            </a:p>
          </p:txBody>
        </p:sp>
      </p:grpSp>
      <p:grpSp>
        <p:nvGrpSpPr>
          <p:cNvPr id="25" name="Gruppieren 24">
            <a:extLst>
              <a:ext uri="{FF2B5EF4-FFF2-40B4-BE49-F238E27FC236}">
                <a16:creationId xmlns:a16="http://schemas.microsoft.com/office/drawing/2014/main" id="{D7E1C5D2-8437-4925-A14B-C8EE8F404855}"/>
              </a:ext>
            </a:extLst>
          </p:cNvPr>
          <p:cNvGrpSpPr/>
          <p:nvPr/>
        </p:nvGrpSpPr>
        <p:grpSpPr>
          <a:xfrm>
            <a:off x="4110927" y="4805019"/>
            <a:ext cx="1748177" cy="1730901"/>
            <a:chOff x="54848" y="2012756"/>
            <a:chExt cx="1499832" cy="1485010"/>
          </a:xfrm>
          <a:solidFill>
            <a:srgbClr val="E1E3DE"/>
          </a:solidFill>
        </p:grpSpPr>
        <p:sp>
          <p:nvSpPr>
            <p:cNvPr id="26" name="Ellipse 25">
              <a:extLst>
                <a:ext uri="{FF2B5EF4-FFF2-40B4-BE49-F238E27FC236}">
                  <a16:creationId xmlns:a16="http://schemas.microsoft.com/office/drawing/2014/main" id="{7CA983BB-81E2-45B0-9459-F058CCBE4D74}"/>
                </a:ext>
              </a:extLst>
            </p:cNvPr>
            <p:cNvSpPr/>
            <p:nvPr/>
          </p:nvSpPr>
          <p:spPr>
            <a:xfrm>
              <a:off x="69671" y="2012756"/>
              <a:ext cx="1485009" cy="1485010"/>
            </a:xfrm>
            <a:prstGeom prst="ellipse">
              <a:avLst/>
            </a:prstGeom>
            <a:solidFill>
              <a:srgbClr val="00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27" name="Textfeld 26">
              <a:extLst>
                <a:ext uri="{FF2B5EF4-FFF2-40B4-BE49-F238E27FC236}">
                  <a16:creationId xmlns:a16="http://schemas.microsoft.com/office/drawing/2014/main" id="{39C09E02-D1F5-4BB0-8083-79F8E561EF3F}"/>
                </a:ext>
              </a:extLst>
            </p:cNvPr>
            <p:cNvSpPr txBox="1"/>
            <p:nvPr/>
          </p:nvSpPr>
          <p:spPr>
            <a:xfrm>
              <a:off x="54848" y="2493462"/>
              <a:ext cx="946909" cy="523597"/>
            </a:xfrm>
            <a:prstGeom prst="rect">
              <a:avLst/>
            </a:prstGeom>
            <a:solidFill>
              <a:srgbClr val="F83EA7"/>
            </a:solidFill>
          </p:spPr>
          <p:txBody>
            <a:bodyPr wrap="square" rtlCol="0">
              <a:spAutoFit/>
            </a:bodyPr>
            <a:lstStyle/>
            <a:p>
              <a:pPr>
                <a:lnSpc>
                  <a:spcPct val="125000"/>
                </a:lnSpc>
              </a:pPr>
              <a:r>
                <a:rPr lang="de-DE" sz="1400">
                  <a:solidFill>
                    <a:schemeClr val="bg1"/>
                  </a:solidFill>
                </a:rPr>
                <a:t>A Festival</a:t>
              </a:r>
            </a:p>
            <a:p>
              <a:pPr>
                <a:lnSpc>
                  <a:spcPct val="125000"/>
                </a:lnSpc>
              </a:pPr>
              <a:r>
                <a:rPr lang="de-DE" sz="1400">
                  <a:solidFill>
                    <a:schemeClr val="bg1"/>
                  </a:solidFill>
                </a:rPr>
                <a:t>Of Nature</a:t>
              </a:r>
            </a:p>
          </p:txBody>
        </p:sp>
      </p:grpSp>
      <p:grpSp>
        <p:nvGrpSpPr>
          <p:cNvPr id="28" name="Gruppieren 27">
            <a:extLst>
              <a:ext uri="{FF2B5EF4-FFF2-40B4-BE49-F238E27FC236}">
                <a16:creationId xmlns:a16="http://schemas.microsoft.com/office/drawing/2014/main" id="{836E769B-B9A2-4D76-A05C-143CA0AC289E}"/>
              </a:ext>
            </a:extLst>
          </p:cNvPr>
          <p:cNvGrpSpPr/>
          <p:nvPr/>
        </p:nvGrpSpPr>
        <p:grpSpPr>
          <a:xfrm>
            <a:off x="545658" y="302400"/>
            <a:ext cx="1888659" cy="1398966"/>
            <a:chOff x="6168008" y="734974"/>
            <a:chExt cx="1888659" cy="1398966"/>
          </a:xfrm>
        </p:grpSpPr>
        <p:grpSp>
          <p:nvGrpSpPr>
            <p:cNvPr id="32" name="Gruppieren 31">
              <a:extLst>
                <a:ext uri="{FF2B5EF4-FFF2-40B4-BE49-F238E27FC236}">
                  <a16:creationId xmlns:a16="http://schemas.microsoft.com/office/drawing/2014/main" id="{A8926E5D-2AF8-46D3-B418-692BA592F857}"/>
                </a:ext>
              </a:extLst>
            </p:cNvPr>
            <p:cNvGrpSpPr/>
            <p:nvPr/>
          </p:nvGrpSpPr>
          <p:grpSpPr>
            <a:xfrm>
              <a:off x="6168008" y="734974"/>
              <a:ext cx="1888659" cy="998637"/>
              <a:chOff x="6168008" y="734974"/>
              <a:chExt cx="1888659" cy="998637"/>
            </a:xfrm>
          </p:grpSpPr>
          <p:sp>
            <p:nvSpPr>
              <p:cNvPr id="34" name="Textfeld 33">
                <a:extLst>
                  <a:ext uri="{FF2B5EF4-FFF2-40B4-BE49-F238E27FC236}">
                    <a16:creationId xmlns:a16="http://schemas.microsoft.com/office/drawing/2014/main" id="{A3833B72-EAC5-4538-9B4F-B385FF54FF8D}"/>
                  </a:ext>
                </a:extLst>
              </p:cNvPr>
              <p:cNvSpPr txBox="1"/>
              <p:nvPr/>
            </p:nvSpPr>
            <p:spPr>
              <a:xfrm>
                <a:off x="6168008" y="734974"/>
                <a:ext cx="1072730" cy="485326"/>
              </a:xfrm>
              <a:prstGeom prst="rect">
                <a:avLst/>
              </a:prstGeom>
              <a:noFill/>
            </p:spPr>
            <p:txBody>
              <a:bodyPr wrap="none" rtlCol="0">
                <a:spAutoFit/>
              </a:bodyPr>
              <a:lstStyle/>
              <a:p>
                <a:pPr algn="l">
                  <a:lnSpc>
                    <a:spcPct val="125000"/>
                  </a:lnSpc>
                </a:pPr>
                <a:r>
                  <a:rPr lang="de-DE" sz="2300">
                    <a:solidFill>
                      <a:srgbClr val="A8AD4B"/>
                    </a:solidFill>
                    <a:latin typeface="Impact" panose="020B0806030902050204" pitchFamily="34" charset="0"/>
                  </a:rPr>
                  <a:t>Natural</a:t>
                </a:r>
                <a:endParaRPr lang="de-DE" sz="2300" dirty="0" err="1">
                  <a:solidFill>
                    <a:srgbClr val="A8AD4B"/>
                  </a:solidFill>
                  <a:latin typeface="Impact" panose="020B0806030902050204" pitchFamily="34" charset="0"/>
                </a:endParaRPr>
              </a:p>
            </p:txBody>
          </p:sp>
          <p:sp>
            <p:nvSpPr>
              <p:cNvPr id="35" name="Textfeld 34">
                <a:extLst>
                  <a:ext uri="{FF2B5EF4-FFF2-40B4-BE49-F238E27FC236}">
                    <a16:creationId xmlns:a16="http://schemas.microsoft.com/office/drawing/2014/main" id="{490A2DAB-1778-4E8D-A95F-E0378A50C2B8}"/>
                  </a:ext>
                </a:extLst>
              </p:cNvPr>
              <p:cNvSpPr txBox="1"/>
              <p:nvPr/>
            </p:nvSpPr>
            <p:spPr>
              <a:xfrm>
                <a:off x="6168008" y="906461"/>
                <a:ext cx="1888659" cy="827150"/>
              </a:xfrm>
              <a:prstGeom prst="rect">
                <a:avLst/>
              </a:prstGeom>
              <a:noFill/>
            </p:spPr>
            <p:txBody>
              <a:bodyPr wrap="none" rtlCol="0">
                <a:spAutoFit/>
              </a:bodyPr>
              <a:lstStyle/>
              <a:p>
                <a:pPr algn="l">
                  <a:lnSpc>
                    <a:spcPct val="125000"/>
                  </a:lnSpc>
                </a:pPr>
                <a:r>
                  <a:rPr lang="de-DE" sz="4300">
                    <a:solidFill>
                      <a:srgbClr val="A8AD4B"/>
                    </a:solidFill>
                    <a:latin typeface="Impact" panose="020B0806030902050204" pitchFamily="34" charset="0"/>
                  </a:rPr>
                  <a:t>EN  GMA</a:t>
                </a:r>
                <a:endParaRPr lang="de-DE" sz="4300" dirty="0" err="1">
                  <a:solidFill>
                    <a:srgbClr val="A8AD4B"/>
                  </a:solidFill>
                  <a:latin typeface="Impact" panose="020B0806030902050204" pitchFamily="34" charset="0"/>
                </a:endParaRPr>
              </a:p>
            </p:txBody>
          </p:sp>
        </p:grpSp>
        <p:sp>
          <p:nvSpPr>
            <p:cNvPr id="33" name="Textfeld 32">
              <a:extLst>
                <a:ext uri="{FF2B5EF4-FFF2-40B4-BE49-F238E27FC236}">
                  <a16:creationId xmlns:a16="http://schemas.microsoft.com/office/drawing/2014/main" id="{41BF75F1-6F90-4092-A3F1-3D536752CB23}"/>
                </a:ext>
              </a:extLst>
            </p:cNvPr>
            <p:cNvSpPr txBox="1"/>
            <p:nvPr/>
          </p:nvSpPr>
          <p:spPr>
            <a:xfrm rot="10800000">
              <a:off x="6683405" y="992024"/>
              <a:ext cx="506870" cy="1141916"/>
            </a:xfrm>
            <a:prstGeom prst="rect">
              <a:avLst/>
            </a:prstGeom>
            <a:noFill/>
          </p:spPr>
          <p:txBody>
            <a:bodyPr wrap="none" rtlCol="0">
              <a:spAutoFit/>
            </a:bodyPr>
            <a:lstStyle/>
            <a:p>
              <a:pPr algn="l">
                <a:lnSpc>
                  <a:spcPct val="125000"/>
                </a:lnSpc>
              </a:pPr>
              <a:r>
                <a:rPr lang="de-DE" sz="6000" b="1">
                  <a:solidFill>
                    <a:schemeClr val="bg1"/>
                  </a:solidFill>
                  <a:latin typeface="PMingLiU" panose="02020500000000000000" pitchFamily="18" charset="-120"/>
                  <a:ea typeface="PMingLiU" panose="02020500000000000000" pitchFamily="18" charset="-120"/>
                </a:rPr>
                <a:t>?</a:t>
              </a:r>
            </a:p>
          </p:txBody>
        </p:sp>
      </p:grpSp>
      <p:sp>
        <p:nvSpPr>
          <p:cNvPr id="29" name="Textfeld 28">
            <a:extLst>
              <a:ext uri="{FF2B5EF4-FFF2-40B4-BE49-F238E27FC236}">
                <a16:creationId xmlns:a16="http://schemas.microsoft.com/office/drawing/2014/main" id="{750041DF-3253-4637-8881-49943F0839C0}"/>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chemeClr val="bg1"/>
                </a:solidFill>
                <a:effectLst/>
                <a:uLnTx/>
                <a:uFillTx/>
                <a:latin typeface="Museo Sans 300"/>
                <a:ea typeface="+mn-ea"/>
                <a:cs typeface="+mn-cs"/>
              </a:rPr>
              <a:t>Fragrance Trends 2025</a:t>
            </a:r>
          </a:p>
        </p:txBody>
      </p:sp>
      <p:pic>
        <p:nvPicPr>
          <p:cNvPr id="37" name="Grafik 36">
            <a:extLst>
              <a:ext uri="{FF2B5EF4-FFF2-40B4-BE49-F238E27FC236}">
                <a16:creationId xmlns:a16="http://schemas.microsoft.com/office/drawing/2014/main" id="{03919421-5954-4116-ABDD-BEE0F8074C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38624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EC97A"/>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BAA1DB9-AC87-40C2-A3BB-960C3849932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652171" y="1535813"/>
            <a:ext cx="3542862" cy="3179837"/>
          </a:xfrm>
          <a:prstGeom prst="rect">
            <a:avLst/>
          </a:prstGeom>
        </p:spPr>
      </p:pic>
      <p:pic>
        <p:nvPicPr>
          <p:cNvPr id="99" name="Grafik 98">
            <a:extLst>
              <a:ext uri="{FF2B5EF4-FFF2-40B4-BE49-F238E27FC236}">
                <a16:creationId xmlns:a16="http://schemas.microsoft.com/office/drawing/2014/main" id="{B712C3AF-7A61-4F56-92E3-1F2FD3E60E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6634" t="9206" r="19969" b="11260"/>
          <a:stretch/>
        </p:blipFill>
        <p:spPr>
          <a:xfrm rot="997507">
            <a:off x="10112429" y="3529624"/>
            <a:ext cx="2579180" cy="3455178"/>
          </a:xfrm>
          <a:prstGeom prst="rect">
            <a:avLst/>
          </a:prstGeom>
        </p:spPr>
      </p:pic>
      <p:sp>
        <p:nvSpPr>
          <p:cNvPr id="52" name="Ellipse 51">
            <a:extLst>
              <a:ext uri="{FF2B5EF4-FFF2-40B4-BE49-F238E27FC236}">
                <a16:creationId xmlns:a16="http://schemas.microsoft.com/office/drawing/2014/main" id="{5C287B10-3501-4DFC-911A-F5FCF6A02FEC}"/>
              </a:ext>
            </a:extLst>
          </p:cNvPr>
          <p:cNvSpPr/>
          <p:nvPr/>
        </p:nvSpPr>
        <p:spPr>
          <a:xfrm>
            <a:off x="10416480" y="171154"/>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9" name="Textfeld 48">
            <a:extLst>
              <a:ext uri="{FF2B5EF4-FFF2-40B4-BE49-F238E27FC236}">
                <a16:creationId xmlns:a16="http://schemas.microsoft.com/office/drawing/2014/main" id="{C3517800-79E5-44DA-ABC8-86DBFD0098D6}"/>
              </a:ext>
            </a:extLst>
          </p:cNvPr>
          <p:cNvSpPr txBox="1"/>
          <p:nvPr/>
        </p:nvSpPr>
        <p:spPr>
          <a:xfrm>
            <a:off x="10465863" y="585618"/>
            <a:ext cx="1119602" cy="61100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INGREDIENT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INSPIRATION</a:t>
            </a:r>
          </a:p>
        </p:txBody>
      </p:sp>
      <p:pic>
        <p:nvPicPr>
          <p:cNvPr id="54" name="Grafik 53">
            <a:extLst>
              <a:ext uri="{FF2B5EF4-FFF2-40B4-BE49-F238E27FC236}">
                <a16:creationId xmlns:a16="http://schemas.microsoft.com/office/drawing/2014/main" id="{DC95BAAE-C2FD-4564-AAA3-EDB0395CB5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75" name="Gruppieren 74">
            <a:extLst>
              <a:ext uri="{FF2B5EF4-FFF2-40B4-BE49-F238E27FC236}">
                <a16:creationId xmlns:a16="http://schemas.microsoft.com/office/drawing/2014/main" id="{6D1503F0-729D-4771-8D34-C0BE5886E804}"/>
              </a:ext>
            </a:extLst>
          </p:cNvPr>
          <p:cNvGrpSpPr/>
          <p:nvPr/>
        </p:nvGrpSpPr>
        <p:grpSpPr>
          <a:xfrm>
            <a:off x="545658" y="302400"/>
            <a:ext cx="1888659" cy="1398966"/>
            <a:chOff x="6168008" y="734974"/>
            <a:chExt cx="1888659" cy="1398966"/>
          </a:xfrm>
        </p:grpSpPr>
        <p:grpSp>
          <p:nvGrpSpPr>
            <p:cNvPr id="76" name="Gruppieren 75">
              <a:extLst>
                <a:ext uri="{FF2B5EF4-FFF2-40B4-BE49-F238E27FC236}">
                  <a16:creationId xmlns:a16="http://schemas.microsoft.com/office/drawing/2014/main" id="{A49B47D8-A0DC-4026-9A08-867E183E0684}"/>
                </a:ext>
              </a:extLst>
            </p:cNvPr>
            <p:cNvGrpSpPr/>
            <p:nvPr/>
          </p:nvGrpSpPr>
          <p:grpSpPr>
            <a:xfrm>
              <a:off x="6168008" y="734974"/>
              <a:ext cx="1888659" cy="998637"/>
              <a:chOff x="6168008" y="734974"/>
              <a:chExt cx="1888659" cy="998637"/>
            </a:xfrm>
          </p:grpSpPr>
          <p:sp>
            <p:nvSpPr>
              <p:cNvPr id="78" name="Textfeld 77">
                <a:extLst>
                  <a:ext uri="{FF2B5EF4-FFF2-40B4-BE49-F238E27FC236}">
                    <a16:creationId xmlns:a16="http://schemas.microsoft.com/office/drawing/2014/main" id="{8B42D1E6-E6FA-48A1-A4A2-1B18A82ABF29}"/>
                  </a:ext>
                </a:extLst>
              </p:cNvPr>
              <p:cNvSpPr txBox="1"/>
              <p:nvPr/>
            </p:nvSpPr>
            <p:spPr>
              <a:xfrm>
                <a:off x="6168008" y="734974"/>
                <a:ext cx="1072730" cy="485326"/>
              </a:xfrm>
              <a:prstGeom prst="rect">
                <a:avLst/>
              </a:prstGeom>
              <a:noFill/>
            </p:spPr>
            <p:txBody>
              <a:bodyPr wrap="none" rtlCol="0">
                <a:spAutoFit/>
              </a:bodyPr>
              <a:lstStyle/>
              <a:p>
                <a:pPr algn="l">
                  <a:lnSpc>
                    <a:spcPct val="125000"/>
                  </a:lnSpc>
                </a:pPr>
                <a:r>
                  <a:rPr lang="de-DE" sz="2300">
                    <a:solidFill>
                      <a:srgbClr val="A8AD4B"/>
                    </a:solidFill>
                    <a:latin typeface="Impact" panose="020B0806030902050204" pitchFamily="34" charset="0"/>
                  </a:rPr>
                  <a:t>Natural</a:t>
                </a:r>
                <a:endParaRPr lang="de-DE" sz="2300" dirty="0" err="1">
                  <a:solidFill>
                    <a:srgbClr val="A8AD4B"/>
                  </a:solidFill>
                  <a:latin typeface="Impact" panose="020B0806030902050204" pitchFamily="34" charset="0"/>
                </a:endParaRPr>
              </a:p>
            </p:txBody>
          </p:sp>
          <p:sp>
            <p:nvSpPr>
              <p:cNvPr id="79" name="Textfeld 78">
                <a:extLst>
                  <a:ext uri="{FF2B5EF4-FFF2-40B4-BE49-F238E27FC236}">
                    <a16:creationId xmlns:a16="http://schemas.microsoft.com/office/drawing/2014/main" id="{5B373AFD-ED84-4535-9F4E-57952662784E}"/>
                  </a:ext>
                </a:extLst>
              </p:cNvPr>
              <p:cNvSpPr txBox="1"/>
              <p:nvPr/>
            </p:nvSpPr>
            <p:spPr>
              <a:xfrm>
                <a:off x="6168008" y="906461"/>
                <a:ext cx="1888659" cy="827150"/>
              </a:xfrm>
              <a:prstGeom prst="rect">
                <a:avLst/>
              </a:prstGeom>
              <a:noFill/>
            </p:spPr>
            <p:txBody>
              <a:bodyPr wrap="none" rtlCol="0">
                <a:spAutoFit/>
              </a:bodyPr>
              <a:lstStyle/>
              <a:p>
                <a:pPr algn="l">
                  <a:lnSpc>
                    <a:spcPct val="125000"/>
                  </a:lnSpc>
                </a:pPr>
                <a:r>
                  <a:rPr lang="de-DE" sz="4300">
                    <a:solidFill>
                      <a:srgbClr val="A8AD4B"/>
                    </a:solidFill>
                    <a:latin typeface="Impact" panose="020B0806030902050204" pitchFamily="34" charset="0"/>
                  </a:rPr>
                  <a:t>EN  GMA</a:t>
                </a:r>
                <a:endParaRPr lang="de-DE" sz="4300" dirty="0" err="1">
                  <a:solidFill>
                    <a:srgbClr val="A8AD4B"/>
                  </a:solidFill>
                  <a:latin typeface="Impact" panose="020B0806030902050204" pitchFamily="34" charset="0"/>
                </a:endParaRPr>
              </a:p>
            </p:txBody>
          </p:sp>
        </p:grpSp>
        <p:sp>
          <p:nvSpPr>
            <p:cNvPr id="77" name="Textfeld 76">
              <a:extLst>
                <a:ext uri="{FF2B5EF4-FFF2-40B4-BE49-F238E27FC236}">
                  <a16:creationId xmlns:a16="http://schemas.microsoft.com/office/drawing/2014/main" id="{D2D868B3-A4C4-4305-88B4-61BB6DF6AEAE}"/>
                </a:ext>
              </a:extLst>
            </p:cNvPr>
            <p:cNvSpPr txBox="1"/>
            <p:nvPr/>
          </p:nvSpPr>
          <p:spPr>
            <a:xfrm rot="10800000">
              <a:off x="6683405" y="992024"/>
              <a:ext cx="506870" cy="1141916"/>
            </a:xfrm>
            <a:prstGeom prst="rect">
              <a:avLst/>
            </a:prstGeom>
            <a:noFill/>
          </p:spPr>
          <p:txBody>
            <a:bodyPr wrap="none" rtlCol="0">
              <a:spAutoFit/>
            </a:bodyPr>
            <a:lstStyle/>
            <a:p>
              <a:pPr algn="l">
                <a:lnSpc>
                  <a:spcPct val="125000"/>
                </a:lnSpc>
              </a:pPr>
              <a:r>
                <a:rPr lang="de-DE" sz="6000" b="1">
                  <a:solidFill>
                    <a:srgbClr val="FF4AB5"/>
                  </a:solidFill>
                  <a:latin typeface="PMingLiU" panose="02020500000000000000" pitchFamily="18" charset="-120"/>
                  <a:ea typeface="PMingLiU" panose="02020500000000000000" pitchFamily="18" charset="-120"/>
                </a:rPr>
                <a:t>?</a:t>
              </a:r>
            </a:p>
          </p:txBody>
        </p:sp>
      </p:grpSp>
      <p:sp>
        <p:nvSpPr>
          <p:cNvPr id="80" name="Textfeld 79">
            <a:extLst>
              <a:ext uri="{FF2B5EF4-FFF2-40B4-BE49-F238E27FC236}">
                <a16:creationId xmlns:a16="http://schemas.microsoft.com/office/drawing/2014/main" id="{6AD07A8D-01F3-4947-98A0-90AD59898694}"/>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chemeClr val="bg1"/>
                </a:solidFill>
                <a:effectLst/>
                <a:uLnTx/>
                <a:uFillTx/>
                <a:latin typeface="Museo Sans 300"/>
                <a:ea typeface="+mn-ea"/>
                <a:cs typeface="+mn-cs"/>
              </a:rPr>
              <a:t>Fragrance Trends 2025</a:t>
            </a:r>
          </a:p>
        </p:txBody>
      </p:sp>
      <p:pic>
        <p:nvPicPr>
          <p:cNvPr id="84" name="Picture 10" descr="Banana Flowers and Other Edible Parts | Perennial Pastimes">
            <a:extLst>
              <a:ext uri="{FF2B5EF4-FFF2-40B4-BE49-F238E27FC236}">
                <a16:creationId xmlns:a16="http://schemas.microsoft.com/office/drawing/2014/main" id="{F6C78E36-735D-4169-BE96-1E598754E4A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380684" y="1320572"/>
            <a:ext cx="1740100" cy="285293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Ackee">
            <a:extLst>
              <a:ext uri="{FF2B5EF4-FFF2-40B4-BE49-F238E27FC236}">
                <a16:creationId xmlns:a16="http://schemas.microsoft.com/office/drawing/2014/main" id="{2AAE61FB-16CE-46EE-830E-F4896FCF700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80499" y="265843"/>
            <a:ext cx="1815799" cy="1820987"/>
          </a:xfrm>
          <a:prstGeom prst="rect">
            <a:avLst/>
          </a:prstGeom>
          <a:noFill/>
          <a:ln w="57150">
            <a:solidFill>
              <a:srgbClr val="CEC97A"/>
            </a:solidFill>
          </a:ln>
          <a:extLst>
            <a:ext uri="{909E8E84-426E-40DD-AFC4-6F175D3DCCD1}">
              <a14:hiddenFill xmlns:a14="http://schemas.microsoft.com/office/drawing/2010/main">
                <a:solidFill>
                  <a:srgbClr val="FFFFFF"/>
                </a:solidFill>
              </a14:hiddenFill>
            </a:ext>
          </a:extLst>
        </p:spPr>
      </p:pic>
      <p:sp>
        <p:nvSpPr>
          <p:cNvPr id="87" name="Textfeld 86">
            <a:extLst>
              <a:ext uri="{FF2B5EF4-FFF2-40B4-BE49-F238E27FC236}">
                <a16:creationId xmlns:a16="http://schemas.microsoft.com/office/drawing/2014/main" id="{3542DAE7-A50C-48A2-80EE-BC4509600FC5}"/>
              </a:ext>
            </a:extLst>
          </p:cNvPr>
          <p:cNvSpPr txBox="1"/>
          <p:nvPr/>
        </p:nvSpPr>
        <p:spPr>
          <a:xfrm>
            <a:off x="4055967" y="1877259"/>
            <a:ext cx="468398" cy="269946"/>
          </a:xfrm>
          <a:prstGeom prst="rect">
            <a:avLst/>
          </a:prstGeom>
          <a:noFill/>
        </p:spPr>
        <p:txBody>
          <a:bodyPr wrap="none" rtlCol="0">
            <a:spAutoFit/>
          </a:bodyPr>
          <a:lstStyle/>
          <a:p>
            <a:pPr algn="l">
              <a:lnSpc>
                <a:spcPct val="125000"/>
              </a:lnSpc>
            </a:pPr>
            <a:r>
              <a:rPr lang="de-DE" sz="1000" err="1"/>
              <a:t>Akee</a:t>
            </a:r>
            <a:endParaRPr lang="de-DE" sz="1000"/>
          </a:p>
        </p:txBody>
      </p:sp>
      <p:sp>
        <p:nvSpPr>
          <p:cNvPr id="88" name="Textfeld 87">
            <a:extLst>
              <a:ext uri="{FF2B5EF4-FFF2-40B4-BE49-F238E27FC236}">
                <a16:creationId xmlns:a16="http://schemas.microsoft.com/office/drawing/2014/main" id="{657EBAE2-D219-458D-9BA4-D0CAC22F21C9}"/>
              </a:ext>
            </a:extLst>
          </p:cNvPr>
          <p:cNvSpPr txBox="1"/>
          <p:nvPr/>
        </p:nvSpPr>
        <p:spPr>
          <a:xfrm>
            <a:off x="6300137" y="1080594"/>
            <a:ext cx="1048685" cy="269946"/>
          </a:xfrm>
          <a:prstGeom prst="rect">
            <a:avLst/>
          </a:prstGeom>
          <a:noFill/>
        </p:spPr>
        <p:txBody>
          <a:bodyPr wrap="none" rtlCol="0">
            <a:spAutoFit/>
          </a:bodyPr>
          <a:lstStyle/>
          <a:p>
            <a:pPr algn="l">
              <a:lnSpc>
                <a:spcPct val="125000"/>
              </a:lnSpc>
            </a:pPr>
            <a:r>
              <a:rPr lang="de-DE" sz="1000" err="1"/>
              <a:t>Banana</a:t>
            </a:r>
            <a:r>
              <a:rPr lang="de-DE" sz="1000"/>
              <a:t> Flower</a:t>
            </a:r>
          </a:p>
        </p:txBody>
      </p:sp>
      <p:sp>
        <p:nvSpPr>
          <p:cNvPr id="89" name="Textfeld 88">
            <a:extLst>
              <a:ext uri="{FF2B5EF4-FFF2-40B4-BE49-F238E27FC236}">
                <a16:creationId xmlns:a16="http://schemas.microsoft.com/office/drawing/2014/main" id="{31D6A136-1963-4484-A5DB-168453D22576}"/>
              </a:ext>
            </a:extLst>
          </p:cNvPr>
          <p:cNvSpPr txBox="1"/>
          <p:nvPr/>
        </p:nvSpPr>
        <p:spPr>
          <a:xfrm>
            <a:off x="8656014" y="2411127"/>
            <a:ext cx="739305" cy="265778"/>
          </a:xfrm>
          <a:prstGeom prst="rect">
            <a:avLst/>
          </a:prstGeom>
          <a:noFill/>
        </p:spPr>
        <p:txBody>
          <a:bodyPr wrap="none" rtlCol="0">
            <a:spAutoFit/>
          </a:bodyPr>
          <a:lstStyle/>
          <a:p>
            <a:pPr algn="l">
              <a:lnSpc>
                <a:spcPct val="125000"/>
              </a:lnSpc>
            </a:pPr>
            <a:r>
              <a:rPr lang="de-DE" sz="1000">
                <a:latin typeface="Helve-Neue"/>
              </a:rPr>
              <a:t>Hala Fruit</a:t>
            </a:r>
          </a:p>
        </p:txBody>
      </p:sp>
      <p:sp>
        <p:nvSpPr>
          <p:cNvPr id="92" name="Textfeld 91">
            <a:extLst>
              <a:ext uri="{FF2B5EF4-FFF2-40B4-BE49-F238E27FC236}">
                <a16:creationId xmlns:a16="http://schemas.microsoft.com/office/drawing/2014/main" id="{9C24752A-3404-410F-A290-51247415EAE6}"/>
              </a:ext>
            </a:extLst>
          </p:cNvPr>
          <p:cNvSpPr txBox="1"/>
          <p:nvPr/>
        </p:nvSpPr>
        <p:spPr>
          <a:xfrm>
            <a:off x="5823659" y="6225941"/>
            <a:ext cx="1178528" cy="269946"/>
          </a:xfrm>
          <a:prstGeom prst="rect">
            <a:avLst/>
          </a:prstGeom>
          <a:noFill/>
        </p:spPr>
        <p:txBody>
          <a:bodyPr wrap="none" rtlCol="0">
            <a:spAutoFit/>
          </a:bodyPr>
          <a:lstStyle/>
          <a:p>
            <a:pPr algn="l">
              <a:lnSpc>
                <a:spcPct val="125000"/>
              </a:lnSpc>
            </a:pPr>
            <a:r>
              <a:rPr lang="de-DE" sz="1000"/>
              <a:t>Butterfly </a:t>
            </a:r>
            <a:r>
              <a:rPr lang="de-DE" sz="1000" err="1"/>
              <a:t>Pea</a:t>
            </a:r>
            <a:r>
              <a:rPr lang="de-DE" sz="1000"/>
              <a:t> Tea</a:t>
            </a:r>
          </a:p>
        </p:txBody>
      </p:sp>
      <p:sp>
        <p:nvSpPr>
          <p:cNvPr id="94" name="Textfeld 93">
            <a:extLst>
              <a:ext uri="{FF2B5EF4-FFF2-40B4-BE49-F238E27FC236}">
                <a16:creationId xmlns:a16="http://schemas.microsoft.com/office/drawing/2014/main" id="{568AF11E-0421-457A-8A72-A40977C77528}"/>
              </a:ext>
            </a:extLst>
          </p:cNvPr>
          <p:cNvSpPr txBox="1"/>
          <p:nvPr/>
        </p:nvSpPr>
        <p:spPr>
          <a:xfrm>
            <a:off x="4903998" y="2074919"/>
            <a:ext cx="1532792" cy="269946"/>
          </a:xfrm>
          <a:prstGeom prst="rect">
            <a:avLst/>
          </a:prstGeom>
          <a:noFill/>
        </p:spPr>
        <p:txBody>
          <a:bodyPr wrap="none" rtlCol="0">
            <a:spAutoFit/>
          </a:bodyPr>
          <a:lstStyle/>
          <a:p>
            <a:pPr algn="l">
              <a:lnSpc>
                <a:spcPct val="125000"/>
              </a:lnSpc>
            </a:pPr>
            <a:r>
              <a:rPr lang="de-DE" sz="1000" err="1"/>
              <a:t>Chanterelle</a:t>
            </a:r>
            <a:r>
              <a:rPr lang="de-DE" sz="1000"/>
              <a:t> </a:t>
            </a:r>
            <a:r>
              <a:rPr lang="de-DE" sz="1000" err="1"/>
              <a:t>Mushroom</a:t>
            </a:r>
            <a:endParaRPr lang="de-DE" sz="1000"/>
          </a:p>
        </p:txBody>
      </p:sp>
      <p:sp>
        <p:nvSpPr>
          <p:cNvPr id="95" name="Textfeld 94">
            <a:extLst>
              <a:ext uri="{FF2B5EF4-FFF2-40B4-BE49-F238E27FC236}">
                <a16:creationId xmlns:a16="http://schemas.microsoft.com/office/drawing/2014/main" id="{9CB0D334-B340-491A-9599-9EFA904634F0}"/>
              </a:ext>
            </a:extLst>
          </p:cNvPr>
          <p:cNvSpPr txBox="1"/>
          <p:nvPr/>
        </p:nvSpPr>
        <p:spPr>
          <a:xfrm>
            <a:off x="10145481" y="4028747"/>
            <a:ext cx="838691" cy="269946"/>
          </a:xfrm>
          <a:prstGeom prst="rect">
            <a:avLst/>
          </a:prstGeom>
          <a:noFill/>
        </p:spPr>
        <p:txBody>
          <a:bodyPr wrap="none" rtlCol="0">
            <a:spAutoFit/>
          </a:bodyPr>
          <a:lstStyle/>
          <a:p>
            <a:pPr algn="l">
              <a:lnSpc>
                <a:spcPct val="125000"/>
              </a:lnSpc>
            </a:pPr>
            <a:r>
              <a:rPr lang="de-DE" sz="1000"/>
              <a:t>Rose Apple</a:t>
            </a:r>
          </a:p>
        </p:txBody>
      </p:sp>
      <p:sp>
        <p:nvSpPr>
          <p:cNvPr id="96" name="Textfeld 95">
            <a:extLst>
              <a:ext uri="{FF2B5EF4-FFF2-40B4-BE49-F238E27FC236}">
                <a16:creationId xmlns:a16="http://schemas.microsoft.com/office/drawing/2014/main" id="{CC52702D-2B15-4D05-8768-674CCDE786EF}"/>
              </a:ext>
            </a:extLst>
          </p:cNvPr>
          <p:cNvSpPr txBox="1"/>
          <p:nvPr/>
        </p:nvSpPr>
        <p:spPr>
          <a:xfrm>
            <a:off x="2357824" y="4226338"/>
            <a:ext cx="785793" cy="269946"/>
          </a:xfrm>
          <a:prstGeom prst="rect">
            <a:avLst/>
          </a:prstGeom>
          <a:noFill/>
        </p:spPr>
        <p:txBody>
          <a:bodyPr wrap="none" rtlCol="0">
            <a:spAutoFit/>
          </a:bodyPr>
          <a:lstStyle/>
          <a:p>
            <a:pPr algn="l">
              <a:lnSpc>
                <a:spcPct val="125000"/>
              </a:lnSpc>
            </a:pPr>
            <a:r>
              <a:rPr lang="de-DE" sz="1000"/>
              <a:t>Rambutan</a:t>
            </a:r>
          </a:p>
        </p:txBody>
      </p:sp>
      <p:sp>
        <p:nvSpPr>
          <p:cNvPr id="97" name="Textfeld 96">
            <a:extLst>
              <a:ext uri="{FF2B5EF4-FFF2-40B4-BE49-F238E27FC236}">
                <a16:creationId xmlns:a16="http://schemas.microsoft.com/office/drawing/2014/main" id="{2E5FAB9B-5F3C-44B2-BC60-16676178159E}"/>
              </a:ext>
            </a:extLst>
          </p:cNvPr>
          <p:cNvSpPr txBox="1"/>
          <p:nvPr/>
        </p:nvSpPr>
        <p:spPr>
          <a:xfrm>
            <a:off x="592693" y="4620291"/>
            <a:ext cx="1661791" cy="269946"/>
          </a:xfrm>
          <a:prstGeom prst="rect">
            <a:avLst/>
          </a:prstGeom>
          <a:noFill/>
        </p:spPr>
        <p:txBody>
          <a:bodyPr wrap="square" rtlCol="0">
            <a:spAutoFit/>
          </a:bodyPr>
          <a:lstStyle/>
          <a:p>
            <a:pPr algn="l">
              <a:lnSpc>
                <a:spcPct val="125000"/>
              </a:lnSpc>
            </a:pPr>
            <a:r>
              <a:rPr lang="de-DE" sz="1000"/>
              <a:t>Yellow Passionfruit</a:t>
            </a:r>
          </a:p>
        </p:txBody>
      </p:sp>
      <p:sp>
        <p:nvSpPr>
          <p:cNvPr id="113" name="Textfeld 112">
            <a:extLst>
              <a:ext uri="{FF2B5EF4-FFF2-40B4-BE49-F238E27FC236}">
                <a16:creationId xmlns:a16="http://schemas.microsoft.com/office/drawing/2014/main" id="{EA18AD3D-EDE4-473A-8BCC-18A61BA38A8E}"/>
              </a:ext>
            </a:extLst>
          </p:cNvPr>
          <p:cNvSpPr txBox="1"/>
          <p:nvPr/>
        </p:nvSpPr>
        <p:spPr>
          <a:xfrm>
            <a:off x="9508434" y="412175"/>
            <a:ext cx="447558" cy="269946"/>
          </a:xfrm>
          <a:prstGeom prst="rect">
            <a:avLst/>
          </a:prstGeom>
          <a:noFill/>
        </p:spPr>
        <p:txBody>
          <a:bodyPr wrap="none" rtlCol="0">
            <a:spAutoFit/>
          </a:bodyPr>
          <a:lstStyle/>
          <a:p>
            <a:pPr algn="l">
              <a:lnSpc>
                <a:spcPct val="125000"/>
              </a:lnSpc>
            </a:pPr>
            <a:r>
              <a:rPr lang="de-DE" sz="1000"/>
              <a:t>Hala</a:t>
            </a:r>
          </a:p>
        </p:txBody>
      </p:sp>
      <p:pic>
        <p:nvPicPr>
          <p:cNvPr id="100" name="Grafik 99">
            <a:extLst>
              <a:ext uri="{FF2B5EF4-FFF2-40B4-BE49-F238E27FC236}">
                <a16:creationId xmlns:a16="http://schemas.microsoft.com/office/drawing/2014/main" id="{C883C316-248F-4A46-95EA-6D1D36EADE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97455" y="2319202"/>
            <a:ext cx="3114569" cy="2068946"/>
          </a:xfrm>
          <a:prstGeom prst="rect">
            <a:avLst/>
          </a:prstGeom>
        </p:spPr>
      </p:pic>
      <p:pic>
        <p:nvPicPr>
          <p:cNvPr id="9" name="Grafik 8">
            <a:extLst>
              <a:ext uri="{FF2B5EF4-FFF2-40B4-BE49-F238E27FC236}">
                <a16:creationId xmlns:a16="http://schemas.microsoft.com/office/drawing/2014/main" id="{ADD69F56-0929-4706-9969-9A60D74C1D0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rcRect/>
          <a:stretch/>
        </p:blipFill>
        <p:spPr>
          <a:xfrm>
            <a:off x="8193841" y="1821538"/>
            <a:ext cx="1585877" cy="4440111"/>
          </a:xfrm>
          <a:prstGeom prst="rect">
            <a:avLst/>
          </a:prstGeom>
          <a:ln w="57150">
            <a:solidFill>
              <a:srgbClr val="CEC97A"/>
            </a:solidFill>
          </a:ln>
        </p:spPr>
      </p:pic>
      <p:pic>
        <p:nvPicPr>
          <p:cNvPr id="91" name="Picture 12" descr="Butterfly Pea Flower Tea with Lemonade - Kirbie's Cravings">
            <a:extLst>
              <a:ext uri="{FF2B5EF4-FFF2-40B4-BE49-F238E27FC236}">
                <a16:creationId xmlns:a16="http://schemas.microsoft.com/office/drawing/2014/main" id="{C5D15630-B426-4B01-82B8-E80B7C9924A9}"/>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5900385" y="4223011"/>
            <a:ext cx="2216730" cy="2034698"/>
          </a:xfrm>
          <a:prstGeom prst="rect">
            <a:avLst/>
          </a:prstGeom>
          <a:noFill/>
          <a:ln w="57150">
            <a:solidFill>
              <a:srgbClr val="CEC97A"/>
            </a:solidFill>
          </a:ln>
          <a:extLst>
            <a:ext uri="{909E8E84-426E-40DD-AFC4-6F175D3DCCD1}">
              <a14:hiddenFill xmlns:a14="http://schemas.microsoft.com/office/drawing/2010/main">
                <a:solidFill>
                  <a:srgbClr val="FFFFFF"/>
                </a:solidFill>
              </a14:hiddenFill>
            </a:ext>
          </a:extLst>
        </p:spPr>
      </p:pic>
      <p:pic>
        <p:nvPicPr>
          <p:cNvPr id="15" name="Grafik 14">
            <a:extLst>
              <a:ext uri="{FF2B5EF4-FFF2-40B4-BE49-F238E27FC236}">
                <a16:creationId xmlns:a16="http://schemas.microsoft.com/office/drawing/2014/main" id="{4D610D07-FEAC-42E4-81DF-736ECD2620F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460396" y="4448523"/>
            <a:ext cx="3348817" cy="1993567"/>
          </a:xfrm>
          <a:prstGeom prst="rect">
            <a:avLst/>
          </a:prstGeom>
        </p:spPr>
      </p:pic>
      <p:grpSp>
        <p:nvGrpSpPr>
          <p:cNvPr id="20" name="Gruppieren 19">
            <a:extLst>
              <a:ext uri="{FF2B5EF4-FFF2-40B4-BE49-F238E27FC236}">
                <a16:creationId xmlns:a16="http://schemas.microsoft.com/office/drawing/2014/main" id="{D8512636-7C4C-4B30-98D6-8358058D17C0}"/>
              </a:ext>
            </a:extLst>
          </p:cNvPr>
          <p:cNvGrpSpPr/>
          <p:nvPr/>
        </p:nvGrpSpPr>
        <p:grpSpPr>
          <a:xfrm>
            <a:off x="7556417" y="243828"/>
            <a:ext cx="2783770" cy="2261913"/>
            <a:chOff x="7556417" y="243828"/>
            <a:chExt cx="2783770" cy="2261913"/>
          </a:xfrm>
        </p:grpSpPr>
        <p:pic>
          <p:nvPicPr>
            <p:cNvPr id="82" name="Picture 8" descr="https://www.healthbenefitstimes.com/9/uploads/2019/07/Health-benefits-of-Hala-Fruit.jpg">
              <a:extLst>
                <a:ext uri="{FF2B5EF4-FFF2-40B4-BE49-F238E27FC236}">
                  <a16:creationId xmlns:a16="http://schemas.microsoft.com/office/drawing/2014/main" id="{5D4750DE-D552-4BBA-A3E9-B0C0288CF10D}"/>
                </a:ext>
              </a:extLst>
            </p:cNvPr>
            <p:cNvPicPr>
              <a:picLocks noChangeAspect="1" noChangeArrowheads="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t="-4277"/>
            <a:stretch/>
          </p:blipFill>
          <p:spPr bwMode="auto">
            <a:xfrm>
              <a:off x="7556417" y="243828"/>
              <a:ext cx="2783770" cy="226191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7">
              <a:extLst>
                <a:ext uri="{FF2B5EF4-FFF2-40B4-BE49-F238E27FC236}">
                  <a16:creationId xmlns:a16="http://schemas.microsoft.com/office/drawing/2014/main" id="{D5672AB6-754C-4172-99D4-B1AB57D41B3F}"/>
                </a:ext>
              </a:extLst>
            </p:cNvPr>
            <p:cNvSpPr/>
            <p:nvPr/>
          </p:nvSpPr>
          <p:spPr>
            <a:xfrm>
              <a:off x="9955992" y="302400"/>
              <a:ext cx="384195" cy="257050"/>
            </a:xfrm>
            <a:prstGeom prst="rect">
              <a:avLst/>
            </a:prstGeom>
            <a:solidFill>
              <a:srgbClr val="CEC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err="1"/>
            </a:p>
          </p:txBody>
        </p:sp>
      </p:grpSp>
      <p:grpSp>
        <p:nvGrpSpPr>
          <p:cNvPr id="21" name="Gruppieren 20">
            <a:extLst>
              <a:ext uri="{FF2B5EF4-FFF2-40B4-BE49-F238E27FC236}">
                <a16:creationId xmlns:a16="http://schemas.microsoft.com/office/drawing/2014/main" id="{E2A08762-E6BA-4954-BDCD-3F7B06E357A3}"/>
              </a:ext>
            </a:extLst>
          </p:cNvPr>
          <p:cNvGrpSpPr/>
          <p:nvPr/>
        </p:nvGrpSpPr>
        <p:grpSpPr>
          <a:xfrm>
            <a:off x="5042115" y="5706655"/>
            <a:ext cx="761747" cy="681958"/>
            <a:chOff x="4952635" y="5706656"/>
            <a:chExt cx="761747" cy="681958"/>
          </a:xfrm>
        </p:grpSpPr>
        <p:sp>
          <p:nvSpPr>
            <p:cNvPr id="115" name="Ellipse 114">
              <a:extLst>
                <a:ext uri="{FF2B5EF4-FFF2-40B4-BE49-F238E27FC236}">
                  <a16:creationId xmlns:a16="http://schemas.microsoft.com/office/drawing/2014/main" id="{02C9558E-BFDC-439C-9E42-01552BB8708A}"/>
                </a:ext>
              </a:extLst>
            </p:cNvPr>
            <p:cNvSpPr/>
            <p:nvPr/>
          </p:nvSpPr>
          <p:spPr>
            <a:xfrm>
              <a:off x="4981167" y="5706656"/>
              <a:ext cx="681958" cy="6819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16" name="Textfeld 115">
              <a:extLst>
                <a:ext uri="{FF2B5EF4-FFF2-40B4-BE49-F238E27FC236}">
                  <a16:creationId xmlns:a16="http://schemas.microsoft.com/office/drawing/2014/main" id="{5DAE38FF-7218-43C4-8ECC-81381244CB49}"/>
                </a:ext>
              </a:extLst>
            </p:cNvPr>
            <p:cNvSpPr txBox="1"/>
            <p:nvPr/>
          </p:nvSpPr>
          <p:spPr>
            <a:xfrm>
              <a:off x="4952635" y="5910103"/>
              <a:ext cx="761747" cy="252185"/>
            </a:xfrm>
            <a:prstGeom prst="rect">
              <a:avLst/>
            </a:prstGeom>
            <a:noFill/>
          </p:spPr>
          <p:txBody>
            <a:bodyPr wrap="none" rtlCol="0">
              <a:spAutoFit/>
            </a:bodyPr>
            <a:lstStyle/>
            <a:p>
              <a:pPr algn="l">
                <a:lnSpc>
                  <a:spcPct val="125000"/>
                </a:lnSpc>
              </a:pPr>
              <a:r>
                <a:rPr lang="de-DE" sz="900">
                  <a:solidFill>
                    <a:srgbClr val="F49700"/>
                  </a:solidFill>
                </a:rPr>
                <a:t>Dangerous</a:t>
              </a:r>
            </a:p>
          </p:txBody>
        </p:sp>
      </p:grpSp>
      <p:grpSp>
        <p:nvGrpSpPr>
          <p:cNvPr id="22" name="Gruppieren 21">
            <a:extLst>
              <a:ext uri="{FF2B5EF4-FFF2-40B4-BE49-F238E27FC236}">
                <a16:creationId xmlns:a16="http://schemas.microsoft.com/office/drawing/2014/main" id="{19B51A89-FCD3-494A-AE30-C318BBA9560E}"/>
              </a:ext>
            </a:extLst>
          </p:cNvPr>
          <p:cNvGrpSpPr/>
          <p:nvPr/>
        </p:nvGrpSpPr>
        <p:grpSpPr>
          <a:xfrm>
            <a:off x="7510479" y="4328751"/>
            <a:ext cx="500458" cy="462589"/>
            <a:chOff x="7391160" y="4328751"/>
            <a:chExt cx="500458" cy="462589"/>
          </a:xfrm>
        </p:grpSpPr>
        <p:sp>
          <p:nvSpPr>
            <p:cNvPr id="117" name="Ellipse 116">
              <a:extLst>
                <a:ext uri="{FF2B5EF4-FFF2-40B4-BE49-F238E27FC236}">
                  <a16:creationId xmlns:a16="http://schemas.microsoft.com/office/drawing/2014/main" id="{77D15C7B-E22C-484B-A964-900B1ABA6315}"/>
                </a:ext>
              </a:extLst>
            </p:cNvPr>
            <p:cNvSpPr/>
            <p:nvPr/>
          </p:nvSpPr>
          <p:spPr>
            <a:xfrm>
              <a:off x="7429029" y="4328751"/>
              <a:ext cx="462589" cy="46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18" name="Textfeld 117">
              <a:extLst>
                <a:ext uri="{FF2B5EF4-FFF2-40B4-BE49-F238E27FC236}">
                  <a16:creationId xmlns:a16="http://schemas.microsoft.com/office/drawing/2014/main" id="{4ECEC1A4-038D-464D-8F19-8A5CEBDC4655}"/>
                </a:ext>
              </a:extLst>
            </p:cNvPr>
            <p:cNvSpPr txBox="1"/>
            <p:nvPr/>
          </p:nvSpPr>
          <p:spPr>
            <a:xfrm>
              <a:off x="7391160" y="4427506"/>
              <a:ext cx="500458" cy="252185"/>
            </a:xfrm>
            <a:prstGeom prst="rect">
              <a:avLst/>
            </a:prstGeom>
            <a:noFill/>
          </p:spPr>
          <p:txBody>
            <a:bodyPr wrap="none" rtlCol="0">
              <a:spAutoFit/>
            </a:bodyPr>
            <a:lstStyle/>
            <a:p>
              <a:pPr algn="l">
                <a:lnSpc>
                  <a:spcPct val="125000"/>
                </a:lnSpc>
              </a:pPr>
              <a:r>
                <a:rPr lang="de-DE" sz="900">
                  <a:solidFill>
                    <a:srgbClr val="F49700"/>
                  </a:solidFill>
                </a:rPr>
                <a:t>Magic</a:t>
              </a:r>
            </a:p>
          </p:txBody>
        </p:sp>
      </p:grpSp>
      <p:sp>
        <p:nvSpPr>
          <p:cNvPr id="119" name="Ellipse 118">
            <a:extLst>
              <a:ext uri="{FF2B5EF4-FFF2-40B4-BE49-F238E27FC236}">
                <a16:creationId xmlns:a16="http://schemas.microsoft.com/office/drawing/2014/main" id="{BD67439E-6415-4062-8604-4103E17E28C2}"/>
              </a:ext>
            </a:extLst>
          </p:cNvPr>
          <p:cNvSpPr/>
          <p:nvPr/>
        </p:nvSpPr>
        <p:spPr>
          <a:xfrm>
            <a:off x="7521505" y="3378224"/>
            <a:ext cx="506741" cy="5067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0" name="Textfeld 119">
            <a:extLst>
              <a:ext uri="{FF2B5EF4-FFF2-40B4-BE49-F238E27FC236}">
                <a16:creationId xmlns:a16="http://schemas.microsoft.com/office/drawing/2014/main" id="{0D8C8A98-9C80-4ACA-A825-11618AF47C75}"/>
              </a:ext>
            </a:extLst>
          </p:cNvPr>
          <p:cNvSpPr txBox="1"/>
          <p:nvPr/>
        </p:nvSpPr>
        <p:spPr>
          <a:xfrm>
            <a:off x="7472686" y="3505501"/>
            <a:ext cx="625492" cy="252185"/>
          </a:xfrm>
          <a:prstGeom prst="rect">
            <a:avLst/>
          </a:prstGeom>
          <a:noFill/>
        </p:spPr>
        <p:txBody>
          <a:bodyPr wrap="none" rtlCol="0">
            <a:spAutoFit/>
          </a:bodyPr>
          <a:lstStyle/>
          <a:p>
            <a:pPr algn="l">
              <a:lnSpc>
                <a:spcPct val="125000"/>
              </a:lnSpc>
            </a:pPr>
            <a:r>
              <a:rPr lang="de-DE" sz="900">
                <a:solidFill>
                  <a:srgbClr val="F49700"/>
                </a:solidFill>
              </a:rPr>
              <a:t>Gigantic</a:t>
            </a:r>
          </a:p>
        </p:txBody>
      </p:sp>
      <p:sp>
        <p:nvSpPr>
          <p:cNvPr id="121" name="Ellipse 120">
            <a:extLst>
              <a:ext uri="{FF2B5EF4-FFF2-40B4-BE49-F238E27FC236}">
                <a16:creationId xmlns:a16="http://schemas.microsoft.com/office/drawing/2014/main" id="{1B546124-C4E8-4BF9-8590-9016C4C4D0DB}"/>
              </a:ext>
            </a:extLst>
          </p:cNvPr>
          <p:cNvSpPr/>
          <p:nvPr/>
        </p:nvSpPr>
        <p:spPr>
          <a:xfrm>
            <a:off x="3009060" y="2246742"/>
            <a:ext cx="688158" cy="6881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2" name="Textfeld 121">
            <a:extLst>
              <a:ext uri="{FF2B5EF4-FFF2-40B4-BE49-F238E27FC236}">
                <a16:creationId xmlns:a16="http://schemas.microsoft.com/office/drawing/2014/main" id="{D0F5A4C5-0A20-44F8-9E08-9289962BBFA5}"/>
              </a:ext>
            </a:extLst>
          </p:cNvPr>
          <p:cNvSpPr txBox="1"/>
          <p:nvPr/>
        </p:nvSpPr>
        <p:spPr>
          <a:xfrm>
            <a:off x="2994488" y="2464729"/>
            <a:ext cx="707245" cy="252185"/>
          </a:xfrm>
          <a:prstGeom prst="rect">
            <a:avLst/>
          </a:prstGeom>
          <a:noFill/>
        </p:spPr>
        <p:txBody>
          <a:bodyPr wrap="none" rtlCol="0">
            <a:spAutoFit/>
          </a:bodyPr>
          <a:lstStyle/>
          <a:p>
            <a:pPr algn="l">
              <a:lnSpc>
                <a:spcPct val="125000"/>
              </a:lnSpc>
            </a:pPr>
            <a:r>
              <a:rPr lang="de-DE" sz="900">
                <a:solidFill>
                  <a:srgbClr val="F49700"/>
                </a:solidFill>
              </a:rPr>
              <a:t>Surprising</a:t>
            </a:r>
          </a:p>
        </p:txBody>
      </p:sp>
      <p:sp>
        <p:nvSpPr>
          <p:cNvPr id="123" name="Ellipse 122">
            <a:extLst>
              <a:ext uri="{FF2B5EF4-FFF2-40B4-BE49-F238E27FC236}">
                <a16:creationId xmlns:a16="http://schemas.microsoft.com/office/drawing/2014/main" id="{0D0B25DF-A398-4293-A142-102E6368DA27}"/>
              </a:ext>
            </a:extLst>
          </p:cNvPr>
          <p:cNvSpPr/>
          <p:nvPr/>
        </p:nvSpPr>
        <p:spPr>
          <a:xfrm>
            <a:off x="9518900" y="677953"/>
            <a:ext cx="626581" cy="626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4" name="Textfeld 123">
            <a:extLst>
              <a:ext uri="{FF2B5EF4-FFF2-40B4-BE49-F238E27FC236}">
                <a16:creationId xmlns:a16="http://schemas.microsoft.com/office/drawing/2014/main" id="{433556BE-2712-4F6A-B68F-3A4F947ED716}"/>
              </a:ext>
            </a:extLst>
          </p:cNvPr>
          <p:cNvSpPr txBox="1"/>
          <p:nvPr/>
        </p:nvSpPr>
        <p:spPr>
          <a:xfrm>
            <a:off x="9476887" y="874647"/>
            <a:ext cx="697627" cy="252185"/>
          </a:xfrm>
          <a:prstGeom prst="rect">
            <a:avLst/>
          </a:prstGeom>
          <a:noFill/>
        </p:spPr>
        <p:txBody>
          <a:bodyPr wrap="none" rtlCol="0">
            <a:spAutoFit/>
          </a:bodyPr>
          <a:lstStyle/>
          <a:p>
            <a:pPr algn="l">
              <a:lnSpc>
                <a:spcPct val="125000"/>
              </a:lnSpc>
            </a:pPr>
            <a:r>
              <a:rPr lang="de-DE" sz="900">
                <a:solidFill>
                  <a:srgbClr val="F49700"/>
                </a:solidFill>
              </a:rPr>
              <a:t>Unknown</a:t>
            </a:r>
          </a:p>
        </p:txBody>
      </p:sp>
      <p:sp>
        <p:nvSpPr>
          <p:cNvPr id="125" name="Ellipse 124">
            <a:extLst>
              <a:ext uri="{FF2B5EF4-FFF2-40B4-BE49-F238E27FC236}">
                <a16:creationId xmlns:a16="http://schemas.microsoft.com/office/drawing/2014/main" id="{43037C0C-33DE-4AF4-9FC8-502021F23430}"/>
              </a:ext>
            </a:extLst>
          </p:cNvPr>
          <p:cNvSpPr/>
          <p:nvPr/>
        </p:nvSpPr>
        <p:spPr>
          <a:xfrm>
            <a:off x="9514974" y="2974699"/>
            <a:ext cx="554866" cy="554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6" name="Textfeld 125">
            <a:extLst>
              <a:ext uri="{FF2B5EF4-FFF2-40B4-BE49-F238E27FC236}">
                <a16:creationId xmlns:a16="http://schemas.microsoft.com/office/drawing/2014/main" id="{FA118BA4-DBBE-4588-A24E-0E83D91D144F}"/>
              </a:ext>
            </a:extLst>
          </p:cNvPr>
          <p:cNvSpPr txBox="1"/>
          <p:nvPr/>
        </p:nvSpPr>
        <p:spPr>
          <a:xfrm>
            <a:off x="9510885" y="3126040"/>
            <a:ext cx="570990" cy="252185"/>
          </a:xfrm>
          <a:prstGeom prst="rect">
            <a:avLst/>
          </a:prstGeom>
          <a:noFill/>
        </p:spPr>
        <p:txBody>
          <a:bodyPr wrap="none" rtlCol="0">
            <a:spAutoFit/>
          </a:bodyPr>
          <a:lstStyle/>
          <a:p>
            <a:pPr algn="l">
              <a:lnSpc>
                <a:spcPct val="125000"/>
              </a:lnSpc>
            </a:pPr>
            <a:r>
              <a:rPr lang="de-DE" sz="900">
                <a:solidFill>
                  <a:srgbClr val="F49700"/>
                </a:solidFill>
              </a:rPr>
              <a:t>Inviting</a:t>
            </a:r>
          </a:p>
        </p:txBody>
      </p:sp>
      <p:sp>
        <p:nvSpPr>
          <p:cNvPr id="128" name="Ellipse 127">
            <a:extLst>
              <a:ext uri="{FF2B5EF4-FFF2-40B4-BE49-F238E27FC236}">
                <a16:creationId xmlns:a16="http://schemas.microsoft.com/office/drawing/2014/main" id="{205A25EC-2BD5-41D6-9AFD-4ADAE637F199}"/>
              </a:ext>
            </a:extLst>
          </p:cNvPr>
          <p:cNvSpPr/>
          <p:nvPr/>
        </p:nvSpPr>
        <p:spPr>
          <a:xfrm>
            <a:off x="4068351" y="242821"/>
            <a:ext cx="635966" cy="635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9" name="Textfeld 128">
            <a:extLst>
              <a:ext uri="{FF2B5EF4-FFF2-40B4-BE49-F238E27FC236}">
                <a16:creationId xmlns:a16="http://schemas.microsoft.com/office/drawing/2014/main" id="{0E806E26-F178-4121-9BA1-9C78277A9D69}"/>
              </a:ext>
            </a:extLst>
          </p:cNvPr>
          <p:cNvSpPr txBox="1"/>
          <p:nvPr/>
        </p:nvSpPr>
        <p:spPr>
          <a:xfrm>
            <a:off x="4004257" y="418970"/>
            <a:ext cx="753732" cy="252185"/>
          </a:xfrm>
          <a:prstGeom prst="rect">
            <a:avLst/>
          </a:prstGeom>
          <a:noFill/>
        </p:spPr>
        <p:txBody>
          <a:bodyPr wrap="none" rtlCol="0">
            <a:spAutoFit/>
          </a:bodyPr>
          <a:lstStyle/>
          <a:p>
            <a:pPr algn="l">
              <a:lnSpc>
                <a:spcPct val="125000"/>
              </a:lnSpc>
            </a:pPr>
            <a:r>
              <a:rPr lang="de-DE" sz="900">
                <a:solidFill>
                  <a:srgbClr val="F49700"/>
                </a:solidFill>
              </a:rPr>
              <a:t>Mysterious</a:t>
            </a:r>
          </a:p>
        </p:txBody>
      </p:sp>
      <p:sp>
        <p:nvSpPr>
          <p:cNvPr id="130" name="Ellipse 129">
            <a:extLst>
              <a:ext uri="{FF2B5EF4-FFF2-40B4-BE49-F238E27FC236}">
                <a16:creationId xmlns:a16="http://schemas.microsoft.com/office/drawing/2014/main" id="{527439EA-D4B5-4592-B55F-5DD38F6FD461}"/>
              </a:ext>
            </a:extLst>
          </p:cNvPr>
          <p:cNvSpPr/>
          <p:nvPr/>
        </p:nvSpPr>
        <p:spPr>
          <a:xfrm>
            <a:off x="1567925" y="4093378"/>
            <a:ext cx="530915" cy="530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31" name="Textfeld 130">
            <a:extLst>
              <a:ext uri="{FF2B5EF4-FFF2-40B4-BE49-F238E27FC236}">
                <a16:creationId xmlns:a16="http://schemas.microsoft.com/office/drawing/2014/main" id="{5FEEE18F-4C1D-4769-976C-94E4B332FF18}"/>
              </a:ext>
            </a:extLst>
          </p:cNvPr>
          <p:cNvSpPr txBox="1"/>
          <p:nvPr/>
        </p:nvSpPr>
        <p:spPr>
          <a:xfrm>
            <a:off x="1551294" y="4240032"/>
            <a:ext cx="530915" cy="252185"/>
          </a:xfrm>
          <a:prstGeom prst="rect">
            <a:avLst/>
          </a:prstGeom>
          <a:noFill/>
        </p:spPr>
        <p:txBody>
          <a:bodyPr wrap="none" rtlCol="0">
            <a:spAutoFit/>
          </a:bodyPr>
          <a:lstStyle/>
          <a:p>
            <a:pPr algn="l">
              <a:lnSpc>
                <a:spcPct val="125000"/>
              </a:lnSpc>
            </a:pPr>
            <a:r>
              <a:rPr lang="de-DE" sz="900">
                <a:solidFill>
                  <a:srgbClr val="F49700"/>
                </a:solidFill>
              </a:rPr>
              <a:t>Unreal</a:t>
            </a:r>
          </a:p>
        </p:txBody>
      </p:sp>
      <p:sp>
        <p:nvSpPr>
          <p:cNvPr id="132" name="Ellipse 131">
            <a:extLst>
              <a:ext uri="{FF2B5EF4-FFF2-40B4-BE49-F238E27FC236}">
                <a16:creationId xmlns:a16="http://schemas.microsoft.com/office/drawing/2014/main" id="{E451B26D-7D02-410A-A7F2-DBF1103A1BFF}"/>
              </a:ext>
            </a:extLst>
          </p:cNvPr>
          <p:cNvSpPr/>
          <p:nvPr/>
        </p:nvSpPr>
        <p:spPr>
          <a:xfrm>
            <a:off x="10601035" y="3315182"/>
            <a:ext cx="554866" cy="554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33" name="Textfeld 132">
            <a:extLst>
              <a:ext uri="{FF2B5EF4-FFF2-40B4-BE49-F238E27FC236}">
                <a16:creationId xmlns:a16="http://schemas.microsoft.com/office/drawing/2014/main" id="{1B0E063C-548F-43B1-A27F-B7F96BBBA113}"/>
              </a:ext>
            </a:extLst>
          </p:cNvPr>
          <p:cNvSpPr txBox="1"/>
          <p:nvPr/>
        </p:nvSpPr>
        <p:spPr>
          <a:xfrm>
            <a:off x="10530762" y="3443458"/>
            <a:ext cx="710451" cy="252185"/>
          </a:xfrm>
          <a:prstGeom prst="rect">
            <a:avLst/>
          </a:prstGeom>
          <a:noFill/>
        </p:spPr>
        <p:txBody>
          <a:bodyPr wrap="none" rtlCol="0">
            <a:spAutoFit/>
          </a:bodyPr>
          <a:lstStyle/>
          <a:p>
            <a:pPr algn="l">
              <a:lnSpc>
                <a:spcPct val="125000"/>
              </a:lnSpc>
            </a:pPr>
            <a:r>
              <a:rPr lang="de-DE" sz="900">
                <a:solidFill>
                  <a:srgbClr val="F49700"/>
                </a:solidFill>
              </a:rPr>
              <a:t>Paradisiac</a:t>
            </a:r>
          </a:p>
        </p:txBody>
      </p:sp>
      <p:sp>
        <p:nvSpPr>
          <p:cNvPr id="134" name="Textfeld 133">
            <a:extLst>
              <a:ext uri="{FF2B5EF4-FFF2-40B4-BE49-F238E27FC236}">
                <a16:creationId xmlns:a16="http://schemas.microsoft.com/office/drawing/2014/main" id="{8CAF2807-E09E-48D8-9F38-A1C96FEDBD61}"/>
              </a:ext>
            </a:extLst>
          </p:cNvPr>
          <p:cNvSpPr txBox="1"/>
          <p:nvPr/>
        </p:nvSpPr>
        <p:spPr>
          <a:xfrm>
            <a:off x="8118883" y="6213368"/>
            <a:ext cx="885179" cy="269946"/>
          </a:xfrm>
          <a:prstGeom prst="rect">
            <a:avLst/>
          </a:prstGeom>
          <a:noFill/>
        </p:spPr>
        <p:txBody>
          <a:bodyPr wrap="none" rtlCol="0">
            <a:spAutoFit/>
          </a:bodyPr>
          <a:lstStyle/>
          <a:p>
            <a:pPr algn="l">
              <a:lnSpc>
                <a:spcPct val="125000"/>
              </a:lnSpc>
            </a:pPr>
            <a:r>
              <a:rPr lang="de-DE" sz="1000"/>
              <a:t>Beautyberry</a:t>
            </a:r>
          </a:p>
        </p:txBody>
      </p:sp>
    </p:spTree>
    <p:extLst>
      <p:ext uri="{BB962C8B-B14F-4D97-AF65-F5344CB8AC3E}">
        <p14:creationId xmlns:p14="http://schemas.microsoft.com/office/powerpoint/2010/main" val="95209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3A6D41EC-F02F-4530-98EA-9DF32D5DD56C}"/>
              </a:ext>
            </a:extLst>
          </p:cNvPr>
          <p:cNvSpPr/>
          <p:nvPr/>
        </p:nvSpPr>
        <p:spPr>
          <a:xfrm>
            <a:off x="0" y="0"/>
            <a:ext cx="12192000" cy="6858000"/>
          </a:xfrm>
          <a:prstGeom prst="rect">
            <a:avLst/>
          </a:prstGeom>
          <a:solidFill>
            <a:srgbClr val="E1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9" name="Freihandform: Form 38">
            <a:extLst>
              <a:ext uri="{FF2B5EF4-FFF2-40B4-BE49-F238E27FC236}">
                <a16:creationId xmlns:a16="http://schemas.microsoft.com/office/drawing/2014/main" id="{8BA88DB4-08AD-44AE-B6CA-2B4A33286D96}"/>
              </a:ext>
            </a:extLst>
          </p:cNvPr>
          <p:cNvSpPr>
            <a:spLocks/>
          </p:cNvSpPr>
          <p:nvPr/>
        </p:nvSpPr>
        <p:spPr>
          <a:xfrm>
            <a:off x="0" y="-1179512"/>
            <a:ext cx="8786295" cy="8682934"/>
          </a:xfrm>
          <a:custGeom>
            <a:avLst/>
            <a:gdLst>
              <a:gd name="connsiteX0" fmla="*/ 0 w 7904092"/>
              <a:gd name="connsiteY0" fmla="*/ 0 h 6858000"/>
              <a:gd name="connsiteX1" fmla="*/ 4475092 w 7904092"/>
              <a:gd name="connsiteY1" fmla="*/ 0 h 6858000"/>
              <a:gd name="connsiteX2" fmla="*/ 4500050 w 7904092"/>
              <a:gd name="connsiteY2" fmla="*/ 0 h 6858000"/>
              <a:gd name="connsiteX3" fmla="*/ 4500050 w 7904092"/>
              <a:gd name="connsiteY3" fmla="*/ 631 h 6858000"/>
              <a:gd name="connsiteX4" fmla="*/ 4651548 w 7904092"/>
              <a:gd name="connsiteY4" fmla="*/ 4462 h 6858000"/>
              <a:gd name="connsiteX5" fmla="*/ 7904092 w 7904092"/>
              <a:gd name="connsiteY5" fmla="*/ 3429000 h 6858000"/>
              <a:gd name="connsiteX6" fmla="*/ 4651548 w 7904092"/>
              <a:gd name="connsiteY6" fmla="*/ 6853538 h 6858000"/>
              <a:gd name="connsiteX7" fmla="*/ 4500050 w 7904092"/>
              <a:gd name="connsiteY7" fmla="*/ 6857369 h 6858000"/>
              <a:gd name="connsiteX8" fmla="*/ 4500050 w 7904092"/>
              <a:gd name="connsiteY8" fmla="*/ 6858000 h 6858000"/>
              <a:gd name="connsiteX9" fmla="*/ 4475092 w 7904092"/>
              <a:gd name="connsiteY9" fmla="*/ 6858000 h 6858000"/>
              <a:gd name="connsiteX10" fmla="*/ 0 w 7904092"/>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04092" h="6858000">
                <a:moveTo>
                  <a:pt x="0" y="0"/>
                </a:moveTo>
                <a:lnTo>
                  <a:pt x="4475092" y="0"/>
                </a:lnTo>
                <a:lnTo>
                  <a:pt x="4500050" y="0"/>
                </a:lnTo>
                <a:lnTo>
                  <a:pt x="4500050" y="631"/>
                </a:lnTo>
                <a:lnTo>
                  <a:pt x="4651548" y="4462"/>
                </a:lnTo>
                <a:cubicBezTo>
                  <a:pt x="6463328" y="96301"/>
                  <a:pt x="7904092" y="1594397"/>
                  <a:pt x="7904092" y="3429000"/>
                </a:cubicBezTo>
                <a:cubicBezTo>
                  <a:pt x="7904092" y="5263603"/>
                  <a:pt x="6463328" y="6761699"/>
                  <a:pt x="4651548" y="6853538"/>
                </a:cubicBezTo>
                <a:lnTo>
                  <a:pt x="4500050" y="6857369"/>
                </a:lnTo>
                <a:lnTo>
                  <a:pt x="4500050" y="6858000"/>
                </a:lnTo>
                <a:lnTo>
                  <a:pt x="4475092" y="6858000"/>
                </a:lnTo>
                <a:lnTo>
                  <a:pt x="0" y="6858000"/>
                </a:lnTo>
                <a:close/>
              </a:path>
            </a:pathLst>
          </a:custGeom>
          <a:blipFill dpi="0" rotWithShape="1">
            <a:blip r:embed="rId3" cstate="screen">
              <a:extLst>
                <a:ext uri="{28A0092B-C50C-407E-A947-70E740481C1C}">
                  <a14:useLocalDpi xmlns:a14="http://schemas.microsoft.com/office/drawing/2010/main"/>
                </a:ext>
              </a:extLst>
            </a:blip>
            <a:srcRect/>
            <a:stretch>
              <a:fillRect t="13585" b="74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Museo Sans 300"/>
                <a:ea typeface="+mn-ea"/>
                <a:cs typeface="+mn-cs"/>
              </a:rPr>
              <a:t>                     </a:t>
            </a: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grpSp>
        <p:nvGrpSpPr>
          <p:cNvPr id="9" name="Gruppieren 8">
            <a:extLst>
              <a:ext uri="{FF2B5EF4-FFF2-40B4-BE49-F238E27FC236}">
                <a16:creationId xmlns:a16="http://schemas.microsoft.com/office/drawing/2014/main" id="{30795C1D-851E-4A84-A53F-13252049EED0}"/>
              </a:ext>
            </a:extLst>
          </p:cNvPr>
          <p:cNvGrpSpPr/>
          <p:nvPr/>
        </p:nvGrpSpPr>
        <p:grpSpPr>
          <a:xfrm>
            <a:off x="8926903" y="644734"/>
            <a:ext cx="2588880" cy="1727902"/>
            <a:chOff x="5393868" y="432431"/>
            <a:chExt cx="2588880" cy="1727902"/>
          </a:xfrm>
        </p:grpSpPr>
        <p:sp>
          <p:nvSpPr>
            <p:cNvPr id="71" name="Ellipse 70">
              <a:extLst>
                <a:ext uri="{FF2B5EF4-FFF2-40B4-BE49-F238E27FC236}">
                  <a16:creationId xmlns:a16="http://schemas.microsoft.com/office/drawing/2014/main" id="{8812A477-D839-4F93-ADCF-2D0E634AE640}"/>
                </a:ext>
              </a:extLst>
            </p:cNvPr>
            <p:cNvSpPr/>
            <p:nvPr/>
          </p:nvSpPr>
          <p:spPr>
            <a:xfrm>
              <a:off x="5393868" y="936197"/>
              <a:ext cx="1224136" cy="1224136"/>
            </a:xfrm>
            <a:prstGeom prst="ellipse">
              <a:avLst/>
            </a:prstGeom>
            <a:solidFill>
              <a:srgbClr val="604C8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Holo-gram Exotica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P0242520</a:t>
              </a:r>
            </a:p>
          </p:txBody>
        </p:sp>
        <p:sp>
          <p:nvSpPr>
            <p:cNvPr id="74" name="Ellipse 73">
              <a:extLst>
                <a:ext uri="{FF2B5EF4-FFF2-40B4-BE49-F238E27FC236}">
                  <a16:creationId xmlns:a16="http://schemas.microsoft.com/office/drawing/2014/main" id="{4D872DB2-212B-4435-BAC5-4D28045CF6B8}"/>
                </a:ext>
              </a:extLst>
            </p:cNvPr>
            <p:cNvSpPr/>
            <p:nvPr/>
          </p:nvSpPr>
          <p:spPr>
            <a:xfrm>
              <a:off x="6758612" y="936197"/>
              <a:ext cx="1224136" cy="1224136"/>
            </a:xfrm>
            <a:prstGeom prst="ellipse">
              <a:avLst/>
            </a:prstGeom>
            <a:solidFill>
              <a:srgbClr val="009D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endParaRPr>
            </a:p>
          </p:txBody>
        </p:sp>
        <p:sp>
          <p:nvSpPr>
            <p:cNvPr id="75" name="Textfeld 74">
              <a:extLst>
                <a:ext uri="{FF2B5EF4-FFF2-40B4-BE49-F238E27FC236}">
                  <a16:creationId xmlns:a16="http://schemas.microsoft.com/office/drawing/2014/main" id="{3B32CFD2-F009-4999-A5DF-0CBB8E0D6589}"/>
                </a:ext>
              </a:extLst>
            </p:cNvPr>
            <p:cNvSpPr txBox="1"/>
            <p:nvPr/>
          </p:nvSpPr>
          <p:spPr>
            <a:xfrm>
              <a:off x="5630754" y="432431"/>
              <a:ext cx="214308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grpSp>
        <p:nvGrpSpPr>
          <p:cNvPr id="8" name="Gruppieren 7">
            <a:extLst>
              <a:ext uri="{FF2B5EF4-FFF2-40B4-BE49-F238E27FC236}">
                <a16:creationId xmlns:a16="http://schemas.microsoft.com/office/drawing/2014/main" id="{DBFE77DD-F88D-48D3-AC4E-E0AC9258BC67}"/>
              </a:ext>
            </a:extLst>
          </p:cNvPr>
          <p:cNvGrpSpPr/>
          <p:nvPr/>
        </p:nvGrpSpPr>
        <p:grpSpPr>
          <a:xfrm>
            <a:off x="8926903" y="4415432"/>
            <a:ext cx="2609831" cy="1727902"/>
            <a:chOff x="2668176" y="4370536"/>
            <a:chExt cx="2609831" cy="1727902"/>
          </a:xfrm>
        </p:grpSpPr>
        <p:sp>
          <p:nvSpPr>
            <p:cNvPr id="76" name="Ellipse 75">
              <a:extLst>
                <a:ext uri="{FF2B5EF4-FFF2-40B4-BE49-F238E27FC236}">
                  <a16:creationId xmlns:a16="http://schemas.microsoft.com/office/drawing/2014/main" id="{76525FE8-8233-4C33-813E-2F5F0E82848A}"/>
                </a:ext>
              </a:extLst>
            </p:cNvPr>
            <p:cNvSpPr/>
            <p:nvPr/>
          </p:nvSpPr>
          <p:spPr>
            <a:xfrm>
              <a:off x="2668176" y="4874302"/>
              <a:ext cx="1224136" cy="1224136"/>
            </a:xfrm>
            <a:prstGeom prst="ellipse">
              <a:avLst/>
            </a:prstGeom>
            <a:solidFill>
              <a:srgbClr val="7270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Museo Sans 300"/>
                  <a:ea typeface="+mn-ea"/>
                  <a:cs typeface="+mn-cs"/>
                </a:rPr>
                <a:t>Fantastic Voyage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P0280038</a:t>
              </a:r>
            </a:p>
          </p:txBody>
        </p:sp>
        <p:sp>
          <p:nvSpPr>
            <p:cNvPr id="77" name="Ellipse 76">
              <a:extLst>
                <a:ext uri="{FF2B5EF4-FFF2-40B4-BE49-F238E27FC236}">
                  <a16:creationId xmlns:a16="http://schemas.microsoft.com/office/drawing/2014/main" id="{03FA0384-E5D1-470E-963B-4E925EE0395D}"/>
                </a:ext>
              </a:extLst>
            </p:cNvPr>
            <p:cNvSpPr/>
            <p:nvPr/>
          </p:nvSpPr>
          <p:spPr>
            <a:xfrm>
              <a:off x="4032920" y="4874302"/>
              <a:ext cx="1224136" cy="1224136"/>
            </a:xfrm>
            <a:prstGeom prst="ellipse">
              <a:avLst/>
            </a:prstGeom>
            <a:solidFill>
              <a:srgbClr val="FF4AB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Tropical Bliss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P0280040</a:t>
              </a:r>
            </a:p>
          </p:txBody>
        </p:sp>
        <p:sp>
          <p:nvSpPr>
            <p:cNvPr id="78" name="Textfeld 77">
              <a:extLst>
                <a:ext uri="{FF2B5EF4-FFF2-40B4-BE49-F238E27FC236}">
                  <a16:creationId xmlns:a16="http://schemas.microsoft.com/office/drawing/2014/main" id="{70DD1921-6A19-45C2-9733-845DD7B263F2}"/>
                </a:ext>
              </a:extLst>
            </p:cNvPr>
            <p:cNvSpPr txBox="1"/>
            <p:nvPr/>
          </p:nvSpPr>
          <p:spPr>
            <a:xfrm>
              <a:off x="2832914" y="4370536"/>
              <a:ext cx="244509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4C4D44"/>
                  </a:solidFill>
                  <a:effectLst/>
                  <a:uLnTx/>
                  <a:uFillTx/>
                  <a:latin typeface="Museo Sans 500"/>
                  <a:ea typeface="+mn-ea"/>
                  <a:cs typeface="+mn-cs"/>
                </a:rPr>
                <a:t>Competitive</a:t>
              </a:r>
              <a:r>
                <a:rPr kumimoji="0" lang="de-DE" sz="1600" b="0" i="0" u="none" strike="noStrike" kern="1200" cap="none" spc="0" normalizeH="0" baseline="0" noProof="0" dirty="0">
                  <a:ln>
                    <a:noFill/>
                  </a:ln>
                  <a:solidFill>
                    <a:srgbClr val="4C4D44"/>
                  </a:solidFill>
                  <a:effectLst/>
                  <a:uLnTx/>
                  <a:uFillTx/>
                  <a:latin typeface="Museo Sans 500"/>
                  <a:ea typeface="+mn-ea"/>
                  <a:cs typeface="+mn-cs"/>
                </a:rPr>
                <a:t> </a:t>
              </a:r>
              <a:r>
                <a:rPr kumimoji="0" lang="de-DE" sz="1600" b="0" i="0" u="none" strike="noStrike" kern="1200" cap="none" spc="0" normalizeH="0" baseline="0" noProof="0" dirty="0" err="1">
                  <a:ln>
                    <a:noFill/>
                  </a:ln>
                  <a:solidFill>
                    <a:srgbClr val="4C4D44"/>
                  </a:solidFill>
                  <a:effectLst/>
                  <a:uLnTx/>
                  <a:uFillTx/>
                  <a:latin typeface="Museo Sans 500"/>
                  <a:ea typeface="+mn-ea"/>
                  <a:cs typeface="+mn-cs"/>
                </a:rPr>
                <a:t>Fragrances</a:t>
              </a:r>
              <a:endParaRPr kumimoji="0" lang="de-DE" sz="1600" b="0" i="0" u="none" strike="noStrike" kern="1200" cap="none" spc="0" normalizeH="0" baseline="0" noProof="0" dirty="0">
                <a:ln>
                  <a:noFill/>
                </a:ln>
                <a:solidFill>
                  <a:srgbClr val="4C4D44"/>
                </a:solidFill>
                <a:effectLst/>
                <a:uLnTx/>
                <a:uFillTx/>
                <a:latin typeface="Museo Sans 500"/>
                <a:ea typeface="+mn-ea"/>
                <a:cs typeface="+mn-cs"/>
              </a:endParaRPr>
            </a:p>
          </p:txBody>
        </p:sp>
      </p:grpSp>
      <p:grpSp>
        <p:nvGrpSpPr>
          <p:cNvPr id="12" name="Gruppieren 11">
            <a:extLst>
              <a:ext uri="{FF2B5EF4-FFF2-40B4-BE49-F238E27FC236}">
                <a16:creationId xmlns:a16="http://schemas.microsoft.com/office/drawing/2014/main" id="{3B3F9815-4009-4A37-A10B-E6A60D6BCC98}"/>
              </a:ext>
            </a:extLst>
          </p:cNvPr>
          <p:cNvGrpSpPr/>
          <p:nvPr/>
        </p:nvGrpSpPr>
        <p:grpSpPr>
          <a:xfrm>
            <a:off x="9308154" y="2530083"/>
            <a:ext cx="1979581" cy="1727902"/>
            <a:chOff x="8184232" y="1627351"/>
            <a:chExt cx="1979581" cy="1727902"/>
          </a:xfrm>
        </p:grpSpPr>
        <p:sp>
          <p:nvSpPr>
            <p:cNvPr id="79" name="Textfeld 78">
              <a:extLst>
                <a:ext uri="{FF2B5EF4-FFF2-40B4-BE49-F238E27FC236}">
                  <a16:creationId xmlns:a16="http://schemas.microsoft.com/office/drawing/2014/main" id="{0D93B6B2-9BB6-475B-BBF5-961C2EF7A1DD}"/>
                </a:ext>
              </a:extLst>
            </p:cNvPr>
            <p:cNvSpPr txBox="1"/>
            <p:nvPr/>
          </p:nvSpPr>
          <p:spPr>
            <a:xfrm>
              <a:off x="8184232" y="1627351"/>
              <a:ext cx="197958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1" name="Ellipse 80">
              <a:extLst>
                <a:ext uri="{FF2B5EF4-FFF2-40B4-BE49-F238E27FC236}">
                  <a16:creationId xmlns:a16="http://schemas.microsoft.com/office/drawing/2014/main" id="{E873227F-BBDC-4A8D-940D-B3AB5C15740B}"/>
                </a:ext>
              </a:extLst>
            </p:cNvPr>
            <p:cNvSpPr/>
            <p:nvPr/>
          </p:nvSpPr>
          <p:spPr>
            <a:xfrm>
              <a:off x="8567936" y="2131117"/>
              <a:ext cx="1224136" cy="1224136"/>
            </a:xfrm>
            <a:prstGeom prst="ellipse">
              <a:avLst/>
            </a:prstGeom>
            <a:solidFill>
              <a:srgbClr val="A8AD4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Nature's Pulse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P0252613</a:t>
              </a:r>
            </a:p>
          </p:txBody>
        </p:sp>
      </p:grpSp>
      <p:sp>
        <p:nvSpPr>
          <p:cNvPr id="40" name="Titel 3">
            <a:extLst>
              <a:ext uri="{FF2B5EF4-FFF2-40B4-BE49-F238E27FC236}">
                <a16:creationId xmlns:a16="http://schemas.microsoft.com/office/drawing/2014/main" id="{416993DE-3BA0-460A-97A6-D4E3F42F6176}"/>
              </a:ext>
            </a:extLst>
          </p:cNvPr>
          <p:cNvSpPr>
            <a:spLocks noGrp="1"/>
          </p:cNvSpPr>
          <p:nvPr>
            <p:ph type="title"/>
          </p:nvPr>
        </p:nvSpPr>
        <p:spPr>
          <a:xfrm>
            <a:off x="1394323" y="2217083"/>
            <a:ext cx="2409754" cy="1007196"/>
          </a:xfrm>
        </p:spPr>
        <p:txBody>
          <a:bodyPr/>
          <a:lstStyle/>
          <a:p>
            <a:br>
              <a:rPr lang="en-GB" i="0" dirty="0">
                <a:solidFill>
                  <a:srgbClr val="6D5854"/>
                </a:solidFill>
                <a:latin typeface="Impact" panose="020B0806030902050204" pitchFamily="34" charset="0"/>
                <a:ea typeface="Segoe UI Black" panose="020B0A02040204020203" pitchFamily="34" charset="0"/>
              </a:rPr>
            </a:br>
            <a:r>
              <a:rPr lang="en-GB" i="0" dirty="0">
                <a:solidFill>
                  <a:srgbClr val="A8AD4B"/>
                </a:solidFill>
                <a:latin typeface="Impact" panose="020B0806030902050204" pitchFamily="34" charset="0"/>
                <a:ea typeface="PMingLiU" panose="02020500000000000000" pitchFamily="18" charset="-120"/>
              </a:rPr>
              <a:t>EN </a:t>
            </a:r>
            <a:r>
              <a:rPr lang="en-GB" i="0" dirty="0">
                <a:solidFill>
                  <a:srgbClr val="B1A992"/>
                </a:solidFill>
                <a:latin typeface="Impact" panose="020B0806030902050204" pitchFamily="34" charset="0"/>
                <a:ea typeface="PMingLiU" panose="02020500000000000000" pitchFamily="18" charset="-120"/>
              </a:rPr>
              <a:t> </a:t>
            </a:r>
            <a:r>
              <a:rPr lang="en-GB" i="0" dirty="0">
                <a:solidFill>
                  <a:srgbClr val="A8AD4B"/>
                </a:solidFill>
                <a:latin typeface="Impact" panose="020B0806030902050204" pitchFamily="34" charset="0"/>
                <a:ea typeface="PMingLiU" panose="02020500000000000000" pitchFamily="18" charset="-120"/>
              </a:rPr>
              <a:t>GMA</a:t>
            </a:r>
          </a:p>
        </p:txBody>
      </p:sp>
      <p:sp>
        <p:nvSpPr>
          <p:cNvPr id="41" name="Titel 3">
            <a:extLst>
              <a:ext uri="{FF2B5EF4-FFF2-40B4-BE49-F238E27FC236}">
                <a16:creationId xmlns:a16="http://schemas.microsoft.com/office/drawing/2014/main" id="{4BEA07E2-DF4B-4886-BBD1-2CDBECABD234}"/>
              </a:ext>
            </a:extLst>
          </p:cNvPr>
          <p:cNvSpPr txBox="1">
            <a:spLocks/>
          </p:cNvSpPr>
          <p:nvPr/>
        </p:nvSpPr>
        <p:spPr bwMode="gray">
          <a:xfrm>
            <a:off x="1427813" y="1924938"/>
            <a:ext cx="1354413" cy="584289"/>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pPr marL="0" marR="0" lvl="0" indent="0" algn="l" defTabSz="914400" rtl="0" eaLnBrk="1" fontAlgn="auto" latinLnBrk="0" hangingPunct="1">
              <a:lnSpc>
                <a:spcPts val="68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A8AD4B"/>
                </a:solidFill>
                <a:effectLst/>
                <a:uLnTx/>
                <a:uFillTx/>
                <a:latin typeface="Impact" panose="020B0806030902050204" pitchFamily="34" charset="0"/>
                <a:ea typeface="PMingLiU" panose="02020500000000000000" pitchFamily="18" charset="-120"/>
                <a:cs typeface="+mj-cs"/>
              </a:rPr>
              <a:t>Natural</a:t>
            </a:r>
            <a:endParaRPr kumimoji="0" lang="en-GB" sz="6000" b="0" i="0" u="none" strike="noStrike" kern="1200" cap="none" spc="0" normalizeH="0" baseline="0" noProof="0" dirty="0">
              <a:ln>
                <a:noFill/>
              </a:ln>
              <a:solidFill>
                <a:srgbClr val="A8AD4B"/>
              </a:solidFill>
              <a:effectLst/>
              <a:uLnTx/>
              <a:uFillTx/>
              <a:latin typeface="Impact" panose="020B0806030902050204" pitchFamily="34" charset="0"/>
              <a:ea typeface="PMingLiU" panose="02020500000000000000" pitchFamily="18" charset="-120"/>
              <a:cs typeface="+mj-cs"/>
            </a:endParaRPr>
          </a:p>
        </p:txBody>
      </p:sp>
      <p:sp>
        <p:nvSpPr>
          <p:cNvPr id="42" name="Textfeld 41">
            <a:extLst>
              <a:ext uri="{FF2B5EF4-FFF2-40B4-BE49-F238E27FC236}">
                <a16:creationId xmlns:a16="http://schemas.microsoft.com/office/drawing/2014/main" id="{D6215CAD-8CA1-4419-BCD8-94D237154E07}"/>
              </a:ext>
            </a:extLst>
          </p:cNvPr>
          <p:cNvSpPr txBox="1"/>
          <p:nvPr/>
        </p:nvSpPr>
        <p:spPr>
          <a:xfrm rot="10800000">
            <a:off x="2010186" y="2217083"/>
            <a:ext cx="614271" cy="149175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8000" b="1" i="0" u="none" strike="noStrike" kern="1200" cap="none" spc="0" normalizeH="0" baseline="0" noProof="0" dirty="0">
                <a:ln>
                  <a:noFill/>
                </a:ln>
                <a:solidFill>
                  <a:srgbClr val="FF4AB5"/>
                </a:solidFill>
                <a:effectLst/>
                <a:uLnTx/>
                <a:uFillTx/>
                <a:latin typeface="PMingLiU" panose="02020500000000000000" pitchFamily="18" charset="-120"/>
                <a:ea typeface="PMingLiU" panose="02020500000000000000" pitchFamily="18" charset="-120"/>
                <a:cs typeface="+mn-cs"/>
              </a:rPr>
              <a:t>?</a:t>
            </a:r>
          </a:p>
        </p:txBody>
      </p:sp>
      <p:sp>
        <p:nvSpPr>
          <p:cNvPr id="19" name="Textfeld 18">
            <a:extLst>
              <a:ext uri="{FF2B5EF4-FFF2-40B4-BE49-F238E27FC236}">
                <a16:creationId xmlns:a16="http://schemas.microsoft.com/office/drawing/2014/main" id="{B32F515E-FF1C-4234-96A4-CDC414889819}"/>
              </a:ext>
            </a:extLst>
          </p:cNvPr>
          <p:cNvSpPr txBox="1"/>
          <p:nvPr/>
        </p:nvSpPr>
        <p:spPr>
          <a:xfrm>
            <a:off x="10456253" y="1308207"/>
            <a:ext cx="919482" cy="892552"/>
          </a:xfrm>
          <a:prstGeom prst="rect">
            <a:avLst/>
          </a:prstGeom>
          <a:noFill/>
        </p:spPr>
        <p:txBody>
          <a:bodyPr wrap="none" rtlCol="0">
            <a:spAutoFit/>
          </a:bodyPr>
          <a:lstStyle/>
          <a:p>
            <a:pPr lvl="0" algn="ctr">
              <a:defRPr/>
            </a:pPr>
            <a:r>
              <a:rPr lang="en-US" sz="1400">
                <a:solidFill>
                  <a:prstClr val="white"/>
                </a:solidFill>
              </a:rPr>
              <a:t>Botanic </a:t>
            </a:r>
          </a:p>
          <a:p>
            <a:pPr lvl="0" algn="ctr">
              <a:defRPr/>
            </a:pPr>
            <a:r>
              <a:rPr lang="en-US" sz="1400">
                <a:solidFill>
                  <a:prstClr val="white"/>
                </a:solidFill>
              </a:rPr>
              <a:t>Wonder-</a:t>
            </a:r>
          </a:p>
          <a:p>
            <a:pPr lvl="0" algn="ctr">
              <a:defRPr/>
            </a:pPr>
            <a:r>
              <a:rPr lang="en-US" sz="1400">
                <a:solidFill>
                  <a:prstClr val="white"/>
                </a:solidFill>
              </a:rPr>
              <a:t>land</a:t>
            </a:r>
          </a:p>
          <a:p>
            <a:pPr lvl="0" algn="ctr">
              <a:defRPr/>
            </a:pPr>
            <a:r>
              <a:rPr lang="de-DE" sz="1000">
                <a:solidFill>
                  <a:prstClr val="white"/>
                </a:solidFill>
                <a:latin typeface="Museo Sans 700" panose="02000000000000000000" pitchFamily="50" charset="0"/>
              </a:rPr>
              <a:t>P0280008</a:t>
            </a:r>
            <a:endParaRPr lang="de-DE" sz="1400" dirty="0" err="1"/>
          </a:p>
        </p:txBody>
      </p:sp>
    </p:spTree>
    <p:extLst>
      <p:ext uri="{BB962C8B-B14F-4D97-AF65-F5344CB8AC3E}">
        <p14:creationId xmlns:p14="http://schemas.microsoft.com/office/powerpoint/2010/main" val="114605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69F2003F-3133-453C-AF34-5DB3DE1B9B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60170" y="0"/>
            <a:ext cx="6133885" cy="6858000"/>
          </a:xfrm>
          <a:prstGeom prst="rect">
            <a:avLst/>
          </a:prstGeom>
        </p:spPr>
      </p:pic>
      <p:sp>
        <p:nvSpPr>
          <p:cNvPr id="3" name="Titel 2">
            <a:extLst>
              <a:ext uri="{FF2B5EF4-FFF2-40B4-BE49-F238E27FC236}">
                <a16:creationId xmlns:a16="http://schemas.microsoft.com/office/drawing/2014/main" id="{062C6BFD-91D0-40A6-8C50-DD81D56F481A}"/>
              </a:ext>
            </a:extLst>
          </p:cNvPr>
          <p:cNvSpPr>
            <a:spLocks noGrp="1"/>
          </p:cNvSpPr>
          <p:nvPr>
            <p:ph type="ctrTitle" idx="4294967295"/>
          </p:nvPr>
        </p:nvSpPr>
        <p:spPr>
          <a:xfrm>
            <a:off x="2063753" y="820641"/>
            <a:ext cx="9001125" cy="3206751"/>
          </a:xfrm>
          <a:ln>
            <a:noFill/>
          </a:ln>
        </p:spPr>
        <p:txBody>
          <a:bodyPr/>
          <a:lstStyle/>
          <a:p>
            <a:pPr>
              <a:lnSpc>
                <a:spcPct val="100000"/>
              </a:lnSpc>
            </a:pPr>
            <a:br>
              <a:rPr lang="en-GB" sz="4400"/>
            </a:br>
            <a:r>
              <a:rPr lang="en-GB" sz="4400" i="0">
                <a:solidFill>
                  <a:schemeClr val="bg1"/>
                </a:solidFill>
              </a:rPr>
              <a:t>Emergence</a:t>
            </a:r>
            <a:br>
              <a:rPr lang="en-GB" sz="4400" i="0">
                <a:solidFill>
                  <a:schemeClr val="bg1"/>
                </a:solidFill>
              </a:rPr>
            </a:br>
            <a:r>
              <a:rPr lang="en-GB" sz="4400" i="0">
                <a:solidFill>
                  <a:schemeClr val="bg1"/>
                </a:solidFill>
              </a:rPr>
              <a:t>of Trends</a:t>
            </a:r>
            <a:endParaRPr lang="en-GB" sz="4400">
              <a:highlight>
                <a:srgbClr val="F49700"/>
              </a:highlight>
            </a:endParaRPr>
          </a:p>
        </p:txBody>
      </p:sp>
    </p:spTree>
    <p:extLst>
      <p:ext uri="{BB962C8B-B14F-4D97-AF65-F5344CB8AC3E}">
        <p14:creationId xmlns:p14="http://schemas.microsoft.com/office/powerpoint/2010/main" val="1909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8EF70897-94B8-42DB-ABDC-D6B9BB140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 y="-1"/>
            <a:ext cx="12192001"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537346" cy="5537346"/>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698990" cy="2804298"/>
          </a:xfrm>
        </p:spPr>
        <p:txBody>
          <a:bodyPr numCol="1" spcCol="180000"/>
          <a:lstStyle/>
          <a:p>
            <a:pPr>
              <a:lnSpc>
                <a:spcPct val="150000"/>
              </a:lnSpc>
            </a:pPr>
            <a:r>
              <a:rPr lang="en-US" sz="1400" dirty="0">
                <a:solidFill>
                  <a:schemeClr val="tx1">
                    <a:lumMod val="65000"/>
                    <a:lumOff val="35000"/>
                  </a:schemeClr>
                </a:solidFill>
              </a:rPr>
              <a:t>An inspiring fragrance of orange and leafy green, enriched with floral tones of hibiscus and peach blossom. Exotic fruit aromas with a caress of caramel meet spicy aniseed, warm accents of amber and blend with a hint of musk to create a profound fragrance profile.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604C89"/>
                </a:solidFill>
                <a:effectLst/>
                <a:uLnTx/>
                <a:uFillTx/>
                <a:latin typeface="Museo Sans 500" panose="02000000000000000000" pitchFamily="50" charset="0"/>
              </a:rPr>
              <a:t>Hologram Exotica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604C89"/>
                </a:solidFill>
                <a:effectLst/>
                <a:uLnTx/>
                <a:uFillTx/>
                <a:latin typeface="Museo Sans 700" panose="02000000000000000000" pitchFamily="50" charset="0"/>
                <a:ea typeface="+mn-ea"/>
                <a:cs typeface="+mn-cs"/>
              </a:rPr>
              <a:t>P0242520</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604C89"/>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604C89"/>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604C89"/>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8375087" y="2084166"/>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7759118" y="2473454"/>
            <a:ext cx="128188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eafy-green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9278053" y="5202310"/>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83548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woody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8975901" y="3445543"/>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Peach</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256061" y="1734069"/>
            <a:ext cx="89800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513339" y="5481342"/>
            <a:ext cx="98296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C</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aramel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782111" y="4304939"/>
            <a:ext cx="163217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Peach Blossom</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8657633" y="2757128"/>
            <a:ext cx="76674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exotic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40615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6991190" y="4393358"/>
            <a:ext cx="151785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Tropical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408755" y="3863942"/>
            <a:ext cx="80502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Azalea</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594511" y="3934412"/>
            <a:ext cx="73609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Violet</a:t>
            </a:r>
          </a:p>
        </p:txBody>
      </p:sp>
      <p:sp>
        <p:nvSpPr>
          <p:cNvPr id="35" name="Textfeld 34">
            <a:extLst>
              <a:ext uri="{FF2B5EF4-FFF2-40B4-BE49-F238E27FC236}">
                <a16:creationId xmlns:a16="http://schemas.microsoft.com/office/drawing/2014/main" id="{46D60AF1-161C-477E-9C3F-43D7117D9074}"/>
              </a:ext>
            </a:extLst>
          </p:cNvPr>
          <p:cNvSpPr txBox="1"/>
          <p:nvPr/>
        </p:nvSpPr>
        <p:spPr>
          <a:xfrm>
            <a:off x="7903640" y="3598092"/>
            <a:ext cx="98456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Hibiscus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6" name="Textfeld 35">
            <a:extLst>
              <a:ext uri="{FF2B5EF4-FFF2-40B4-BE49-F238E27FC236}">
                <a16:creationId xmlns:a16="http://schemas.microsoft.com/office/drawing/2014/main" id="{CB85206E-33ED-4B95-816F-2003640A257C}"/>
              </a:ext>
            </a:extLst>
          </p:cNvPr>
          <p:cNvSpPr txBox="1"/>
          <p:nvPr/>
        </p:nvSpPr>
        <p:spPr>
          <a:xfrm>
            <a:off x="8281232" y="1473961"/>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05171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89030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B47AA872-CC59-4577-B6F6-516FC4408D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0"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3" y="-1037643"/>
            <a:ext cx="5831961" cy="6009387"/>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895312" cy="2804298"/>
          </a:xfrm>
        </p:spPr>
        <p:txBody>
          <a:bodyPr numCol="1" spcCol="180000"/>
          <a:lstStyle/>
          <a:p>
            <a:pPr>
              <a:lnSpc>
                <a:spcPct val="150000"/>
              </a:lnSpc>
            </a:pPr>
            <a:r>
              <a:rPr lang="en-US" sz="1400" dirty="0">
                <a:solidFill>
                  <a:schemeClr val="tx1">
                    <a:lumMod val="65000"/>
                    <a:lumOff val="35000"/>
                  </a:schemeClr>
                </a:solidFill>
              </a:rPr>
              <a:t>A multi-layered composition of green, fruity and aquatic notes. It includes aromas of banana, melon and citrus fruits, complemented by floral accents of rose and iris. The base is a harmonious blend of sandalwood, vanilla and caramel. A multi-faceted fragrance experience!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4531761"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009DAE"/>
                </a:solidFill>
                <a:effectLst/>
                <a:uLnTx/>
                <a:uFillTx/>
                <a:latin typeface="Museo Sans 500" panose="02000000000000000000" pitchFamily="50" charset="0"/>
              </a:rPr>
              <a:t>Botanic Wonderland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9DAE"/>
                </a:solidFill>
                <a:effectLst/>
                <a:uLnTx/>
                <a:uFillTx/>
                <a:latin typeface="Museo Sans 700" panose="02000000000000000000" pitchFamily="50" charset="0"/>
                <a:ea typeface="+mn-ea"/>
                <a:cs typeface="+mn-cs"/>
              </a:rPr>
              <a:t>P0280008</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009DAE"/>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009DAE"/>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009DAE"/>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8321985" y="1967051"/>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Banana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082337" y="2290620"/>
            <a:ext cx="88614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aquatic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9672192" y="5104421"/>
            <a:ext cx="83548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woody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758854" y="3938177"/>
            <a:ext cx="46358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Iris</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8436353" y="5292677"/>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136768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Sandelwood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62639" y="1417308"/>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Pear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182574" y="1656995"/>
            <a:ext cx="782587"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Melon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0" name="Textfeld 11">
            <a:extLst>
              <a:ext uri="{FF2B5EF4-FFF2-40B4-BE49-F238E27FC236}">
                <a16:creationId xmlns:a16="http://schemas.microsoft.com/office/drawing/2014/main" id="{0E4E4E16-D9AA-484C-BC14-9023F234EEE5}"/>
              </a:ext>
            </a:extLst>
          </p:cNvPr>
          <p:cNvSpPr txBox="1"/>
          <p:nvPr/>
        </p:nvSpPr>
        <p:spPr>
          <a:xfrm>
            <a:off x="7863690" y="5585188"/>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436353" y="4360080"/>
            <a:ext cx="611065"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Mint</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8643690" y="2759630"/>
            <a:ext cx="683200"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40615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98296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C</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aramel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8" name="Textfeld 11">
            <a:extLst>
              <a:ext uri="{FF2B5EF4-FFF2-40B4-BE49-F238E27FC236}">
                <a16:creationId xmlns:a16="http://schemas.microsoft.com/office/drawing/2014/main" id="{99CBA692-EB78-474F-8B43-D8E5DF1C1EE2}"/>
              </a:ext>
            </a:extLst>
          </p:cNvPr>
          <p:cNvSpPr txBox="1"/>
          <p:nvPr/>
        </p:nvSpPr>
        <p:spPr>
          <a:xfrm>
            <a:off x="7241577" y="4198785"/>
            <a:ext cx="72808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Apple</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984761" y="3636575"/>
            <a:ext cx="97174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Jasmine</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9013457" y="3882858"/>
            <a:ext cx="84625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Freesia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6" name="Textfeld 35">
            <a:extLst>
              <a:ext uri="{FF2B5EF4-FFF2-40B4-BE49-F238E27FC236}">
                <a16:creationId xmlns:a16="http://schemas.microsoft.com/office/drawing/2014/main" id="{CB85206E-33ED-4B95-816F-2003640A257C}"/>
              </a:ext>
            </a:extLst>
          </p:cNvPr>
          <p:cNvSpPr txBox="1"/>
          <p:nvPr/>
        </p:nvSpPr>
        <p:spPr>
          <a:xfrm>
            <a:off x="7724830" y="2565423"/>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agrumic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05171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422089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EB826700-6492-47D9-8C51-063448AD88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12192000" cy="6885384"/>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3" y="-705264"/>
            <a:ext cx="5422021" cy="5422021"/>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dirty="0">
                <a:solidFill>
                  <a:schemeClr val="tx1">
                    <a:lumMod val="65000"/>
                    <a:lumOff val="35000"/>
                  </a:schemeClr>
                </a:solidFill>
              </a:rPr>
              <a:t>This natural fragrance experience combines lively notes of citrus fruit and rhubarb with the exotic warmth </a:t>
            </a:r>
            <a:r>
              <a:rPr lang="en-US" sz="1400">
                <a:solidFill>
                  <a:schemeClr val="tx1">
                    <a:lumMod val="65000"/>
                    <a:lumOff val="35000"/>
                  </a:schemeClr>
                </a:solidFill>
              </a:rPr>
              <a:t>of howood</a:t>
            </a:r>
            <a:r>
              <a:rPr lang="en-US" sz="1400" dirty="0">
                <a:solidFill>
                  <a:schemeClr val="tx1">
                    <a:lumMod val="65000"/>
                    <a:lumOff val="35000"/>
                  </a:schemeClr>
                </a:solidFill>
              </a:rPr>
              <a:t>. Floral accents come to the fore with red fruits, violet and rose. The concert is rounded off with sweet nuances of aniseed and a hint of vanilla.</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4531761"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A8AD4B"/>
                </a:solidFill>
                <a:effectLst/>
                <a:uLnTx/>
                <a:uFillTx/>
                <a:latin typeface="Museo Sans 500" panose="02000000000000000000" pitchFamily="50" charset="0"/>
              </a:rPr>
              <a:t>Nature’s Pulse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A8AD4B"/>
                </a:solidFill>
                <a:effectLst/>
                <a:uLnTx/>
                <a:uFillTx/>
                <a:latin typeface="Museo Sans 700" panose="02000000000000000000" pitchFamily="50" charset="0"/>
                <a:ea typeface="+mn-ea"/>
                <a:cs typeface="+mn-cs"/>
              </a:rPr>
              <a:t>P0252613</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A8AD4B"/>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A8AD4B"/>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A8AD4B"/>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Howood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368580" y="2189721"/>
            <a:ext cx="84670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a:t>
            </a:r>
          </a:p>
        </p:txBody>
      </p:sp>
      <p:sp>
        <p:nvSpPr>
          <p:cNvPr id="56" name="Textfeld 55">
            <a:extLst>
              <a:ext uri="{FF2B5EF4-FFF2-40B4-BE49-F238E27FC236}">
                <a16:creationId xmlns:a16="http://schemas.microsoft.com/office/drawing/2014/main" id="{EA93D4A2-AE53-40E8-8AF6-F9DAC3A3B5C2}"/>
              </a:ext>
            </a:extLst>
          </p:cNvPr>
          <p:cNvSpPr txBox="1"/>
          <p:nvPr/>
        </p:nvSpPr>
        <p:spPr>
          <a:xfrm>
            <a:off x="8251328" y="1409446"/>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8574966" y="3545963"/>
            <a:ext cx="1544035"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Red</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297574" y="1874995"/>
            <a:ext cx="89800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906483" y="5158956"/>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995785"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Rhubarb</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850915" y="5484143"/>
            <a:ext cx="7441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sweet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610288" y="5627639"/>
            <a:ext cx="69281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Anise</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040131" y="4317911"/>
            <a:ext cx="116788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Tutti Frutti</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7896591" y="3919904"/>
            <a:ext cx="73609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Violet</a:t>
            </a:r>
          </a:p>
        </p:txBody>
      </p:sp>
      <p:sp>
        <p:nvSpPr>
          <p:cNvPr id="36" name="Textfeld 35">
            <a:extLst>
              <a:ext uri="{FF2B5EF4-FFF2-40B4-BE49-F238E27FC236}">
                <a16:creationId xmlns:a16="http://schemas.microsoft.com/office/drawing/2014/main" id="{CB85206E-33ED-4B95-816F-2003640A257C}"/>
              </a:ext>
            </a:extLst>
          </p:cNvPr>
          <p:cNvSpPr txBox="1"/>
          <p:nvPr/>
        </p:nvSpPr>
        <p:spPr>
          <a:xfrm>
            <a:off x="8182574" y="1633230"/>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188820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61820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38C14AC6-925D-4411-BB42-0E628E75AF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229"/>
            <a:ext cx="12192000" cy="6833540"/>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dirty="0">
                <a:solidFill>
                  <a:schemeClr val="tx1">
                    <a:lumMod val="65000"/>
                    <a:lumOff val="35000"/>
                  </a:schemeClr>
                </a:solidFill>
              </a:rPr>
              <a:t>A lively blend with the freshness of lemon and neroli, infused with aquatic, leafy-green nuances. Pear and pineapple, rounded off with floral tones of lilac and rose, gently lay on a warm base of cedarwood and vanilla.</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4531761"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727074"/>
                </a:solidFill>
                <a:effectLst/>
                <a:uLnTx/>
                <a:uFillTx/>
                <a:latin typeface="Museo Sans 500" panose="02000000000000000000" pitchFamily="50" charset="0"/>
              </a:rPr>
              <a:t>Fantastic Voyage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727074"/>
                </a:solidFill>
                <a:effectLst/>
                <a:uLnTx/>
                <a:uFillTx/>
                <a:latin typeface="Museo Sans 700" panose="02000000000000000000" pitchFamily="50" charset="0"/>
                <a:ea typeface="+mn-ea"/>
                <a:cs typeface="+mn-cs"/>
              </a:rPr>
              <a:t>P0280038</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27074"/>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27074"/>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27074"/>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22132" y="2430108"/>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aquatic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368580" y="2189721"/>
            <a:ext cx="84670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a:t>
            </a:r>
          </a:p>
        </p:txBody>
      </p:sp>
      <p:sp>
        <p:nvSpPr>
          <p:cNvPr id="52" name="Textfeld 51">
            <a:extLst>
              <a:ext uri="{FF2B5EF4-FFF2-40B4-BE49-F238E27FC236}">
                <a16:creationId xmlns:a16="http://schemas.microsoft.com/office/drawing/2014/main" id="{B3CAB135-820F-4A13-8B68-A46F82B5215F}"/>
              </a:ext>
            </a:extLst>
          </p:cNvPr>
          <p:cNvSpPr txBox="1"/>
          <p:nvPr/>
        </p:nvSpPr>
        <p:spPr>
          <a:xfrm>
            <a:off x="6798263" y="4408701"/>
            <a:ext cx="169289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Cherry Blossom</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8594511" y="5225599"/>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130195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Cedarwood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55404" y="1419186"/>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Tea</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485136" y="1923034"/>
            <a:ext cx="764312"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Neroli</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8055338" y="5570517"/>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668498" y="4273623"/>
            <a:ext cx="641522"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Sage</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8396015" y="2714176"/>
            <a:ext cx="128188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eafy-green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40615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224042" y="3990808"/>
            <a:ext cx="62068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Lilac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549025" y="3687135"/>
            <a:ext cx="97174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Jasmine</a:t>
            </a:r>
          </a:p>
        </p:txBody>
      </p:sp>
      <p:sp>
        <p:nvSpPr>
          <p:cNvPr id="31" name="Textfeld 30">
            <a:extLst>
              <a:ext uri="{FF2B5EF4-FFF2-40B4-BE49-F238E27FC236}">
                <a16:creationId xmlns:a16="http://schemas.microsoft.com/office/drawing/2014/main" id="{76D897DF-6CD2-46FE-B560-81F8F87370E7}"/>
              </a:ext>
            </a:extLst>
          </p:cNvPr>
          <p:cNvSpPr txBox="1"/>
          <p:nvPr/>
        </p:nvSpPr>
        <p:spPr>
          <a:xfrm>
            <a:off x="9589279" y="5110654"/>
            <a:ext cx="69281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Anise</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7893923" y="4133555"/>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598289" y="3909449"/>
            <a:ext cx="163217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Peach Blossom</a:t>
            </a:r>
          </a:p>
        </p:txBody>
      </p:sp>
      <p:sp>
        <p:nvSpPr>
          <p:cNvPr id="35" name="Textfeld 34">
            <a:extLst>
              <a:ext uri="{FF2B5EF4-FFF2-40B4-BE49-F238E27FC236}">
                <a16:creationId xmlns:a16="http://schemas.microsoft.com/office/drawing/2014/main" id="{46D60AF1-161C-477E-9C3F-43D7117D9074}"/>
              </a:ext>
            </a:extLst>
          </p:cNvPr>
          <p:cNvSpPr txBox="1"/>
          <p:nvPr/>
        </p:nvSpPr>
        <p:spPr>
          <a:xfrm>
            <a:off x="8082337" y="3439355"/>
            <a:ext cx="87876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Apricot</a:t>
            </a:r>
          </a:p>
        </p:txBody>
      </p:sp>
      <p:sp>
        <p:nvSpPr>
          <p:cNvPr id="36" name="Textfeld 35">
            <a:extLst>
              <a:ext uri="{FF2B5EF4-FFF2-40B4-BE49-F238E27FC236}">
                <a16:creationId xmlns:a16="http://schemas.microsoft.com/office/drawing/2014/main" id="{CB85206E-33ED-4B95-816F-2003640A257C}"/>
              </a:ext>
            </a:extLst>
          </p:cNvPr>
          <p:cNvSpPr txBox="1"/>
          <p:nvPr/>
        </p:nvSpPr>
        <p:spPr>
          <a:xfrm>
            <a:off x="7682756" y="2796901"/>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35372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Competitive</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47" name="Textfeld 11">
            <a:extLst>
              <a:ext uri="{FF2B5EF4-FFF2-40B4-BE49-F238E27FC236}">
                <a16:creationId xmlns:a16="http://schemas.microsoft.com/office/drawing/2014/main" id="{B310B7F9-E67B-412B-A332-F108C456F50C}"/>
              </a:ext>
            </a:extLst>
          </p:cNvPr>
          <p:cNvSpPr txBox="1"/>
          <p:nvPr/>
        </p:nvSpPr>
        <p:spPr>
          <a:xfrm>
            <a:off x="8274660" y="1676008"/>
            <a:ext cx="609462"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Pear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49" name="Textfeld 11">
            <a:extLst>
              <a:ext uri="{FF2B5EF4-FFF2-40B4-BE49-F238E27FC236}">
                <a16:creationId xmlns:a16="http://schemas.microsoft.com/office/drawing/2014/main" id="{852FAFEE-0229-44B0-AEB8-EDFA52225663}"/>
              </a:ext>
            </a:extLst>
          </p:cNvPr>
          <p:cNvSpPr txBox="1"/>
          <p:nvPr/>
        </p:nvSpPr>
        <p:spPr>
          <a:xfrm>
            <a:off x="9367233" y="4381510"/>
            <a:ext cx="112242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Pineapple</a:t>
            </a:r>
          </a:p>
        </p:txBody>
      </p:sp>
    </p:spTree>
    <p:extLst>
      <p:ext uri="{BB962C8B-B14F-4D97-AF65-F5344CB8AC3E}">
        <p14:creationId xmlns:p14="http://schemas.microsoft.com/office/powerpoint/2010/main" val="307559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fik 31">
            <a:extLst>
              <a:ext uri="{FF2B5EF4-FFF2-40B4-BE49-F238E27FC236}">
                <a16:creationId xmlns:a16="http://schemas.microsoft.com/office/drawing/2014/main" id="{BC4985D0-2681-4604-9AC1-4CF27ECA1F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3" y="-705264"/>
            <a:ext cx="5453657" cy="5453657"/>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698990" cy="2804298"/>
          </a:xfrm>
        </p:spPr>
        <p:txBody>
          <a:bodyPr numCol="1" spcCol="180000"/>
          <a:lstStyle/>
          <a:p>
            <a:pPr>
              <a:lnSpc>
                <a:spcPct val="150000"/>
              </a:lnSpc>
            </a:pPr>
            <a:r>
              <a:rPr lang="en-US" sz="1400" dirty="0">
                <a:solidFill>
                  <a:schemeClr val="tx1">
                    <a:lumMod val="65000"/>
                    <a:lumOff val="35000"/>
                  </a:schemeClr>
                </a:solidFill>
              </a:rPr>
              <a:t>A harmonious, exotic experience: passion fruit and neroli, enriched with the sweetness of ripe oranges. Floral accents of violet and peach blossom lend meaningful depth. The fragrance experience is rounded off with warm, woody notes of sandalwood and hawthorn.</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4531761"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FF4AB5"/>
                </a:solidFill>
                <a:effectLst/>
                <a:uLnTx/>
                <a:uFillTx/>
                <a:latin typeface="Museo Sans 500" panose="02000000000000000000" pitchFamily="50" charset="0"/>
              </a:rPr>
              <a:t>Tropical Bliss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F4AB5"/>
                </a:solidFill>
                <a:effectLst/>
                <a:uLnTx/>
                <a:uFillTx/>
                <a:latin typeface="Museo Sans 700" panose="02000000000000000000" pitchFamily="50" charset="0"/>
                <a:ea typeface="+mn-ea"/>
                <a:cs typeface="+mn-cs"/>
              </a:rPr>
              <a:t>P0280040</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FF4AB5"/>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FF4AB5"/>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FF4AB5"/>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Maracuja</a:t>
            </a:r>
          </a:p>
        </p:txBody>
      </p:sp>
      <p:sp>
        <p:nvSpPr>
          <p:cNvPr id="50" name="Textfeld 49">
            <a:extLst>
              <a:ext uri="{FF2B5EF4-FFF2-40B4-BE49-F238E27FC236}">
                <a16:creationId xmlns:a16="http://schemas.microsoft.com/office/drawing/2014/main" id="{5C667B2F-4456-4DE8-9D5F-02C7B3E1447C}"/>
              </a:ext>
            </a:extLst>
          </p:cNvPr>
          <p:cNvSpPr txBox="1"/>
          <p:nvPr/>
        </p:nvSpPr>
        <p:spPr>
          <a:xfrm>
            <a:off x="8368580" y="2189721"/>
            <a:ext cx="76431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Neroli</a:t>
            </a:r>
          </a:p>
        </p:txBody>
      </p:sp>
      <p:sp>
        <p:nvSpPr>
          <p:cNvPr id="51" name="Textfeld 50">
            <a:extLst>
              <a:ext uri="{FF2B5EF4-FFF2-40B4-BE49-F238E27FC236}">
                <a16:creationId xmlns:a16="http://schemas.microsoft.com/office/drawing/2014/main" id="{89D28300-965C-4C8B-8CC7-356420AE9BB1}"/>
              </a:ext>
            </a:extLst>
          </p:cNvPr>
          <p:cNvSpPr txBox="1"/>
          <p:nvPr/>
        </p:nvSpPr>
        <p:spPr>
          <a:xfrm>
            <a:off x="9348139" y="5201084"/>
            <a:ext cx="136287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152181" y="4322585"/>
            <a:ext cx="163217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Peach Blossom</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7603675" y="5646899"/>
            <a:ext cx="114165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Hawthorn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83548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woody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72628" y="1377694"/>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8871006" y="3372467"/>
            <a:ext cx="1234633"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Pineapple</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297574" y="1874995"/>
            <a:ext cx="89800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8719367" y="2677554"/>
            <a:ext cx="76674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exotic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8" name="Textfeld 11">
            <a:extLst>
              <a:ext uri="{FF2B5EF4-FFF2-40B4-BE49-F238E27FC236}">
                <a16:creationId xmlns:a16="http://schemas.microsoft.com/office/drawing/2014/main" id="{99CBA692-EB78-474F-8B43-D8E5DF1C1EE2}"/>
              </a:ext>
            </a:extLst>
          </p:cNvPr>
          <p:cNvSpPr txBox="1"/>
          <p:nvPr/>
        </p:nvSpPr>
        <p:spPr>
          <a:xfrm>
            <a:off x="7533325" y="3961099"/>
            <a:ext cx="76815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Peach</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609949" y="3841902"/>
            <a:ext cx="125386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C</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ardamom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5" name="Textfeld 34">
            <a:extLst>
              <a:ext uri="{FF2B5EF4-FFF2-40B4-BE49-F238E27FC236}">
                <a16:creationId xmlns:a16="http://schemas.microsoft.com/office/drawing/2014/main" id="{46D60AF1-161C-477E-9C3F-43D7117D9074}"/>
              </a:ext>
            </a:extLst>
          </p:cNvPr>
          <p:cNvSpPr txBox="1"/>
          <p:nvPr/>
        </p:nvSpPr>
        <p:spPr>
          <a:xfrm>
            <a:off x="7973606" y="3590832"/>
            <a:ext cx="73609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Violet</a:t>
            </a:r>
          </a:p>
        </p:txBody>
      </p:sp>
      <p:sp>
        <p:nvSpPr>
          <p:cNvPr id="36" name="Textfeld 35">
            <a:extLst>
              <a:ext uri="{FF2B5EF4-FFF2-40B4-BE49-F238E27FC236}">
                <a16:creationId xmlns:a16="http://schemas.microsoft.com/office/drawing/2014/main" id="{CB85206E-33ED-4B95-816F-2003640A257C}"/>
              </a:ext>
            </a:extLst>
          </p:cNvPr>
          <p:cNvSpPr txBox="1"/>
          <p:nvPr/>
        </p:nvSpPr>
        <p:spPr>
          <a:xfrm>
            <a:off x="8136377" y="1623268"/>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35372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Competitive</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154742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51556" y="1423286"/>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0" name="Textfeld 69">
              <a:extLst>
                <a:ext uri="{FF2B5EF4-FFF2-40B4-BE49-F238E27FC236}">
                  <a16:creationId xmlns:a16="http://schemas.microsoft.com/office/drawing/2014/main" id="{D3B38149-2751-4CDD-B447-C643FAAE936D}"/>
                </a:ext>
              </a:extLst>
            </p:cNvPr>
            <p:cNvSpPr txBox="1"/>
            <p:nvPr/>
          </p:nvSpPr>
          <p:spPr>
            <a:xfrm>
              <a:off x="95769" y="2311425"/>
              <a:ext cx="1045992"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CONTENT</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16B3C13D-4A1E-4252-BCD6-DE231CEDBEDB}"/>
              </a:ext>
            </a:extLst>
          </p:cNvPr>
          <p:cNvGrpSpPr/>
          <p:nvPr/>
        </p:nvGrpSpPr>
        <p:grpSpPr>
          <a:xfrm>
            <a:off x="836401" y="1241391"/>
            <a:ext cx="6808088" cy="5192064"/>
            <a:chOff x="490876" y="174836"/>
            <a:chExt cx="8125405" cy="6196692"/>
          </a:xfrm>
        </p:grpSpPr>
        <p:sp>
          <p:nvSpPr>
            <p:cNvPr id="2" name="Ellipse 1">
              <a:extLst>
                <a:ext uri="{FF2B5EF4-FFF2-40B4-BE49-F238E27FC236}">
                  <a16:creationId xmlns:a16="http://schemas.microsoft.com/office/drawing/2014/main" id="{4E8462CC-7B10-4724-BE1E-ABA4CCE82FAD}"/>
                </a:ext>
              </a:extLst>
            </p:cNvPr>
            <p:cNvSpPr/>
            <p:nvPr/>
          </p:nvSpPr>
          <p:spPr>
            <a:xfrm>
              <a:off x="3646280" y="733321"/>
              <a:ext cx="3299470" cy="3299470"/>
            </a:xfrm>
            <a:prstGeom prst="ellipse">
              <a:avLst/>
            </a:prstGeom>
            <a: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1" name="Ellipse 50">
              <a:extLst>
                <a:ext uri="{FF2B5EF4-FFF2-40B4-BE49-F238E27FC236}">
                  <a16:creationId xmlns:a16="http://schemas.microsoft.com/office/drawing/2014/main" id="{6696B9E0-1D06-432B-9333-3B1246D6120C}"/>
                </a:ext>
              </a:extLst>
            </p:cNvPr>
            <p:cNvSpPr/>
            <p:nvPr/>
          </p:nvSpPr>
          <p:spPr>
            <a:xfrm>
              <a:off x="740384" y="1834462"/>
              <a:ext cx="3299470" cy="3299470"/>
            </a:xfrm>
            <a:prstGeom prst="ellipse">
              <a:avLst/>
            </a:prstGeom>
            <a: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2" name="Ellipse 51">
              <a:extLst>
                <a:ext uri="{FF2B5EF4-FFF2-40B4-BE49-F238E27FC236}">
                  <a16:creationId xmlns:a16="http://schemas.microsoft.com/office/drawing/2014/main" id="{454B5A09-18CE-4B4B-ABBF-9AA4AB49A71A}"/>
                </a:ext>
              </a:extLst>
            </p:cNvPr>
            <p:cNvSpPr/>
            <p:nvPr/>
          </p:nvSpPr>
          <p:spPr>
            <a:xfrm>
              <a:off x="3471270" y="3072058"/>
              <a:ext cx="3299470" cy="3299470"/>
            </a:xfrm>
            <a:prstGeom prst="ellipse">
              <a:avLst/>
            </a:prstGeom>
            <a:blipFill>
              <a:blip r:embed="rId6"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53" name="Grafik 52">
              <a:extLst>
                <a:ext uri="{FF2B5EF4-FFF2-40B4-BE49-F238E27FC236}">
                  <a16:creationId xmlns:a16="http://schemas.microsoft.com/office/drawing/2014/main" id="{FCF94C78-B5E0-4404-9E16-EE08D0E7C8E1}"/>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54" name="Grafik 53">
              <a:extLst>
                <a:ext uri="{FF2B5EF4-FFF2-40B4-BE49-F238E27FC236}">
                  <a16:creationId xmlns:a16="http://schemas.microsoft.com/office/drawing/2014/main" id="{500F6604-D740-405C-96DA-4EE06D299480}"/>
                </a:ext>
              </a:extLst>
            </p:cNvPr>
            <p:cNvPicPr>
              <a:picLocks noChangeAspect="1"/>
            </p:cNvPicPr>
            <p:nvPr/>
          </p:nvPicPr>
          <p:blipFill>
            <a:blip r:embed="rId8"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55" name="Gruppieren 54">
              <a:extLst>
                <a:ext uri="{FF2B5EF4-FFF2-40B4-BE49-F238E27FC236}">
                  <a16:creationId xmlns:a16="http://schemas.microsoft.com/office/drawing/2014/main" id="{D0C4DA8A-4F32-45F4-A427-A1A046F3D626}"/>
                </a:ext>
              </a:extLst>
            </p:cNvPr>
            <p:cNvGrpSpPr/>
            <p:nvPr/>
          </p:nvGrpSpPr>
          <p:grpSpPr>
            <a:xfrm>
              <a:off x="6580067" y="3484197"/>
              <a:ext cx="2036214" cy="581607"/>
              <a:chOff x="424540" y="1292807"/>
              <a:chExt cx="3425651" cy="978474"/>
            </a:xfrm>
          </p:grpSpPr>
          <p:pic>
            <p:nvPicPr>
              <p:cNvPr id="56" name="Grafik 55">
                <a:extLst>
                  <a:ext uri="{FF2B5EF4-FFF2-40B4-BE49-F238E27FC236}">
                    <a16:creationId xmlns:a16="http://schemas.microsoft.com/office/drawing/2014/main" id="{DAC293A4-0BE2-47CB-9AE6-472BDEAB74C5}"/>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57" name="Grafik 56">
                <a:extLst>
                  <a:ext uri="{FF2B5EF4-FFF2-40B4-BE49-F238E27FC236}">
                    <a16:creationId xmlns:a16="http://schemas.microsoft.com/office/drawing/2014/main" id="{4B796DB6-3D5F-4713-8380-1FB7110C5926}"/>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sp>
        <p:nvSpPr>
          <p:cNvPr id="18" name="Rechteck 17">
            <a:extLst>
              <a:ext uri="{FF2B5EF4-FFF2-40B4-BE49-F238E27FC236}">
                <a16:creationId xmlns:a16="http://schemas.microsoft.com/office/drawing/2014/main" id="{6807184B-CB0D-4B7E-98EF-2236E3156FE1}"/>
              </a:ext>
            </a:extLst>
          </p:cNvPr>
          <p:cNvSpPr/>
          <p:nvPr/>
        </p:nvSpPr>
        <p:spPr>
          <a:xfrm>
            <a:off x="8650604" y="1253750"/>
            <a:ext cx="3259723" cy="4247317"/>
          </a:xfrm>
          <a:prstGeom prst="rect">
            <a:avLst/>
          </a:prstGeom>
        </p:spPr>
        <p:txBody>
          <a:bodyPr wrap="square">
            <a:spAutoFit/>
          </a:bodyPr>
          <a:lstStyle/>
          <a:p>
            <a:pPr algn="r"/>
            <a:r>
              <a:rPr lang="de-DE">
                <a:solidFill>
                  <a:schemeClr val="bg1"/>
                </a:solidFill>
              </a:rPr>
              <a:t>DEFINITION</a:t>
            </a:r>
          </a:p>
          <a:p>
            <a:pPr algn="r"/>
            <a:endParaRPr lang="de-DE">
              <a:solidFill>
                <a:schemeClr val="bg1"/>
              </a:solidFill>
            </a:endParaRPr>
          </a:p>
          <a:p>
            <a:pPr algn="r"/>
            <a:r>
              <a:rPr lang="de-DE">
                <a:solidFill>
                  <a:schemeClr val="bg1"/>
                </a:solidFill>
              </a:rPr>
              <a:t>CONSUMER NEEDS</a:t>
            </a:r>
          </a:p>
          <a:p>
            <a:pPr algn="r"/>
            <a:endParaRPr lang="de-DE">
              <a:solidFill>
                <a:schemeClr val="bg1"/>
              </a:solidFill>
            </a:endParaRPr>
          </a:p>
          <a:p>
            <a:pPr algn="r"/>
            <a:r>
              <a:rPr lang="de-DE">
                <a:solidFill>
                  <a:schemeClr val="bg1"/>
                </a:solidFill>
              </a:rPr>
              <a:t>COLOUR CODES</a:t>
            </a:r>
          </a:p>
          <a:p>
            <a:pPr algn="r"/>
            <a:endParaRPr lang="de-DE">
              <a:solidFill>
                <a:schemeClr val="bg1"/>
              </a:solidFill>
            </a:endParaRPr>
          </a:p>
          <a:p>
            <a:pPr algn="r"/>
            <a:r>
              <a:rPr lang="de-DE">
                <a:solidFill>
                  <a:schemeClr val="bg1"/>
                </a:solidFill>
              </a:rPr>
              <a:t>KEY WORDS</a:t>
            </a:r>
          </a:p>
          <a:p>
            <a:pPr algn="r"/>
            <a:endParaRPr lang="de-DE">
              <a:solidFill>
                <a:schemeClr val="bg1"/>
              </a:solidFill>
            </a:endParaRPr>
          </a:p>
          <a:p>
            <a:pPr algn="r"/>
            <a:r>
              <a:rPr lang="de-DE">
                <a:solidFill>
                  <a:schemeClr val="bg1"/>
                </a:solidFill>
              </a:rPr>
              <a:t>ELEMENTS &amp; MOOD</a:t>
            </a:r>
          </a:p>
          <a:p>
            <a:pPr algn="r"/>
            <a:endParaRPr lang="de-DE">
              <a:solidFill>
                <a:schemeClr val="bg1"/>
              </a:solidFill>
            </a:endParaRPr>
          </a:p>
          <a:p>
            <a:pPr algn="r"/>
            <a:r>
              <a:rPr lang="de-DE">
                <a:solidFill>
                  <a:schemeClr val="bg1"/>
                </a:solidFill>
              </a:rPr>
              <a:t>BRAND OPPORTUNITY</a:t>
            </a:r>
          </a:p>
          <a:p>
            <a:pPr algn="r"/>
            <a:endParaRPr lang="de-DE">
              <a:solidFill>
                <a:schemeClr val="bg1"/>
              </a:solidFill>
            </a:endParaRPr>
          </a:p>
          <a:p>
            <a:pPr algn="r"/>
            <a:r>
              <a:rPr lang="de-DE">
                <a:solidFill>
                  <a:schemeClr val="bg1"/>
                </a:solidFill>
              </a:rPr>
              <a:t>INGREDIENT INSPIRATION</a:t>
            </a:r>
          </a:p>
          <a:p>
            <a:pPr algn="r"/>
            <a:endParaRPr lang="de-DE">
              <a:solidFill>
                <a:schemeClr val="bg1"/>
              </a:solidFill>
            </a:endParaRPr>
          </a:p>
          <a:p>
            <a:pPr algn="r"/>
            <a:r>
              <a:rPr lang="de-DE">
                <a:solidFill>
                  <a:schemeClr val="bg1"/>
                </a:solidFill>
              </a:rPr>
              <a:t>FRAGRANCE COLLECTION</a:t>
            </a:r>
            <a:endParaRPr lang="en-US">
              <a:solidFill>
                <a:schemeClr val="bg1"/>
              </a:solidFill>
            </a:endParaRPr>
          </a:p>
        </p:txBody>
      </p:sp>
    </p:spTree>
    <p:extLst>
      <p:ext uri="{BB962C8B-B14F-4D97-AF65-F5344CB8AC3E}">
        <p14:creationId xmlns:p14="http://schemas.microsoft.com/office/powerpoint/2010/main" val="149485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EB8EE29-C680-4C56-A37E-BE1F77BF4D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40"/>
            <a:ext cx="12360696" cy="7391462"/>
          </a:xfrm>
          <a:prstGeom prst="rect">
            <a:avLst/>
          </a:prstGeom>
        </p:spPr>
      </p:pic>
      <p:sp>
        <p:nvSpPr>
          <p:cNvPr id="18" name="Ellipse 17">
            <a:extLst>
              <a:ext uri="{FF2B5EF4-FFF2-40B4-BE49-F238E27FC236}">
                <a16:creationId xmlns:a16="http://schemas.microsoft.com/office/drawing/2014/main" id="{1D281279-7451-4A39-9288-A54279530905}"/>
              </a:ext>
            </a:extLst>
          </p:cNvPr>
          <p:cNvSpPr/>
          <p:nvPr/>
        </p:nvSpPr>
        <p:spPr>
          <a:xfrm>
            <a:off x="-1367333" y="-1107504"/>
            <a:ext cx="6095181" cy="6095181"/>
          </a:xfrm>
          <a:prstGeom prst="ellipse">
            <a:avLst/>
          </a:prstGeom>
          <a:solidFill>
            <a:srgbClr val="FFFFF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 name="Textplatzhalter 4">
            <a:extLst>
              <a:ext uri="{FF2B5EF4-FFF2-40B4-BE49-F238E27FC236}">
                <a16:creationId xmlns:a16="http://schemas.microsoft.com/office/drawing/2014/main" id="{B1826A6D-7900-4320-AD15-E67ABB82B256}"/>
              </a:ext>
            </a:extLst>
          </p:cNvPr>
          <p:cNvSpPr txBox="1">
            <a:spLocks/>
          </p:cNvSpPr>
          <p:nvPr/>
        </p:nvSpPr>
        <p:spPr>
          <a:xfrm>
            <a:off x="417600" y="1340768"/>
            <a:ext cx="3589275" cy="1021792"/>
          </a:xfrm>
          <a:prstGeom prst="rect">
            <a:avLst/>
          </a:prstGeom>
        </p:spPr>
        <p:txBody>
          <a:bodyPr numCol="1" spcCol="180000"/>
          <a:lstStyle>
            <a:lvl1pPr marL="0" indent="0" algn="l" defTabSz="914400"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600"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50" indent="-18415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38" indent="-179388"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1600"/>
              <a:t>We accept the constant chaos within us and around us and understand that we will emerge stronger and with new ideas.</a:t>
            </a:r>
          </a:p>
          <a:p>
            <a:pPr algn="just"/>
            <a:r>
              <a:rPr lang="en-US" sz="1600"/>
              <a:t>We make a pact with the earth and its elements - we want to be just as strong. Impressive, powerful and at the same time beautiful, mystical and able to survive all crises.</a:t>
            </a:r>
            <a:endParaRPr lang="de-DE" sz="1600"/>
          </a:p>
          <a:p>
            <a:pPr algn="just"/>
            <a:endParaRPr lang="en-US" sz="1600"/>
          </a:p>
        </p:txBody>
      </p:sp>
      <p:sp>
        <p:nvSpPr>
          <p:cNvPr id="9" name="Titel 3">
            <a:extLst>
              <a:ext uri="{FF2B5EF4-FFF2-40B4-BE49-F238E27FC236}">
                <a16:creationId xmlns:a16="http://schemas.microsoft.com/office/drawing/2014/main" id="{38777B17-E302-423D-8F1A-32D24A27DF78}"/>
              </a:ext>
            </a:extLst>
          </p:cNvPr>
          <p:cNvSpPr txBox="1">
            <a:spLocks/>
          </p:cNvSpPr>
          <p:nvPr/>
        </p:nvSpPr>
        <p:spPr bwMode="gray">
          <a:xfrm>
            <a:off x="1714637" y="-358384"/>
            <a:ext cx="6984576" cy="1872755"/>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endParaRPr lang="en-GB" i="0">
              <a:solidFill>
                <a:srgbClr val="B5795D"/>
              </a:solidFill>
              <a:latin typeface="Ink Free" panose="03080402000500000000" pitchFamily="66" charset="0"/>
              <a:ea typeface="PMingLiU" panose="02020500000000000000" pitchFamily="18" charset="-120"/>
            </a:endParaRPr>
          </a:p>
        </p:txBody>
      </p:sp>
      <p:grpSp>
        <p:nvGrpSpPr>
          <p:cNvPr id="11" name="Gruppieren 10">
            <a:extLst>
              <a:ext uri="{FF2B5EF4-FFF2-40B4-BE49-F238E27FC236}">
                <a16:creationId xmlns:a16="http://schemas.microsoft.com/office/drawing/2014/main" id="{EB1284B1-FBC0-4A66-9FB5-A07AC9268E39}"/>
              </a:ext>
            </a:extLst>
          </p:cNvPr>
          <p:cNvGrpSpPr/>
          <p:nvPr/>
        </p:nvGrpSpPr>
        <p:grpSpPr>
          <a:xfrm>
            <a:off x="510109" y="188640"/>
            <a:ext cx="3425651" cy="978475"/>
            <a:chOff x="282253" y="1281115"/>
            <a:chExt cx="3425651" cy="978475"/>
          </a:xfrm>
        </p:grpSpPr>
        <p:pic>
          <p:nvPicPr>
            <p:cNvPr id="2" name="Grafik 1">
              <a:extLst>
                <a:ext uri="{FF2B5EF4-FFF2-40B4-BE49-F238E27FC236}">
                  <a16:creationId xmlns:a16="http://schemas.microsoft.com/office/drawing/2014/main" id="{A7273EAE-EF01-4D2F-B42E-B7500D0B716D}"/>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10" name="Grafik 9">
              <a:extLst>
                <a:ext uri="{FF2B5EF4-FFF2-40B4-BE49-F238E27FC236}">
                  <a16:creationId xmlns:a16="http://schemas.microsoft.com/office/drawing/2014/main" id="{DC683A99-64A3-4226-9487-2102300BC05E}"/>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sp>
        <p:nvSpPr>
          <p:cNvPr id="20" name="Textplatzhalter 3">
            <a:extLst>
              <a:ext uri="{FF2B5EF4-FFF2-40B4-BE49-F238E27FC236}">
                <a16:creationId xmlns:a16="http://schemas.microsoft.com/office/drawing/2014/main" id="{27275C5D-B4D8-4B3D-A847-F652FD4F941C}"/>
              </a:ext>
            </a:extLst>
          </p:cNvPr>
          <p:cNvSpPr txBox="1">
            <a:spLocks/>
          </p:cNvSpPr>
          <p:nvPr/>
        </p:nvSpPr>
        <p:spPr>
          <a:xfrm>
            <a:off x="727200" y="6218065"/>
            <a:ext cx="1872000" cy="280800"/>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p:spPr>
        <p:txBody>
          <a:bodyPr/>
          <a:lstStyle>
            <a:lvl1pPr marL="0" indent="0" algn="l" defTabSz="914377" rtl="0" eaLnBrk="1" latinLnBrk="0" hangingPunct="1">
              <a:lnSpc>
                <a:spcPct val="125000"/>
              </a:lnSpc>
              <a:spcBef>
                <a:spcPts val="0"/>
              </a:spcBef>
              <a:spcAft>
                <a:spcPts val="700"/>
              </a:spcAft>
              <a:buFont typeface="Arial" panose="020B0604020202020204" pitchFamily="34" charset="0"/>
              <a:buNone/>
              <a:defRPr sz="200" kern="1200">
                <a:solidFill>
                  <a:schemeClr val="bg1"/>
                </a:solidFill>
                <a:latin typeface="+mn-lt"/>
                <a:ea typeface="+mn-ea"/>
                <a:cs typeface="+mn-cs"/>
              </a:defRPr>
            </a:lvl1pPr>
            <a:lvl2pPr marL="266693" indent="0" algn="l" defTabSz="914377"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2pPr>
            <a:lvl3pPr marL="539737" indent="-18414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21" indent="-179384"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16"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t> </a:t>
            </a:r>
            <a:endParaRPr lang="de-DE" dirty="0"/>
          </a:p>
        </p:txBody>
      </p:sp>
    </p:spTree>
    <p:extLst>
      <p:ext uri="{BB962C8B-B14F-4D97-AF65-F5344CB8AC3E}">
        <p14:creationId xmlns:p14="http://schemas.microsoft.com/office/powerpoint/2010/main" val="279600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erce Elements Final mp4compress">
            <a:hlinkClick r:id="" action="ppaction://media"/>
            <a:extLst>
              <a:ext uri="{FF2B5EF4-FFF2-40B4-BE49-F238E27FC236}">
                <a16:creationId xmlns:a16="http://schemas.microsoft.com/office/drawing/2014/main" id="{0692A67B-273F-4329-BD93-808499211D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87599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uppieren 40">
            <a:extLst>
              <a:ext uri="{FF2B5EF4-FFF2-40B4-BE49-F238E27FC236}">
                <a16:creationId xmlns:a16="http://schemas.microsoft.com/office/drawing/2014/main" id="{87A97ECF-355F-4330-9898-6F46D67B7235}"/>
              </a:ext>
            </a:extLst>
          </p:cNvPr>
          <p:cNvGrpSpPr/>
          <p:nvPr/>
        </p:nvGrpSpPr>
        <p:grpSpPr>
          <a:xfrm>
            <a:off x="638666" y="591933"/>
            <a:ext cx="2160240" cy="617035"/>
            <a:chOff x="282253" y="1281115"/>
            <a:chExt cx="3425651" cy="978475"/>
          </a:xfrm>
        </p:grpSpPr>
        <p:pic>
          <p:nvPicPr>
            <p:cNvPr id="44" name="Grafik 43">
              <a:extLst>
                <a:ext uri="{FF2B5EF4-FFF2-40B4-BE49-F238E27FC236}">
                  <a16:creationId xmlns:a16="http://schemas.microsoft.com/office/drawing/2014/main" id="{6D28CC44-046D-4502-BB27-81BC45B3943A}"/>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45" name="Grafik 44">
              <a:extLst>
                <a:ext uri="{FF2B5EF4-FFF2-40B4-BE49-F238E27FC236}">
                  <a16:creationId xmlns:a16="http://schemas.microsoft.com/office/drawing/2014/main" id="{3046CA40-1E6C-48C4-A711-D012E4116DE1}"/>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1844479" cy="341697"/>
          </a:xfrm>
          <a:prstGeom prst="rect">
            <a:avLst/>
          </a:prstGeom>
          <a:noFill/>
        </p:spPr>
        <p:txBody>
          <a:bodyPr wrap="none" rtlCol="0">
            <a:spAutoFit/>
          </a:bodyPr>
          <a:lstStyle/>
          <a:p>
            <a:pPr algn="l">
              <a:lnSpc>
                <a:spcPct val="125000"/>
              </a:lnSpc>
            </a:pPr>
            <a:r>
              <a:rPr lang="de-DE" sz="1400" i="1">
                <a:solidFill>
                  <a:srgbClr val="F49600"/>
                </a:solidFill>
              </a:rPr>
              <a:t>Fragrance Trends 2025</a:t>
            </a:r>
          </a:p>
        </p:txBody>
      </p:sp>
      <p:grpSp>
        <p:nvGrpSpPr>
          <p:cNvPr id="37" name="Gruppieren 36">
            <a:extLst>
              <a:ext uri="{FF2B5EF4-FFF2-40B4-BE49-F238E27FC236}">
                <a16:creationId xmlns:a16="http://schemas.microsoft.com/office/drawing/2014/main" id="{133DEC9E-5648-4DA1-A093-697D7DF8E738}"/>
              </a:ext>
            </a:extLst>
          </p:cNvPr>
          <p:cNvGrpSpPr/>
          <p:nvPr/>
        </p:nvGrpSpPr>
        <p:grpSpPr>
          <a:xfrm>
            <a:off x="292291" y="1923178"/>
            <a:ext cx="1204296" cy="1204296"/>
            <a:chOff x="95769" y="1880126"/>
            <a:chExt cx="1204296" cy="1204296"/>
          </a:xfrm>
        </p:grpSpPr>
        <p:sp>
          <p:nvSpPr>
            <p:cNvPr id="38" name="Ellipse 37">
              <a:extLst>
                <a:ext uri="{FF2B5EF4-FFF2-40B4-BE49-F238E27FC236}">
                  <a16:creationId xmlns:a16="http://schemas.microsoft.com/office/drawing/2014/main" id="{B9C67746-8C38-4CA7-B2C4-7DB1F36AE580}"/>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39" name="Textfeld 38">
              <a:extLst>
                <a:ext uri="{FF2B5EF4-FFF2-40B4-BE49-F238E27FC236}">
                  <a16:creationId xmlns:a16="http://schemas.microsoft.com/office/drawing/2014/main" id="{8A9907B4-42E5-465D-8D47-CAD424B175EE}"/>
                </a:ext>
              </a:extLst>
            </p:cNvPr>
            <p:cNvSpPr txBox="1"/>
            <p:nvPr/>
          </p:nvSpPr>
          <p:spPr>
            <a:xfrm>
              <a:off x="114317" y="2167921"/>
              <a:ext cx="1050288" cy="611001"/>
            </a:xfrm>
            <a:prstGeom prst="rect">
              <a:avLst/>
            </a:prstGeom>
            <a:noFill/>
          </p:spPr>
          <p:txBody>
            <a:bodyPr wrap="none" rtlCol="0">
              <a:spAutoFit/>
            </a:bodyPr>
            <a:lstStyle/>
            <a:p>
              <a:pPr algn="l">
                <a:lnSpc>
                  <a:spcPct val="125000"/>
                </a:lnSpc>
              </a:pPr>
              <a:r>
                <a:rPr lang="de-DE" sz="1400">
                  <a:solidFill>
                    <a:schemeClr val="bg1"/>
                  </a:solidFill>
                </a:rPr>
                <a:t>CONSUMER</a:t>
              </a:r>
            </a:p>
            <a:p>
              <a:pPr algn="l">
                <a:lnSpc>
                  <a:spcPct val="125000"/>
                </a:lnSpc>
              </a:pPr>
              <a:r>
                <a:rPr lang="de-DE" sz="1400">
                  <a:solidFill>
                    <a:schemeClr val="bg1"/>
                  </a:solidFill>
                </a:rPr>
                <a:t>NEEDS</a:t>
              </a:r>
            </a:p>
          </p:txBody>
        </p:sp>
      </p:grpSp>
      <p:grpSp>
        <p:nvGrpSpPr>
          <p:cNvPr id="30" name="Gruppieren 29">
            <a:extLst>
              <a:ext uri="{FF2B5EF4-FFF2-40B4-BE49-F238E27FC236}">
                <a16:creationId xmlns:a16="http://schemas.microsoft.com/office/drawing/2014/main" id="{539B8C94-1092-4587-9A4D-B0E4FBB32DB8}"/>
              </a:ext>
            </a:extLst>
          </p:cNvPr>
          <p:cNvGrpSpPr/>
          <p:nvPr/>
        </p:nvGrpSpPr>
        <p:grpSpPr>
          <a:xfrm>
            <a:off x="3663023" y="2109600"/>
            <a:ext cx="2340000" cy="3236166"/>
            <a:chOff x="6422234" y="2106000"/>
            <a:chExt cx="2340000" cy="3236166"/>
          </a:xfrm>
        </p:grpSpPr>
        <p:sp>
          <p:nvSpPr>
            <p:cNvPr id="46" name="Textfeld 45">
              <a:extLst>
                <a:ext uri="{FF2B5EF4-FFF2-40B4-BE49-F238E27FC236}">
                  <a16:creationId xmlns:a16="http://schemas.microsoft.com/office/drawing/2014/main" id="{05FDCC8A-317F-49AC-A817-CA908A67740C}"/>
                </a:ext>
              </a:extLst>
            </p:cNvPr>
            <p:cNvSpPr txBox="1"/>
            <p:nvPr/>
          </p:nvSpPr>
          <p:spPr>
            <a:xfrm>
              <a:off x="7066513" y="2106000"/>
              <a:ext cx="1695721" cy="707886"/>
            </a:xfrm>
            <a:prstGeom prst="rect">
              <a:avLst/>
            </a:prstGeom>
            <a:solidFill>
              <a:srgbClr val="FFFFFF">
                <a:alpha val="72941"/>
              </a:srgbClr>
            </a:solidFill>
          </p:spPr>
          <p:txBody>
            <a:bodyPr wrap="square" rtlCol="0">
              <a:spAutoFit/>
            </a:bodyPr>
            <a:lstStyle/>
            <a:p>
              <a:pPr algn="r" fontAlgn="base"/>
              <a:r>
                <a:rPr lang="en-US" sz="2000">
                  <a:solidFill>
                    <a:srgbClr val="B1A992"/>
                  </a:solidFill>
                  <a:latin typeface="+mj-lt"/>
                </a:rPr>
                <a:t>Increasing</a:t>
              </a:r>
            </a:p>
            <a:p>
              <a:pPr algn="r" fontAlgn="base"/>
              <a:r>
                <a:rPr lang="en-US" sz="2000">
                  <a:solidFill>
                    <a:srgbClr val="B1A992"/>
                  </a:solidFill>
                  <a:latin typeface="+mj-lt"/>
                </a:rPr>
                <a:t>Potential</a:t>
              </a:r>
            </a:p>
          </p:txBody>
        </p:sp>
        <p:pic>
          <p:nvPicPr>
            <p:cNvPr id="48" name="Grafik 47">
              <a:extLst>
                <a:ext uri="{FF2B5EF4-FFF2-40B4-BE49-F238E27FC236}">
                  <a16:creationId xmlns:a16="http://schemas.microsoft.com/office/drawing/2014/main" id="{DC9C8D3A-0FC0-4655-ADCC-195BBEE2F6FA}"/>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t="-909"/>
            <a:stretch/>
          </p:blipFill>
          <p:spPr>
            <a:xfrm>
              <a:off x="6422234" y="3002166"/>
              <a:ext cx="2340000" cy="2340000"/>
            </a:xfrm>
            <a:prstGeom prst="teardrop">
              <a:avLst/>
            </a:prstGeom>
            <a:blipFill>
              <a:blip r:embed="rId6" cstate="screen">
                <a:extLst>
                  <a:ext uri="{28A0092B-C50C-407E-A947-70E740481C1C}">
                    <a14:useLocalDpi xmlns:a14="http://schemas.microsoft.com/office/drawing/2010/main"/>
                  </a:ext>
                </a:extLst>
              </a:blip>
              <a:stretch>
                <a:fillRect/>
              </a:stretch>
            </a:blipFill>
          </p:spPr>
        </p:pic>
        <p:grpSp>
          <p:nvGrpSpPr>
            <p:cNvPr id="49" name="Gruppieren 48">
              <a:extLst>
                <a:ext uri="{FF2B5EF4-FFF2-40B4-BE49-F238E27FC236}">
                  <a16:creationId xmlns:a16="http://schemas.microsoft.com/office/drawing/2014/main" id="{2D4375BB-E3BE-4D63-B1C0-136D899B02C2}"/>
                </a:ext>
              </a:extLst>
            </p:cNvPr>
            <p:cNvGrpSpPr/>
            <p:nvPr/>
          </p:nvGrpSpPr>
          <p:grpSpPr>
            <a:xfrm>
              <a:off x="7392488" y="2120400"/>
              <a:ext cx="1331544" cy="651600"/>
              <a:chOff x="1547664" y="1956340"/>
              <a:chExt cx="1331544" cy="651600"/>
            </a:xfrm>
          </p:grpSpPr>
          <p:cxnSp>
            <p:nvCxnSpPr>
              <p:cNvPr id="50" name="Gerader Verbinder 49">
                <a:extLst>
                  <a:ext uri="{FF2B5EF4-FFF2-40B4-BE49-F238E27FC236}">
                    <a16:creationId xmlns:a16="http://schemas.microsoft.com/office/drawing/2014/main" id="{17F316FA-F2D8-433E-AE01-0FA5CAE79C44}"/>
                  </a:ext>
                </a:extLst>
              </p:cNvPr>
              <p:cNvCxnSpPr>
                <a:cxnSpLocks/>
              </p:cNvCxnSpPr>
              <p:nvPr/>
            </p:nvCxnSpPr>
            <p:spPr>
              <a:xfrm>
                <a:off x="1547664" y="2607940"/>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C1D301C4-2290-4EBB-9218-F2F7CF078C8E}"/>
                  </a:ext>
                </a:extLst>
              </p:cNvPr>
              <p:cNvCxnSpPr>
                <a:cxnSpLocks/>
              </p:cNvCxnSpPr>
              <p:nvPr/>
            </p:nvCxnSpPr>
            <p:spPr>
              <a:xfrm>
                <a:off x="1564650" y="1956340"/>
                <a:ext cx="131455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61" name="Gruppieren 60">
            <a:extLst>
              <a:ext uri="{FF2B5EF4-FFF2-40B4-BE49-F238E27FC236}">
                <a16:creationId xmlns:a16="http://schemas.microsoft.com/office/drawing/2014/main" id="{722ED84A-12AB-4D5D-ADD9-456F33577367}"/>
              </a:ext>
            </a:extLst>
          </p:cNvPr>
          <p:cNvGrpSpPr/>
          <p:nvPr/>
        </p:nvGrpSpPr>
        <p:grpSpPr>
          <a:xfrm>
            <a:off x="6425688" y="2108505"/>
            <a:ext cx="2427444" cy="3236400"/>
            <a:chOff x="3668556" y="2106000"/>
            <a:chExt cx="2427444" cy="3236400"/>
          </a:xfrm>
        </p:grpSpPr>
        <p:sp>
          <p:nvSpPr>
            <p:cNvPr id="62" name="Textfeld 61">
              <a:extLst>
                <a:ext uri="{FF2B5EF4-FFF2-40B4-BE49-F238E27FC236}">
                  <a16:creationId xmlns:a16="http://schemas.microsoft.com/office/drawing/2014/main" id="{8D6F2976-D70B-4791-A5F5-64C8E150BC0B}"/>
                </a:ext>
              </a:extLst>
            </p:cNvPr>
            <p:cNvSpPr txBox="1"/>
            <p:nvPr/>
          </p:nvSpPr>
          <p:spPr>
            <a:xfrm>
              <a:off x="4400279" y="2106000"/>
              <a:ext cx="1695721" cy="707886"/>
            </a:xfrm>
            <a:prstGeom prst="rect">
              <a:avLst/>
            </a:prstGeom>
            <a:solidFill>
              <a:srgbClr val="FFFFFF">
                <a:alpha val="72941"/>
              </a:srgbClr>
            </a:solidFill>
          </p:spPr>
          <p:txBody>
            <a:bodyPr wrap="square" rtlCol="0">
              <a:spAutoFit/>
            </a:bodyPr>
            <a:lstStyle/>
            <a:p>
              <a:pPr algn="r" fontAlgn="base"/>
              <a:r>
                <a:rPr lang="en-US" sz="2000">
                  <a:solidFill>
                    <a:srgbClr val="B1A992"/>
                  </a:solidFill>
                  <a:latin typeface="+mj-lt"/>
                </a:rPr>
                <a:t>A New </a:t>
              </a:r>
            </a:p>
            <a:p>
              <a:pPr algn="r" fontAlgn="base"/>
              <a:r>
                <a:rPr lang="en-US" sz="2000">
                  <a:solidFill>
                    <a:srgbClr val="B1A992"/>
                  </a:solidFill>
                  <a:latin typeface="+mj-lt"/>
                </a:rPr>
                <a:t>Belief</a:t>
              </a:r>
            </a:p>
          </p:txBody>
        </p:sp>
        <p:pic>
          <p:nvPicPr>
            <p:cNvPr id="63" name="Grafik 62">
              <a:extLst>
                <a:ext uri="{FF2B5EF4-FFF2-40B4-BE49-F238E27FC236}">
                  <a16:creationId xmlns:a16="http://schemas.microsoft.com/office/drawing/2014/main" id="{8C6B62A0-4242-41E5-911D-437E0FC49399}"/>
                </a:ext>
              </a:extLst>
            </p:cNvPr>
            <p:cNvPicPr preferRelativeResize="0">
              <a:picLocks/>
            </p:cNvPicPr>
            <p:nvPr/>
          </p:nvPicPr>
          <p:blipFill rotWithShape="1">
            <a:blip r:embed="rId7" cstate="screen">
              <a:extLst>
                <a:ext uri="{28A0092B-C50C-407E-A947-70E740481C1C}">
                  <a14:useLocalDpi xmlns:a14="http://schemas.microsoft.com/office/drawing/2010/main"/>
                </a:ext>
              </a:extLst>
            </a:blip>
            <a:srcRect l="-2" t="-103"/>
            <a:stretch/>
          </p:blipFill>
          <p:spPr>
            <a:xfrm>
              <a:off x="3668556" y="3002400"/>
              <a:ext cx="2340000" cy="2340000"/>
            </a:xfrm>
            <a:prstGeom prst="teardrop">
              <a:avLst/>
            </a:prstGeom>
            <a:blipFill>
              <a:blip r:embed="rId8" cstate="screen">
                <a:extLst>
                  <a:ext uri="{28A0092B-C50C-407E-A947-70E740481C1C}">
                    <a14:useLocalDpi xmlns:a14="http://schemas.microsoft.com/office/drawing/2010/main"/>
                  </a:ext>
                </a:extLst>
              </a:blip>
              <a:stretch>
                <a:fillRect/>
              </a:stretch>
            </a:blipFill>
          </p:spPr>
        </p:pic>
        <p:grpSp>
          <p:nvGrpSpPr>
            <p:cNvPr id="64" name="Gruppieren 63">
              <a:extLst>
                <a:ext uri="{FF2B5EF4-FFF2-40B4-BE49-F238E27FC236}">
                  <a16:creationId xmlns:a16="http://schemas.microsoft.com/office/drawing/2014/main" id="{479F0675-0FFA-40DE-A88E-139919F9B8A6}"/>
                </a:ext>
              </a:extLst>
            </p:cNvPr>
            <p:cNvGrpSpPr/>
            <p:nvPr/>
          </p:nvGrpSpPr>
          <p:grpSpPr>
            <a:xfrm>
              <a:off x="4692737" y="2119552"/>
              <a:ext cx="1331544" cy="653456"/>
              <a:chOff x="1547664" y="1969880"/>
              <a:chExt cx="1331544" cy="653456"/>
            </a:xfrm>
          </p:grpSpPr>
          <p:cxnSp>
            <p:nvCxnSpPr>
              <p:cNvPr id="65" name="Gerader Verbinder 64">
                <a:extLst>
                  <a:ext uri="{FF2B5EF4-FFF2-40B4-BE49-F238E27FC236}">
                    <a16:creationId xmlns:a16="http://schemas.microsoft.com/office/drawing/2014/main" id="{6E822A4B-B1C7-4EEA-9DEF-BD6A9B938B7C}"/>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F29A5D08-202C-4B44-9FE1-904A77A14D50}"/>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67" name="Grafik 66">
            <a:extLst>
              <a:ext uri="{FF2B5EF4-FFF2-40B4-BE49-F238E27FC236}">
                <a16:creationId xmlns:a16="http://schemas.microsoft.com/office/drawing/2014/main" id="{083963B9-ECB8-4871-937C-D82E6269199D}"/>
              </a:ext>
            </a:extLst>
          </p:cNvPr>
          <p:cNvPicPr preferRelativeResize="0">
            <a:picLocks/>
          </p:cNvPicPr>
          <p:nvPr/>
        </p:nvPicPr>
        <p:blipFill rotWithShape="1">
          <a:blip r:embed="rId9" cstate="screen">
            <a:extLst>
              <a:ext uri="{28A0092B-C50C-407E-A947-70E740481C1C}">
                <a14:useLocalDpi xmlns:a14="http://schemas.microsoft.com/office/drawing/2010/main"/>
              </a:ext>
            </a:extLst>
          </a:blip>
          <a:srcRect/>
          <a:stretch/>
        </p:blipFill>
        <p:spPr>
          <a:xfrm>
            <a:off x="911424" y="3002166"/>
            <a:ext cx="2340000" cy="2340000"/>
          </a:xfrm>
          <a:prstGeom prst="teardrop">
            <a:avLst/>
          </a:prstGeom>
          <a:blipFill>
            <a:blip r:embed="rId10" cstate="screen">
              <a:extLst>
                <a:ext uri="{28A0092B-C50C-407E-A947-70E740481C1C}">
                  <a14:useLocalDpi xmlns:a14="http://schemas.microsoft.com/office/drawing/2010/main"/>
                </a:ext>
              </a:extLst>
            </a:blip>
            <a:stretch>
              <a:fillRect/>
            </a:stretch>
          </a:blipFill>
        </p:spPr>
      </p:pic>
      <p:grpSp>
        <p:nvGrpSpPr>
          <p:cNvPr id="68" name="Gruppieren 67">
            <a:extLst>
              <a:ext uri="{FF2B5EF4-FFF2-40B4-BE49-F238E27FC236}">
                <a16:creationId xmlns:a16="http://schemas.microsoft.com/office/drawing/2014/main" id="{8DBADA52-C657-4063-A821-53CB5972DBA2}"/>
              </a:ext>
            </a:extLst>
          </p:cNvPr>
          <p:cNvGrpSpPr/>
          <p:nvPr/>
        </p:nvGrpSpPr>
        <p:grpSpPr>
          <a:xfrm>
            <a:off x="1550676" y="2106725"/>
            <a:ext cx="1809020" cy="707886"/>
            <a:chOff x="1550676" y="2106725"/>
            <a:chExt cx="1809020" cy="707886"/>
          </a:xfrm>
        </p:grpSpPr>
        <p:sp>
          <p:nvSpPr>
            <p:cNvPr id="69" name="Textfeld 68">
              <a:extLst>
                <a:ext uri="{FF2B5EF4-FFF2-40B4-BE49-F238E27FC236}">
                  <a16:creationId xmlns:a16="http://schemas.microsoft.com/office/drawing/2014/main" id="{8486CDCF-F167-46C3-B1BB-83CE97C400E3}"/>
                </a:ext>
              </a:extLst>
            </p:cNvPr>
            <p:cNvSpPr txBox="1"/>
            <p:nvPr/>
          </p:nvSpPr>
          <p:spPr>
            <a:xfrm>
              <a:off x="1550676" y="2106725"/>
              <a:ext cx="1809020" cy="707886"/>
            </a:xfrm>
            <a:prstGeom prst="rect">
              <a:avLst/>
            </a:prstGeom>
            <a:solidFill>
              <a:srgbClr val="FFFFFF">
                <a:alpha val="72941"/>
              </a:srgbClr>
            </a:solidFill>
          </p:spPr>
          <p:txBody>
            <a:bodyPr wrap="square" rtlCol="0">
              <a:spAutoFit/>
            </a:bodyPr>
            <a:lstStyle/>
            <a:p>
              <a:pPr algn="r" fontAlgn="base"/>
              <a:r>
                <a:rPr lang="en-US" sz="2000">
                  <a:solidFill>
                    <a:srgbClr val="B1A992"/>
                  </a:solidFill>
                  <a:latin typeface="+mj-lt"/>
                </a:rPr>
                <a:t>Heightened</a:t>
              </a:r>
            </a:p>
            <a:p>
              <a:pPr algn="r" fontAlgn="base"/>
              <a:r>
                <a:rPr lang="en-US" sz="2000">
                  <a:solidFill>
                    <a:srgbClr val="B1A992"/>
                  </a:solidFill>
                  <a:latin typeface="+mj-lt"/>
                </a:rPr>
                <a:t>Preparation</a:t>
              </a:r>
            </a:p>
          </p:txBody>
        </p:sp>
        <p:grpSp>
          <p:nvGrpSpPr>
            <p:cNvPr id="70" name="Gruppieren 69">
              <a:extLst>
                <a:ext uri="{FF2B5EF4-FFF2-40B4-BE49-F238E27FC236}">
                  <a16:creationId xmlns:a16="http://schemas.microsoft.com/office/drawing/2014/main" id="{5AF14DBF-B7B5-424B-89B2-7309B863BA56}"/>
                </a:ext>
              </a:extLst>
            </p:cNvPr>
            <p:cNvGrpSpPr/>
            <p:nvPr/>
          </p:nvGrpSpPr>
          <p:grpSpPr>
            <a:xfrm>
              <a:off x="1935022" y="2106725"/>
              <a:ext cx="1331544" cy="653456"/>
              <a:chOff x="1547664" y="1969880"/>
              <a:chExt cx="1331544" cy="653456"/>
            </a:xfrm>
          </p:grpSpPr>
          <p:cxnSp>
            <p:nvCxnSpPr>
              <p:cNvPr id="71" name="Gerader Verbinder 70">
                <a:extLst>
                  <a:ext uri="{FF2B5EF4-FFF2-40B4-BE49-F238E27FC236}">
                    <a16:creationId xmlns:a16="http://schemas.microsoft.com/office/drawing/2014/main" id="{EBB1FCCA-03AA-4D10-A65D-A94B29CEA43E}"/>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4660BDBB-0ADD-45F2-A56D-4AB2DDF6F130}"/>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73" name="Textfeld 72">
            <a:extLst>
              <a:ext uri="{FF2B5EF4-FFF2-40B4-BE49-F238E27FC236}">
                <a16:creationId xmlns:a16="http://schemas.microsoft.com/office/drawing/2014/main" id="{0BD9156A-ED5C-4F2D-93F4-CEF2ABE8307E}"/>
              </a:ext>
            </a:extLst>
          </p:cNvPr>
          <p:cNvSpPr txBox="1"/>
          <p:nvPr/>
        </p:nvSpPr>
        <p:spPr>
          <a:xfrm>
            <a:off x="9781447" y="2171383"/>
            <a:ext cx="1859169" cy="707886"/>
          </a:xfrm>
          <a:prstGeom prst="rect">
            <a:avLst/>
          </a:prstGeom>
          <a:solidFill>
            <a:srgbClr val="FFFFFF">
              <a:alpha val="72941"/>
            </a:srgbClr>
          </a:solidFill>
        </p:spPr>
        <p:txBody>
          <a:bodyPr wrap="square" rtlCol="0">
            <a:spAutoFit/>
          </a:bodyPr>
          <a:lstStyle/>
          <a:p>
            <a:pPr algn="r" fontAlgn="base"/>
            <a:r>
              <a:rPr lang="en-US" sz="2000">
                <a:solidFill>
                  <a:srgbClr val="B1A992"/>
                </a:solidFill>
                <a:latin typeface="+mj-lt"/>
              </a:rPr>
              <a:t>Elemental</a:t>
            </a:r>
          </a:p>
          <a:p>
            <a:pPr algn="r" fontAlgn="base"/>
            <a:r>
              <a:rPr lang="en-US" sz="2000">
                <a:solidFill>
                  <a:srgbClr val="B1A992"/>
                </a:solidFill>
                <a:latin typeface="+mj-lt"/>
              </a:rPr>
              <a:t>Bond</a:t>
            </a:r>
          </a:p>
        </p:txBody>
      </p:sp>
      <p:pic>
        <p:nvPicPr>
          <p:cNvPr id="74" name="Grafik 73">
            <a:extLst>
              <a:ext uri="{FF2B5EF4-FFF2-40B4-BE49-F238E27FC236}">
                <a16:creationId xmlns:a16="http://schemas.microsoft.com/office/drawing/2014/main" id="{14556EC4-B282-4165-994D-A554142744B7}"/>
              </a:ext>
            </a:extLst>
          </p:cNvPr>
          <p:cNvPicPr preferRelativeResize="0">
            <a:picLocks/>
          </p:cNvPicPr>
          <p:nvPr/>
        </p:nvPicPr>
        <p:blipFill rotWithShape="1">
          <a:blip r:embed="rId11" cstate="screen">
            <a:extLst>
              <a:ext uri="{28A0092B-C50C-407E-A947-70E740481C1C}">
                <a14:useLocalDpi xmlns:a14="http://schemas.microsoft.com/office/drawing/2010/main"/>
              </a:ext>
            </a:extLst>
          </a:blip>
          <a:srcRect l="-22"/>
          <a:stretch/>
        </p:blipFill>
        <p:spPr>
          <a:xfrm>
            <a:off x="9174002" y="3006000"/>
            <a:ext cx="2340000" cy="2340000"/>
          </a:xfrm>
          <a:prstGeom prst="teardrop">
            <a:avLst/>
          </a:prstGeom>
        </p:spPr>
      </p:pic>
      <p:grpSp>
        <p:nvGrpSpPr>
          <p:cNvPr id="75" name="Gruppieren 74">
            <a:extLst>
              <a:ext uri="{FF2B5EF4-FFF2-40B4-BE49-F238E27FC236}">
                <a16:creationId xmlns:a16="http://schemas.microsoft.com/office/drawing/2014/main" id="{8D7760DC-0D91-4F24-9379-926E82B9F1D7}"/>
              </a:ext>
            </a:extLst>
          </p:cNvPr>
          <p:cNvGrpSpPr/>
          <p:nvPr/>
        </p:nvGrpSpPr>
        <p:grpSpPr>
          <a:xfrm>
            <a:off x="10182458" y="2185044"/>
            <a:ext cx="1331544" cy="653456"/>
            <a:chOff x="1547664" y="1969880"/>
            <a:chExt cx="1331544" cy="653456"/>
          </a:xfrm>
        </p:grpSpPr>
        <p:cxnSp>
          <p:nvCxnSpPr>
            <p:cNvPr id="76" name="Gerader Verbinder 75">
              <a:extLst>
                <a:ext uri="{FF2B5EF4-FFF2-40B4-BE49-F238E27FC236}">
                  <a16:creationId xmlns:a16="http://schemas.microsoft.com/office/drawing/2014/main" id="{5C4208C5-9BDD-4149-BDDF-AF36F3594010}"/>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D27F6522-6D6A-4471-89F4-8A0224C3B3C1}"/>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959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BCCC9"/>
        </a:solidFill>
        <a:effectLst/>
      </p:bgPr>
    </p:bg>
    <p:spTree>
      <p:nvGrpSpPr>
        <p:cNvPr id="1" name=""/>
        <p:cNvGrpSpPr/>
        <p:nvPr/>
      </p:nvGrpSpPr>
      <p:grpSpPr>
        <a:xfrm>
          <a:off x="0" y="0"/>
          <a:ext cx="0" cy="0"/>
          <a:chOff x="0" y="0"/>
          <a:chExt cx="0" cy="0"/>
        </a:xfrm>
      </p:grpSpPr>
      <p:sp>
        <p:nvSpPr>
          <p:cNvPr id="118" name="Flussdiagramm: Verzögerung 117">
            <a:extLst>
              <a:ext uri="{FF2B5EF4-FFF2-40B4-BE49-F238E27FC236}">
                <a16:creationId xmlns:a16="http://schemas.microsoft.com/office/drawing/2014/main" id="{D3A912B5-92A1-46F9-BC39-44C6F2241F6C}"/>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8" name="Gruppieren 7">
            <a:extLst>
              <a:ext uri="{FF2B5EF4-FFF2-40B4-BE49-F238E27FC236}">
                <a16:creationId xmlns:a16="http://schemas.microsoft.com/office/drawing/2014/main" id="{09C182D9-63B5-4054-B144-BCD66CF25A22}"/>
              </a:ext>
            </a:extLst>
          </p:cNvPr>
          <p:cNvGrpSpPr/>
          <p:nvPr/>
        </p:nvGrpSpPr>
        <p:grpSpPr>
          <a:xfrm>
            <a:off x="8939626" y="2599496"/>
            <a:ext cx="3257167" cy="4258504"/>
            <a:chOff x="8939626" y="2599496"/>
            <a:chExt cx="3257167" cy="4258504"/>
          </a:xfrm>
        </p:grpSpPr>
        <p:sp>
          <p:nvSpPr>
            <p:cNvPr id="6" name="Ellipse 5">
              <a:extLst>
                <a:ext uri="{FF2B5EF4-FFF2-40B4-BE49-F238E27FC236}">
                  <a16:creationId xmlns:a16="http://schemas.microsoft.com/office/drawing/2014/main" id="{17A67266-31A5-416B-93B3-1301651198AD}"/>
                </a:ext>
              </a:extLst>
            </p:cNvPr>
            <p:cNvSpPr/>
            <p:nvPr/>
          </p:nvSpPr>
          <p:spPr>
            <a:xfrm>
              <a:off x="11161748" y="4363230"/>
              <a:ext cx="652784" cy="652784"/>
            </a:xfrm>
            <a:prstGeom prst="ellipse">
              <a:avLst/>
            </a:prstGeom>
            <a:solidFill>
              <a:srgbClr val="FCF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17" name="Ellipse 116">
              <a:extLst>
                <a:ext uri="{FF2B5EF4-FFF2-40B4-BE49-F238E27FC236}">
                  <a16:creationId xmlns:a16="http://schemas.microsoft.com/office/drawing/2014/main" id="{52086813-880A-4C74-B515-084C2C20466F}"/>
                </a:ext>
              </a:extLst>
            </p:cNvPr>
            <p:cNvSpPr/>
            <p:nvPr/>
          </p:nvSpPr>
          <p:spPr>
            <a:xfrm>
              <a:off x="11496600" y="3922064"/>
              <a:ext cx="652784" cy="652784"/>
            </a:xfrm>
            <a:prstGeom prst="ellipse">
              <a:avLst/>
            </a:prstGeom>
            <a:solidFill>
              <a:srgbClr val="FCF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46" name="Grafik 45">
              <a:extLst>
                <a:ext uri="{FF2B5EF4-FFF2-40B4-BE49-F238E27FC236}">
                  <a16:creationId xmlns:a16="http://schemas.microsoft.com/office/drawing/2014/main" id="{A6443B2C-18EC-49A2-BE1B-05D8B9BE13B3}"/>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39626" y="2599496"/>
              <a:ext cx="3257167" cy="4258504"/>
            </a:xfrm>
            <a:prstGeom prst="rect">
              <a:avLst/>
            </a:prstGeom>
          </p:spPr>
        </p:pic>
      </p:grpSp>
      <p:grpSp>
        <p:nvGrpSpPr>
          <p:cNvPr id="39" name="Gruppieren 38">
            <a:extLst>
              <a:ext uri="{FF2B5EF4-FFF2-40B4-BE49-F238E27FC236}">
                <a16:creationId xmlns:a16="http://schemas.microsoft.com/office/drawing/2014/main" id="{F1E08632-04BF-4871-A64F-803DBC226441}"/>
              </a:ext>
            </a:extLst>
          </p:cNvPr>
          <p:cNvGrpSpPr/>
          <p:nvPr/>
        </p:nvGrpSpPr>
        <p:grpSpPr>
          <a:xfrm>
            <a:off x="609699" y="586805"/>
            <a:ext cx="2160240" cy="617035"/>
            <a:chOff x="282253" y="1281115"/>
            <a:chExt cx="3425651" cy="978475"/>
          </a:xfrm>
        </p:grpSpPr>
        <p:pic>
          <p:nvPicPr>
            <p:cNvPr id="44" name="Grafik 43">
              <a:extLst>
                <a:ext uri="{FF2B5EF4-FFF2-40B4-BE49-F238E27FC236}">
                  <a16:creationId xmlns:a16="http://schemas.microsoft.com/office/drawing/2014/main" id="{7530A406-E214-4CE3-BF43-556472AF4364}"/>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45" name="Grafik 44">
              <a:extLst>
                <a:ext uri="{FF2B5EF4-FFF2-40B4-BE49-F238E27FC236}">
                  <a16:creationId xmlns:a16="http://schemas.microsoft.com/office/drawing/2014/main" id="{9E0D4668-7389-4B24-BB94-86CE6C010FFE}"/>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sp>
        <p:nvSpPr>
          <p:cNvPr id="11" name="Textfeld 10">
            <a:extLst>
              <a:ext uri="{FF2B5EF4-FFF2-40B4-BE49-F238E27FC236}">
                <a16:creationId xmlns:a16="http://schemas.microsoft.com/office/drawing/2014/main" id="{88C5596A-D029-41D6-88A4-4857E5C87377}"/>
              </a:ext>
            </a:extLst>
          </p:cNvPr>
          <p:cNvSpPr txBox="1"/>
          <p:nvPr/>
        </p:nvSpPr>
        <p:spPr>
          <a:xfrm>
            <a:off x="609699" y="1886187"/>
            <a:ext cx="8128860" cy="894989"/>
          </a:xfrm>
          <a:prstGeom prst="rect">
            <a:avLst/>
          </a:prstGeom>
          <a:noFill/>
        </p:spPr>
        <p:txBody>
          <a:bodyPr wrap="square" rtlCol="0">
            <a:spAutoFit/>
          </a:bodyPr>
          <a:lstStyle/>
          <a:p>
            <a:pPr lvl="0" fontAlgn="base"/>
            <a:r>
              <a:rPr lang="en-US">
                <a:solidFill>
                  <a:srgbClr val="343434"/>
                </a:solidFill>
              </a:rPr>
              <a:t>A visual representation of drama —a release of earthen, fiery energy </a:t>
            </a:r>
          </a:p>
          <a:p>
            <a:pPr lvl="0" fontAlgn="base"/>
            <a:r>
              <a:rPr lang="en-US">
                <a:solidFill>
                  <a:srgbClr val="343434"/>
                </a:solidFill>
              </a:rPr>
              <a:t>full of turmoil and beauty. </a:t>
            </a:r>
          </a:p>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black"/>
              </a:solidFill>
              <a:effectLst/>
              <a:uLnTx/>
              <a:uFillTx/>
              <a:latin typeface="Museo Sans 300"/>
              <a:ea typeface="+mn-ea"/>
              <a:cs typeface="+mn-cs"/>
            </a:endParaRPr>
          </a:p>
        </p:txBody>
      </p:sp>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1844479" cy="34169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rgbClr val="F49600"/>
                </a:solidFill>
                <a:effectLst/>
                <a:uLnTx/>
                <a:uFillTx/>
                <a:latin typeface="Museo Sans 300"/>
                <a:ea typeface="+mn-ea"/>
                <a:cs typeface="+mn-cs"/>
              </a:rPr>
              <a:t>Fragrance Trends 2025</a:t>
            </a:r>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76758" y="333238"/>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0" name="Textfeld 69">
              <a:extLst>
                <a:ext uri="{FF2B5EF4-FFF2-40B4-BE49-F238E27FC236}">
                  <a16:creationId xmlns:a16="http://schemas.microsoft.com/office/drawing/2014/main" id="{D3B38149-2751-4CDD-B447-C643FAAE936D}"/>
                </a:ext>
              </a:extLst>
            </p:cNvPr>
            <p:cNvSpPr txBox="1"/>
            <p:nvPr/>
          </p:nvSpPr>
          <p:spPr>
            <a:xfrm>
              <a:off x="114231" y="2297299"/>
              <a:ext cx="1152367"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KEYWORDS</a:t>
              </a:r>
            </a:p>
          </p:txBody>
        </p:sp>
      </p:grpSp>
      <p:sp>
        <p:nvSpPr>
          <p:cNvPr id="85" name="Rechteck 84">
            <a:extLst>
              <a:ext uri="{FF2B5EF4-FFF2-40B4-BE49-F238E27FC236}">
                <a16:creationId xmlns:a16="http://schemas.microsoft.com/office/drawing/2014/main" id="{A76A43AD-168B-46B9-BE76-A2996E65E66B}"/>
              </a:ext>
            </a:extLst>
          </p:cNvPr>
          <p:cNvSpPr/>
          <p:nvPr/>
        </p:nvSpPr>
        <p:spPr>
          <a:xfrm>
            <a:off x="467282" y="4286308"/>
            <a:ext cx="2884827" cy="577081"/>
          </a:xfrm>
          <a:prstGeom prst="rect">
            <a:avLst/>
          </a:prstGeom>
        </p:spPr>
        <p:txBody>
          <a:bodyPr wrap="square">
            <a:spAutoFit/>
          </a:bodyPr>
          <a:lstStyle/>
          <a:p>
            <a:pPr lvl="0" algn="ctr"/>
            <a:r>
              <a:rPr lang="en-US" sz="1050" i="1">
                <a:solidFill>
                  <a:prstClr val="black"/>
                </a:solidFill>
              </a:rPr>
              <a:t>Intense shades of fiery reds and orange are captivating, but somehow on the edge of danger. </a:t>
            </a:r>
          </a:p>
        </p:txBody>
      </p:sp>
      <p:grpSp>
        <p:nvGrpSpPr>
          <p:cNvPr id="4" name="Gruppieren 3">
            <a:extLst>
              <a:ext uri="{FF2B5EF4-FFF2-40B4-BE49-F238E27FC236}">
                <a16:creationId xmlns:a16="http://schemas.microsoft.com/office/drawing/2014/main" id="{763051C0-268B-4872-90C6-18C657CC3E2B}"/>
              </a:ext>
            </a:extLst>
          </p:cNvPr>
          <p:cNvGrpSpPr/>
          <p:nvPr/>
        </p:nvGrpSpPr>
        <p:grpSpPr>
          <a:xfrm>
            <a:off x="6772462" y="680515"/>
            <a:ext cx="1204296" cy="1204296"/>
            <a:chOff x="95769" y="1880126"/>
            <a:chExt cx="1204296" cy="1204296"/>
          </a:xfrm>
        </p:grpSpPr>
        <p:sp>
          <p:nvSpPr>
            <p:cNvPr id="40" name="Ellipse 39">
              <a:extLst>
                <a:ext uri="{FF2B5EF4-FFF2-40B4-BE49-F238E27FC236}">
                  <a16:creationId xmlns:a16="http://schemas.microsoft.com/office/drawing/2014/main" id="{FAC6DFD9-A458-42E9-91A0-99CF2A3C145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1" name="Textfeld 40">
              <a:extLst>
                <a:ext uri="{FF2B5EF4-FFF2-40B4-BE49-F238E27FC236}">
                  <a16:creationId xmlns:a16="http://schemas.microsoft.com/office/drawing/2014/main" id="{6BD45B8B-ED89-42D9-B291-E5B70636796C}"/>
                </a:ext>
              </a:extLst>
            </p:cNvPr>
            <p:cNvSpPr txBox="1"/>
            <p:nvPr/>
          </p:nvSpPr>
          <p:spPr>
            <a:xfrm>
              <a:off x="198143" y="2166026"/>
              <a:ext cx="987899"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COLOUR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CODES</a:t>
              </a:r>
            </a:p>
          </p:txBody>
        </p:sp>
      </p:grpSp>
      <p:pic>
        <p:nvPicPr>
          <p:cNvPr id="58" name="Grafik 57">
            <a:extLst>
              <a:ext uri="{FF2B5EF4-FFF2-40B4-BE49-F238E27FC236}">
                <a16:creationId xmlns:a16="http://schemas.microsoft.com/office/drawing/2014/main" id="{C8C15400-5773-41D9-AE7E-D7805BC285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2" name="Gruppieren 1">
            <a:extLst>
              <a:ext uri="{FF2B5EF4-FFF2-40B4-BE49-F238E27FC236}">
                <a16:creationId xmlns:a16="http://schemas.microsoft.com/office/drawing/2014/main" id="{FDD073EC-24CA-4E88-81B4-24C420D3A462}"/>
              </a:ext>
            </a:extLst>
          </p:cNvPr>
          <p:cNvGrpSpPr/>
          <p:nvPr/>
        </p:nvGrpSpPr>
        <p:grpSpPr>
          <a:xfrm>
            <a:off x="9514011" y="539681"/>
            <a:ext cx="2619498" cy="1555097"/>
            <a:chOff x="9321585" y="294137"/>
            <a:chExt cx="2619498" cy="1555097"/>
          </a:xfrm>
        </p:grpSpPr>
        <p:sp>
          <p:nvSpPr>
            <p:cNvPr id="78" name="Textfeld 77">
              <a:extLst>
                <a:ext uri="{FF2B5EF4-FFF2-40B4-BE49-F238E27FC236}">
                  <a16:creationId xmlns:a16="http://schemas.microsoft.com/office/drawing/2014/main" id="{855294D3-31E3-4360-9DE7-D69BE6F92B6F}"/>
                </a:ext>
              </a:extLst>
            </p:cNvPr>
            <p:cNvSpPr txBox="1"/>
            <p:nvPr/>
          </p:nvSpPr>
          <p:spPr>
            <a:xfrm>
              <a:off x="10498062" y="583811"/>
              <a:ext cx="1432895" cy="307777"/>
            </a:xfrm>
            <a:prstGeom prst="rect">
              <a:avLst/>
            </a:prstGeom>
            <a:noFill/>
          </p:spPr>
          <p:txBody>
            <a:bodyPr wrap="square" rtlCol="0">
              <a:spAutoFit/>
            </a:bodyPr>
            <a:lstStyle/>
            <a:p>
              <a:pPr fontAlgn="base"/>
              <a:r>
                <a:rPr lang="en-US" sz="1400">
                  <a:solidFill>
                    <a:srgbClr val="CA0909"/>
                  </a:solidFill>
                </a:rPr>
                <a:t>Powerful</a:t>
              </a:r>
            </a:p>
          </p:txBody>
        </p:sp>
        <p:sp>
          <p:nvSpPr>
            <p:cNvPr id="80" name="Textfeld 79">
              <a:extLst>
                <a:ext uri="{FF2B5EF4-FFF2-40B4-BE49-F238E27FC236}">
                  <a16:creationId xmlns:a16="http://schemas.microsoft.com/office/drawing/2014/main" id="{1856D676-2044-40DD-A829-A27E5C867E64}"/>
                </a:ext>
              </a:extLst>
            </p:cNvPr>
            <p:cNvSpPr txBox="1"/>
            <p:nvPr/>
          </p:nvSpPr>
          <p:spPr>
            <a:xfrm>
              <a:off x="9697324" y="1253344"/>
              <a:ext cx="924671" cy="338554"/>
            </a:xfrm>
            <a:prstGeom prst="rect">
              <a:avLst/>
            </a:prstGeom>
            <a:noFill/>
          </p:spPr>
          <p:txBody>
            <a:bodyPr wrap="square" rtlCol="0">
              <a:spAutoFit/>
            </a:bodyPr>
            <a:lstStyle/>
            <a:p>
              <a:pPr fontAlgn="base"/>
              <a:r>
                <a:rPr lang="en-US" sz="1600">
                  <a:solidFill>
                    <a:srgbClr val="CA0909"/>
                  </a:solidFill>
                </a:rPr>
                <a:t>Archaic</a:t>
              </a:r>
            </a:p>
          </p:txBody>
        </p:sp>
        <p:sp>
          <p:nvSpPr>
            <p:cNvPr id="81" name="Textfeld 80">
              <a:extLst>
                <a:ext uri="{FF2B5EF4-FFF2-40B4-BE49-F238E27FC236}">
                  <a16:creationId xmlns:a16="http://schemas.microsoft.com/office/drawing/2014/main" id="{F96D68CA-1CE6-4390-8779-CC803C6E918C}"/>
                </a:ext>
              </a:extLst>
            </p:cNvPr>
            <p:cNvSpPr txBox="1"/>
            <p:nvPr/>
          </p:nvSpPr>
          <p:spPr>
            <a:xfrm>
              <a:off x="10508188" y="813043"/>
              <a:ext cx="1432895" cy="307777"/>
            </a:xfrm>
            <a:prstGeom prst="rect">
              <a:avLst/>
            </a:prstGeom>
            <a:noFill/>
          </p:spPr>
          <p:txBody>
            <a:bodyPr wrap="square" rtlCol="0">
              <a:spAutoFit/>
            </a:bodyPr>
            <a:lstStyle/>
            <a:p>
              <a:pPr fontAlgn="base"/>
              <a:r>
                <a:rPr lang="en-US" sz="1400">
                  <a:solidFill>
                    <a:srgbClr val="CA0909"/>
                  </a:solidFill>
                </a:rPr>
                <a:t>Tension</a:t>
              </a:r>
            </a:p>
          </p:txBody>
        </p:sp>
        <p:sp>
          <p:nvSpPr>
            <p:cNvPr id="82" name="Textfeld 81">
              <a:extLst>
                <a:ext uri="{FF2B5EF4-FFF2-40B4-BE49-F238E27FC236}">
                  <a16:creationId xmlns:a16="http://schemas.microsoft.com/office/drawing/2014/main" id="{739AA6E8-F1F2-4937-8C50-38C3077A1DD3}"/>
                </a:ext>
              </a:extLst>
            </p:cNvPr>
            <p:cNvSpPr txBox="1"/>
            <p:nvPr/>
          </p:nvSpPr>
          <p:spPr>
            <a:xfrm>
              <a:off x="10490045" y="1331647"/>
              <a:ext cx="1432895" cy="307777"/>
            </a:xfrm>
            <a:prstGeom prst="rect">
              <a:avLst/>
            </a:prstGeom>
            <a:noFill/>
          </p:spPr>
          <p:txBody>
            <a:bodyPr wrap="square" rtlCol="0">
              <a:spAutoFit/>
            </a:bodyPr>
            <a:lstStyle/>
            <a:p>
              <a:pPr fontAlgn="base"/>
              <a:r>
                <a:rPr lang="en-US" sz="1400">
                  <a:solidFill>
                    <a:srgbClr val="CA0909"/>
                  </a:solidFill>
                </a:rPr>
                <a:t>Ritualistic</a:t>
              </a:r>
            </a:p>
          </p:txBody>
        </p:sp>
        <p:grpSp>
          <p:nvGrpSpPr>
            <p:cNvPr id="90" name="Gruppieren 89">
              <a:extLst>
                <a:ext uri="{FF2B5EF4-FFF2-40B4-BE49-F238E27FC236}">
                  <a16:creationId xmlns:a16="http://schemas.microsoft.com/office/drawing/2014/main" id="{B845E278-5FF4-4E90-B79A-FBDA45DE3D80}"/>
                </a:ext>
              </a:extLst>
            </p:cNvPr>
            <p:cNvGrpSpPr/>
            <p:nvPr/>
          </p:nvGrpSpPr>
          <p:grpSpPr>
            <a:xfrm>
              <a:off x="9321585" y="294137"/>
              <a:ext cx="2260716" cy="1555097"/>
              <a:chOff x="6811808" y="2636912"/>
              <a:chExt cx="2260716" cy="1555097"/>
            </a:xfrm>
          </p:grpSpPr>
          <p:sp>
            <p:nvSpPr>
              <p:cNvPr id="91" name="Textfeld 90">
                <a:extLst>
                  <a:ext uri="{FF2B5EF4-FFF2-40B4-BE49-F238E27FC236}">
                    <a16:creationId xmlns:a16="http://schemas.microsoft.com/office/drawing/2014/main" id="{2BC77121-E880-4B27-972C-5A1B9505CEF6}"/>
                  </a:ext>
                </a:extLst>
              </p:cNvPr>
              <p:cNvSpPr txBox="1"/>
              <p:nvPr/>
            </p:nvSpPr>
            <p:spPr>
              <a:xfrm>
                <a:off x="6987452" y="2895934"/>
                <a:ext cx="1432895" cy="307777"/>
              </a:xfrm>
              <a:prstGeom prst="rect">
                <a:avLst/>
              </a:prstGeom>
              <a:noFill/>
            </p:spPr>
            <p:txBody>
              <a:bodyPr wrap="square" rtlCol="0">
                <a:spAutoFit/>
              </a:bodyPr>
              <a:lstStyle/>
              <a:p>
                <a:pPr fontAlgn="base"/>
                <a:r>
                  <a:rPr lang="en-US" sz="1400">
                    <a:solidFill>
                      <a:srgbClr val="CA0909"/>
                    </a:solidFill>
                  </a:rPr>
                  <a:t>Elemental</a:t>
                </a:r>
              </a:p>
            </p:txBody>
          </p:sp>
          <p:sp>
            <p:nvSpPr>
              <p:cNvPr id="92" name="Textfeld 91">
                <a:extLst>
                  <a:ext uri="{FF2B5EF4-FFF2-40B4-BE49-F238E27FC236}">
                    <a16:creationId xmlns:a16="http://schemas.microsoft.com/office/drawing/2014/main" id="{716A64D8-8F7A-4ACB-9DFF-502C2B83D871}"/>
                  </a:ext>
                </a:extLst>
              </p:cNvPr>
              <p:cNvSpPr txBox="1"/>
              <p:nvPr/>
            </p:nvSpPr>
            <p:spPr>
              <a:xfrm>
                <a:off x="7151079" y="3049899"/>
                <a:ext cx="1764443" cy="400110"/>
              </a:xfrm>
              <a:prstGeom prst="rect">
                <a:avLst/>
              </a:prstGeom>
              <a:noFill/>
            </p:spPr>
            <p:txBody>
              <a:bodyPr wrap="square" rtlCol="0">
                <a:spAutoFit/>
              </a:bodyPr>
              <a:lstStyle/>
              <a:p>
                <a:pPr fontAlgn="base"/>
                <a:r>
                  <a:rPr lang="en-US" sz="2000">
                    <a:solidFill>
                      <a:srgbClr val="CA0909"/>
                    </a:solidFill>
                  </a:rPr>
                  <a:t>Drama</a:t>
                </a:r>
              </a:p>
            </p:txBody>
          </p:sp>
          <p:sp>
            <p:nvSpPr>
              <p:cNvPr id="93" name="Textfeld 92">
                <a:extLst>
                  <a:ext uri="{FF2B5EF4-FFF2-40B4-BE49-F238E27FC236}">
                    <a16:creationId xmlns:a16="http://schemas.microsoft.com/office/drawing/2014/main" id="{5600D3CD-5DD9-4CE7-9E58-22B5D311E2CE}"/>
                  </a:ext>
                </a:extLst>
              </p:cNvPr>
              <p:cNvSpPr txBox="1"/>
              <p:nvPr/>
            </p:nvSpPr>
            <p:spPr>
              <a:xfrm>
                <a:off x="6811808" y="3368794"/>
                <a:ext cx="1432895" cy="307777"/>
              </a:xfrm>
              <a:prstGeom prst="rect">
                <a:avLst/>
              </a:prstGeom>
              <a:noFill/>
            </p:spPr>
            <p:txBody>
              <a:bodyPr wrap="square" rtlCol="0">
                <a:spAutoFit/>
              </a:bodyPr>
              <a:lstStyle/>
              <a:p>
                <a:pPr fontAlgn="base"/>
                <a:r>
                  <a:rPr lang="en-US" sz="1400">
                    <a:solidFill>
                      <a:srgbClr val="CA0909"/>
                    </a:solidFill>
                  </a:rPr>
                  <a:t>Spiritual</a:t>
                </a:r>
              </a:p>
            </p:txBody>
          </p:sp>
          <p:sp>
            <p:nvSpPr>
              <p:cNvPr id="94" name="Textfeld 93">
                <a:extLst>
                  <a:ext uri="{FF2B5EF4-FFF2-40B4-BE49-F238E27FC236}">
                    <a16:creationId xmlns:a16="http://schemas.microsoft.com/office/drawing/2014/main" id="{026F4380-E5D1-4367-8183-12057F8195CF}"/>
                  </a:ext>
                </a:extLst>
              </p:cNvPr>
              <p:cNvSpPr txBox="1"/>
              <p:nvPr/>
            </p:nvSpPr>
            <p:spPr>
              <a:xfrm>
                <a:off x="7403363" y="2636912"/>
                <a:ext cx="1432895" cy="369332"/>
              </a:xfrm>
              <a:prstGeom prst="rect">
                <a:avLst/>
              </a:prstGeom>
              <a:noFill/>
            </p:spPr>
            <p:txBody>
              <a:bodyPr wrap="square" rtlCol="0">
                <a:spAutoFit/>
              </a:bodyPr>
              <a:lstStyle/>
              <a:p>
                <a:pPr fontAlgn="base"/>
                <a:r>
                  <a:rPr lang="en-US">
                    <a:solidFill>
                      <a:srgbClr val="CA0909"/>
                    </a:solidFill>
                  </a:rPr>
                  <a:t>Energy</a:t>
                </a:r>
              </a:p>
            </p:txBody>
          </p:sp>
          <p:sp>
            <p:nvSpPr>
              <p:cNvPr id="95" name="Textfeld 94">
                <a:extLst>
                  <a:ext uri="{FF2B5EF4-FFF2-40B4-BE49-F238E27FC236}">
                    <a16:creationId xmlns:a16="http://schemas.microsoft.com/office/drawing/2014/main" id="{48FAF1A8-B553-4953-A1F1-61C457671CE8}"/>
                  </a:ext>
                </a:extLst>
              </p:cNvPr>
              <p:cNvSpPr txBox="1"/>
              <p:nvPr/>
            </p:nvSpPr>
            <p:spPr>
              <a:xfrm>
                <a:off x="7639629" y="3351727"/>
                <a:ext cx="1432895" cy="369332"/>
              </a:xfrm>
              <a:prstGeom prst="rect">
                <a:avLst/>
              </a:prstGeom>
              <a:noFill/>
            </p:spPr>
            <p:txBody>
              <a:bodyPr wrap="square" rtlCol="0">
                <a:spAutoFit/>
              </a:bodyPr>
              <a:lstStyle/>
              <a:p>
                <a:pPr fontAlgn="base"/>
                <a:r>
                  <a:rPr lang="en-US">
                    <a:solidFill>
                      <a:srgbClr val="CA0909"/>
                    </a:solidFill>
                  </a:rPr>
                  <a:t>Unleashed</a:t>
                </a:r>
              </a:p>
            </p:txBody>
          </p:sp>
          <p:sp>
            <p:nvSpPr>
              <p:cNvPr id="96" name="Textfeld 95">
                <a:extLst>
                  <a:ext uri="{FF2B5EF4-FFF2-40B4-BE49-F238E27FC236}">
                    <a16:creationId xmlns:a16="http://schemas.microsoft.com/office/drawing/2014/main" id="{D765DC40-8E1A-45E3-919D-4E968F9C2C64}"/>
                  </a:ext>
                </a:extLst>
              </p:cNvPr>
              <p:cNvSpPr txBox="1"/>
              <p:nvPr/>
            </p:nvSpPr>
            <p:spPr>
              <a:xfrm>
                <a:off x="7258608" y="3822677"/>
                <a:ext cx="1432895" cy="369332"/>
              </a:xfrm>
              <a:prstGeom prst="rect">
                <a:avLst/>
              </a:prstGeom>
              <a:noFill/>
            </p:spPr>
            <p:txBody>
              <a:bodyPr wrap="square" rtlCol="0">
                <a:spAutoFit/>
              </a:bodyPr>
              <a:lstStyle/>
              <a:p>
                <a:pPr fontAlgn="base"/>
                <a:r>
                  <a:rPr lang="en-US">
                    <a:solidFill>
                      <a:srgbClr val="CA0909"/>
                    </a:solidFill>
                  </a:rPr>
                  <a:t>Sacred</a:t>
                </a:r>
              </a:p>
            </p:txBody>
          </p:sp>
        </p:grpSp>
      </p:grpSp>
      <p:grpSp>
        <p:nvGrpSpPr>
          <p:cNvPr id="5" name="Gruppieren 4">
            <a:extLst>
              <a:ext uri="{FF2B5EF4-FFF2-40B4-BE49-F238E27FC236}">
                <a16:creationId xmlns:a16="http://schemas.microsoft.com/office/drawing/2014/main" id="{75F42B4F-2313-4A6C-AE56-F69AADCB9755}"/>
              </a:ext>
            </a:extLst>
          </p:cNvPr>
          <p:cNvGrpSpPr/>
          <p:nvPr/>
        </p:nvGrpSpPr>
        <p:grpSpPr>
          <a:xfrm>
            <a:off x="609699" y="3178800"/>
            <a:ext cx="8128860" cy="1090726"/>
            <a:chOff x="385707" y="3399818"/>
            <a:chExt cx="8391759" cy="1090726"/>
          </a:xfrm>
        </p:grpSpPr>
        <p:sp>
          <p:nvSpPr>
            <p:cNvPr id="9" name="Rechteck 8">
              <a:extLst>
                <a:ext uri="{FF2B5EF4-FFF2-40B4-BE49-F238E27FC236}">
                  <a16:creationId xmlns:a16="http://schemas.microsoft.com/office/drawing/2014/main" id="{FD3031ED-D99E-46A2-9800-19DC7C17BBE4}"/>
                </a:ext>
              </a:extLst>
            </p:cNvPr>
            <p:cNvSpPr/>
            <p:nvPr/>
          </p:nvSpPr>
          <p:spPr>
            <a:xfrm>
              <a:off x="385707" y="3400348"/>
              <a:ext cx="543391" cy="1090196"/>
            </a:xfrm>
            <a:prstGeom prst="rect">
              <a:avLst/>
            </a:prstGeom>
            <a:solidFill>
              <a:srgbClr val="932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8" name="Rechteck 97">
              <a:extLst>
                <a:ext uri="{FF2B5EF4-FFF2-40B4-BE49-F238E27FC236}">
                  <a16:creationId xmlns:a16="http://schemas.microsoft.com/office/drawing/2014/main" id="{4406467B-3902-4CDE-B877-9390DF11D55C}"/>
                </a:ext>
              </a:extLst>
            </p:cNvPr>
            <p:cNvSpPr/>
            <p:nvPr/>
          </p:nvSpPr>
          <p:spPr>
            <a:xfrm>
              <a:off x="946125" y="3400348"/>
              <a:ext cx="543391" cy="1090196"/>
            </a:xfrm>
            <a:prstGeom prst="rect">
              <a:avLst/>
            </a:prstGeom>
            <a:solidFill>
              <a:srgbClr val="7A3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9" name="Rechteck 98">
              <a:extLst>
                <a:ext uri="{FF2B5EF4-FFF2-40B4-BE49-F238E27FC236}">
                  <a16:creationId xmlns:a16="http://schemas.microsoft.com/office/drawing/2014/main" id="{355DC5A9-78A6-4E87-9B34-C615514CC316}"/>
                </a:ext>
              </a:extLst>
            </p:cNvPr>
            <p:cNvSpPr/>
            <p:nvPr/>
          </p:nvSpPr>
          <p:spPr>
            <a:xfrm>
              <a:off x="1506543" y="3400348"/>
              <a:ext cx="543391" cy="1090196"/>
            </a:xfrm>
            <a:prstGeom prst="rect">
              <a:avLst/>
            </a:prstGeom>
            <a:solidFill>
              <a:srgbClr val="C56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0" name="Rechteck 99">
              <a:extLst>
                <a:ext uri="{FF2B5EF4-FFF2-40B4-BE49-F238E27FC236}">
                  <a16:creationId xmlns:a16="http://schemas.microsoft.com/office/drawing/2014/main" id="{34F44930-0524-4BB7-ADE5-5BAF99369AE7}"/>
                </a:ext>
              </a:extLst>
            </p:cNvPr>
            <p:cNvSpPr/>
            <p:nvPr/>
          </p:nvSpPr>
          <p:spPr>
            <a:xfrm>
              <a:off x="2066961" y="3400348"/>
              <a:ext cx="543391" cy="1090196"/>
            </a:xfrm>
            <a:prstGeom prst="rect">
              <a:avLst/>
            </a:prstGeom>
            <a:solidFill>
              <a:srgbClr val="D0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1" name="Rechteck 100">
              <a:extLst>
                <a:ext uri="{FF2B5EF4-FFF2-40B4-BE49-F238E27FC236}">
                  <a16:creationId xmlns:a16="http://schemas.microsoft.com/office/drawing/2014/main" id="{8CE7E9B6-AF71-480F-98A2-BE3817F2F1DA}"/>
                </a:ext>
              </a:extLst>
            </p:cNvPr>
            <p:cNvSpPr/>
            <p:nvPr/>
          </p:nvSpPr>
          <p:spPr>
            <a:xfrm>
              <a:off x="2627379" y="3400348"/>
              <a:ext cx="543391" cy="1090196"/>
            </a:xfrm>
            <a:prstGeom prst="rect">
              <a:avLst/>
            </a:prstGeom>
            <a:solidFill>
              <a:srgbClr val="FF4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2" name="Rechteck 101">
              <a:extLst>
                <a:ext uri="{FF2B5EF4-FFF2-40B4-BE49-F238E27FC236}">
                  <a16:creationId xmlns:a16="http://schemas.microsoft.com/office/drawing/2014/main" id="{8C5AC1E4-0889-4E95-8F55-91CB98C944C4}"/>
                </a:ext>
              </a:extLst>
            </p:cNvPr>
            <p:cNvSpPr/>
            <p:nvPr/>
          </p:nvSpPr>
          <p:spPr>
            <a:xfrm>
              <a:off x="3187797" y="3400348"/>
              <a:ext cx="543391" cy="1090196"/>
            </a:xfrm>
            <a:prstGeom prst="rect">
              <a:avLst/>
            </a:prstGeom>
            <a:solidFill>
              <a:srgbClr val="EDA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3" name="Rechteck 102">
              <a:extLst>
                <a:ext uri="{FF2B5EF4-FFF2-40B4-BE49-F238E27FC236}">
                  <a16:creationId xmlns:a16="http://schemas.microsoft.com/office/drawing/2014/main" id="{F86CD8B2-D5BE-4EBA-9A8E-858C2BF8A28B}"/>
                </a:ext>
              </a:extLst>
            </p:cNvPr>
            <p:cNvSpPr/>
            <p:nvPr/>
          </p:nvSpPr>
          <p:spPr>
            <a:xfrm>
              <a:off x="3748215" y="3400348"/>
              <a:ext cx="543391" cy="109019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4" name="Rechteck 103">
              <a:extLst>
                <a:ext uri="{FF2B5EF4-FFF2-40B4-BE49-F238E27FC236}">
                  <a16:creationId xmlns:a16="http://schemas.microsoft.com/office/drawing/2014/main" id="{D4AD0F39-0329-4FD9-A28F-399E4EBEF94C}"/>
                </a:ext>
              </a:extLst>
            </p:cNvPr>
            <p:cNvSpPr/>
            <p:nvPr/>
          </p:nvSpPr>
          <p:spPr>
            <a:xfrm>
              <a:off x="4308633" y="3400348"/>
              <a:ext cx="543391" cy="1090196"/>
            </a:xfrm>
            <a:prstGeom prst="rect">
              <a:avLst/>
            </a:prstGeom>
            <a:solidFill>
              <a:srgbClr val="292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5" name="Rechteck 104">
              <a:extLst>
                <a:ext uri="{FF2B5EF4-FFF2-40B4-BE49-F238E27FC236}">
                  <a16:creationId xmlns:a16="http://schemas.microsoft.com/office/drawing/2014/main" id="{887AB65F-1744-4F3B-9584-006883981202}"/>
                </a:ext>
              </a:extLst>
            </p:cNvPr>
            <p:cNvSpPr/>
            <p:nvPr/>
          </p:nvSpPr>
          <p:spPr>
            <a:xfrm>
              <a:off x="4869051" y="3400348"/>
              <a:ext cx="543391" cy="1090196"/>
            </a:xfrm>
            <a:prstGeom prst="rect">
              <a:avLst/>
            </a:prstGeom>
            <a:solidFill>
              <a:srgbClr val="717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6" name="Rechteck 105">
              <a:extLst>
                <a:ext uri="{FF2B5EF4-FFF2-40B4-BE49-F238E27FC236}">
                  <a16:creationId xmlns:a16="http://schemas.microsoft.com/office/drawing/2014/main" id="{570E4DEF-0318-422E-B3DD-9B109482394F}"/>
                </a:ext>
              </a:extLst>
            </p:cNvPr>
            <p:cNvSpPr/>
            <p:nvPr/>
          </p:nvSpPr>
          <p:spPr>
            <a:xfrm>
              <a:off x="5429469" y="3400348"/>
              <a:ext cx="543391" cy="1090196"/>
            </a:xfrm>
            <a:prstGeom prst="rect">
              <a:avLst/>
            </a:prstGeom>
            <a:solidFill>
              <a:srgbClr val="858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7" name="Rechteck 106">
              <a:extLst>
                <a:ext uri="{FF2B5EF4-FFF2-40B4-BE49-F238E27FC236}">
                  <a16:creationId xmlns:a16="http://schemas.microsoft.com/office/drawing/2014/main" id="{B0CDA341-2E1B-4866-B1E6-C3796201A43B}"/>
                </a:ext>
              </a:extLst>
            </p:cNvPr>
            <p:cNvSpPr/>
            <p:nvPr/>
          </p:nvSpPr>
          <p:spPr>
            <a:xfrm>
              <a:off x="5989887" y="3400348"/>
              <a:ext cx="543391" cy="1090196"/>
            </a:xfrm>
            <a:prstGeom prst="rect">
              <a:avLst/>
            </a:prstGeom>
            <a:solidFill>
              <a:srgbClr val="CBC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8" name="Rechteck 107">
              <a:extLst>
                <a:ext uri="{FF2B5EF4-FFF2-40B4-BE49-F238E27FC236}">
                  <a16:creationId xmlns:a16="http://schemas.microsoft.com/office/drawing/2014/main" id="{C36C57FF-2177-4291-A63C-D1A304899AF5}"/>
                </a:ext>
              </a:extLst>
            </p:cNvPr>
            <p:cNvSpPr/>
            <p:nvPr/>
          </p:nvSpPr>
          <p:spPr>
            <a:xfrm>
              <a:off x="6550305" y="3400348"/>
              <a:ext cx="543391" cy="1090196"/>
            </a:xfrm>
            <a:prstGeom prst="rect">
              <a:avLst/>
            </a:prstGeom>
            <a:solidFill>
              <a:srgbClr val="3D9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9" name="Rechteck 108">
              <a:extLst>
                <a:ext uri="{FF2B5EF4-FFF2-40B4-BE49-F238E27FC236}">
                  <a16:creationId xmlns:a16="http://schemas.microsoft.com/office/drawing/2014/main" id="{FD5D9B63-E22C-4159-92C6-838A4777D99C}"/>
                </a:ext>
              </a:extLst>
            </p:cNvPr>
            <p:cNvSpPr/>
            <p:nvPr/>
          </p:nvSpPr>
          <p:spPr>
            <a:xfrm>
              <a:off x="7110723" y="3400348"/>
              <a:ext cx="543391" cy="1090196"/>
            </a:xfrm>
            <a:prstGeom prst="rect">
              <a:avLst/>
            </a:prstGeom>
            <a:solidFill>
              <a:srgbClr val="727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0" name="Rechteck 109">
              <a:extLst>
                <a:ext uri="{FF2B5EF4-FFF2-40B4-BE49-F238E27FC236}">
                  <a16:creationId xmlns:a16="http://schemas.microsoft.com/office/drawing/2014/main" id="{A0A2FA09-7AF7-49A0-8D01-79FC013C04E4}"/>
                </a:ext>
              </a:extLst>
            </p:cNvPr>
            <p:cNvSpPr/>
            <p:nvPr/>
          </p:nvSpPr>
          <p:spPr>
            <a:xfrm>
              <a:off x="7671141" y="3400348"/>
              <a:ext cx="543391" cy="1090196"/>
            </a:xfrm>
            <a:prstGeom prst="rect">
              <a:avLst/>
            </a:prstGeom>
            <a:solidFill>
              <a:srgbClr val="333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2" name="Rechteck 111">
              <a:extLst>
                <a:ext uri="{FF2B5EF4-FFF2-40B4-BE49-F238E27FC236}">
                  <a16:creationId xmlns:a16="http://schemas.microsoft.com/office/drawing/2014/main" id="{40BC535A-274A-42F5-AAD7-C80C50A79D0A}"/>
                </a:ext>
              </a:extLst>
            </p:cNvPr>
            <p:cNvSpPr/>
            <p:nvPr/>
          </p:nvSpPr>
          <p:spPr>
            <a:xfrm>
              <a:off x="8234075" y="3399818"/>
              <a:ext cx="543391" cy="1090196"/>
            </a:xfrm>
            <a:prstGeom prst="rect">
              <a:avLst/>
            </a:prstGeom>
            <a:solidFill>
              <a:srgbClr val="5E4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sp>
        <p:nvSpPr>
          <p:cNvPr id="114" name="Rechteck 113">
            <a:extLst>
              <a:ext uri="{FF2B5EF4-FFF2-40B4-BE49-F238E27FC236}">
                <a16:creationId xmlns:a16="http://schemas.microsoft.com/office/drawing/2014/main" id="{AC62320A-269E-46E4-BF4D-A88F2E94745E}"/>
              </a:ext>
            </a:extLst>
          </p:cNvPr>
          <p:cNvSpPr/>
          <p:nvPr/>
        </p:nvSpPr>
        <p:spPr>
          <a:xfrm>
            <a:off x="2722838" y="2647265"/>
            <a:ext cx="1678738" cy="577081"/>
          </a:xfrm>
          <a:prstGeom prst="rect">
            <a:avLst/>
          </a:prstGeom>
        </p:spPr>
        <p:txBody>
          <a:bodyPr wrap="square">
            <a:spAutoFit/>
          </a:bodyPr>
          <a:lstStyle/>
          <a:p>
            <a:pPr lvl="0" algn="ctr"/>
            <a:r>
              <a:rPr lang="en-US" sz="1050" i="1">
                <a:solidFill>
                  <a:prstClr val="black"/>
                </a:solidFill>
              </a:rPr>
              <a:t>Heatfilled yellow </a:t>
            </a:r>
          </a:p>
          <a:p>
            <a:pPr lvl="0" algn="ctr"/>
            <a:r>
              <a:rPr lang="en-US" sz="1050" i="1">
                <a:solidFill>
                  <a:prstClr val="black"/>
                </a:solidFill>
              </a:rPr>
              <a:t>worships the power of the sun.</a:t>
            </a:r>
          </a:p>
        </p:txBody>
      </p:sp>
      <p:sp>
        <p:nvSpPr>
          <p:cNvPr id="115" name="Textfeld 114">
            <a:extLst>
              <a:ext uri="{FF2B5EF4-FFF2-40B4-BE49-F238E27FC236}">
                <a16:creationId xmlns:a16="http://schemas.microsoft.com/office/drawing/2014/main" id="{F14753AC-3A43-4397-85BB-C0C4B209A623}"/>
              </a:ext>
            </a:extLst>
          </p:cNvPr>
          <p:cNvSpPr txBox="1"/>
          <p:nvPr/>
        </p:nvSpPr>
        <p:spPr>
          <a:xfrm>
            <a:off x="3738138" y="4286308"/>
            <a:ext cx="2357862" cy="577081"/>
          </a:xfrm>
          <a:prstGeom prst="rect">
            <a:avLst/>
          </a:prstGeom>
          <a:noFill/>
        </p:spPr>
        <p:txBody>
          <a:bodyPr wrap="square" rtlCol="0">
            <a:spAutoFit/>
          </a:bodyPr>
          <a:lstStyle/>
          <a:p>
            <a:pPr lvl="0" algn="ctr" fontAlgn="base"/>
            <a:r>
              <a:rPr lang="en-US" sz="1050" i="1">
                <a:solidFill>
                  <a:srgbClr val="343434"/>
                </a:solidFill>
              </a:rPr>
              <a:t>Dark neutrals that have a fossilized, even molten appearance are contrasting warmer hues. </a:t>
            </a:r>
          </a:p>
        </p:txBody>
      </p:sp>
      <p:sp>
        <p:nvSpPr>
          <p:cNvPr id="116" name="Rechteck 115">
            <a:extLst>
              <a:ext uri="{FF2B5EF4-FFF2-40B4-BE49-F238E27FC236}">
                <a16:creationId xmlns:a16="http://schemas.microsoft.com/office/drawing/2014/main" id="{287BF959-CEF5-4C19-85F0-E1E345FD85FB}"/>
              </a:ext>
            </a:extLst>
          </p:cNvPr>
          <p:cNvSpPr/>
          <p:nvPr/>
        </p:nvSpPr>
        <p:spPr>
          <a:xfrm>
            <a:off x="6045037" y="2647265"/>
            <a:ext cx="2717028" cy="577081"/>
          </a:xfrm>
          <a:prstGeom prst="rect">
            <a:avLst/>
          </a:prstGeom>
        </p:spPr>
        <p:txBody>
          <a:bodyPr wrap="square">
            <a:spAutoFit/>
          </a:bodyPr>
          <a:lstStyle/>
          <a:p>
            <a:pPr lvl="0" algn="ctr"/>
            <a:r>
              <a:rPr lang="en-US" sz="1050" i="1">
                <a:solidFill>
                  <a:prstClr val="black"/>
                </a:solidFill>
              </a:rPr>
              <a:t>Soft-bright and warmer hues are captivating the spirit of storm, rain, ocean and mother earth.</a:t>
            </a:r>
          </a:p>
        </p:txBody>
      </p:sp>
    </p:spTree>
    <p:extLst>
      <p:ext uri="{BB962C8B-B14F-4D97-AF65-F5344CB8AC3E}">
        <p14:creationId xmlns:p14="http://schemas.microsoft.com/office/powerpoint/2010/main" val="89265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grpSp>
        <p:nvGrpSpPr>
          <p:cNvPr id="29" name="Gruppieren 28">
            <a:extLst>
              <a:ext uri="{FF2B5EF4-FFF2-40B4-BE49-F238E27FC236}">
                <a16:creationId xmlns:a16="http://schemas.microsoft.com/office/drawing/2014/main" id="{0C9C7D37-8925-45D7-B62B-CE4025FDBC01}"/>
              </a:ext>
            </a:extLst>
          </p:cNvPr>
          <p:cNvGrpSpPr/>
          <p:nvPr/>
        </p:nvGrpSpPr>
        <p:grpSpPr>
          <a:xfrm>
            <a:off x="1135840" y="1668062"/>
            <a:ext cx="6093579" cy="4117844"/>
            <a:chOff x="3632644" y="1855113"/>
            <a:chExt cx="6093579" cy="4117844"/>
          </a:xfrm>
        </p:grpSpPr>
        <p:sp>
          <p:nvSpPr>
            <p:cNvPr id="30" name="Oval 1">
              <a:extLst>
                <a:ext uri="{FF2B5EF4-FFF2-40B4-BE49-F238E27FC236}">
                  <a16:creationId xmlns:a16="http://schemas.microsoft.com/office/drawing/2014/main" id="{80F17938-B96B-4D9F-B683-1216497A25BB}"/>
                </a:ext>
              </a:extLst>
            </p:cNvPr>
            <p:cNvSpPr>
              <a:spLocks noChangeAspect="1"/>
            </p:cNvSpPr>
            <p:nvPr/>
          </p:nvSpPr>
          <p:spPr>
            <a:xfrm>
              <a:off x="4239770" y="1988842"/>
              <a:ext cx="3984115" cy="398411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p>
          </p:txBody>
        </p:sp>
        <p:sp>
          <p:nvSpPr>
            <p:cNvPr id="37" name="Textfeld 36">
              <a:extLst>
                <a:ext uri="{FF2B5EF4-FFF2-40B4-BE49-F238E27FC236}">
                  <a16:creationId xmlns:a16="http://schemas.microsoft.com/office/drawing/2014/main" id="{A2B03A8B-5EA1-43FC-BF94-D1FBBB27B0ED}"/>
                </a:ext>
              </a:extLst>
            </p:cNvPr>
            <p:cNvSpPr txBox="1"/>
            <p:nvPr/>
          </p:nvSpPr>
          <p:spPr>
            <a:xfrm>
              <a:off x="7911876" y="3749312"/>
              <a:ext cx="1814347" cy="692497"/>
            </a:xfrm>
            <a:prstGeom prst="rect">
              <a:avLst/>
            </a:prstGeom>
            <a:solidFill>
              <a:schemeClr val="bg1"/>
            </a:solidFill>
            <a:effectLst/>
          </p:spPr>
          <p:txBody>
            <a:bodyPr wrap="square" rtlCol="0">
              <a:spAutoFit/>
            </a:bodyPr>
            <a:lstStyle/>
            <a:p>
              <a:r>
                <a:rPr lang="de-DE" sz="1400" i="1">
                  <a:latin typeface="Museo Sans 300" charset="0"/>
                  <a:ea typeface="Museo Sans 300" charset="0"/>
                  <a:cs typeface="Museo Sans 300" charset="0"/>
                </a:rPr>
                <a:t>Environmental</a:t>
              </a:r>
            </a:p>
            <a:p>
              <a:r>
                <a:rPr lang="de-DE" sz="1400" i="1" err="1">
                  <a:latin typeface="Museo Sans 300" charset="0"/>
                  <a:ea typeface="Museo Sans 300" charset="0"/>
                  <a:cs typeface="Museo Sans 300" charset="0"/>
                </a:rPr>
                <a:t>Collapse</a:t>
              </a:r>
              <a:endParaRPr lang="de-DE" sz="1400" i="1">
                <a:latin typeface="Museo Sans 300" charset="0"/>
                <a:ea typeface="Museo Sans 300" charset="0"/>
                <a:cs typeface="Museo Sans 300" charset="0"/>
              </a:endParaRPr>
            </a:p>
            <a:p>
              <a:r>
                <a:rPr lang="de-DE" sz="1100" i="1">
                  <a:latin typeface="Museo Sans 300" charset="0"/>
                  <a:ea typeface="Museo Sans 300" charset="0"/>
                  <a:cs typeface="Museo Sans 300" charset="0"/>
                </a:rPr>
                <a:t>(</a:t>
              </a:r>
              <a:r>
                <a:rPr lang="de-DE" sz="1100" i="1" err="1">
                  <a:latin typeface="Museo Sans 300" charset="0"/>
                  <a:ea typeface="Museo Sans 300" charset="0"/>
                  <a:cs typeface="Museo Sans 300" charset="0"/>
                </a:rPr>
                <a:t>climate</a:t>
              </a:r>
              <a:r>
                <a:rPr lang="de-DE" sz="1100" i="1">
                  <a:latin typeface="Museo Sans 300" charset="0"/>
                  <a:ea typeface="Museo Sans 300" charset="0"/>
                  <a:cs typeface="Museo Sans 300" charset="0"/>
                </a:rPr>
                <a:t> </a:t>
              </a:r>
              <a:r>
                <a:rPr lang="de-DE" sz="1100" i="1" err="1">
                  <a:latin typeface="Museo Sans 300" charset="0"/>
                  <a:ea typeface="Museo Sans 300" charset="0"/>
                  <a:cs typeface="Museo Sans 300" charset="0"/>
                </a:rPr>
                <a:t>change</a:t>
              </a:r>
              <a:r>
                <a:rPr lang="de-DE" sz="1100" i="1">
                  <a:latin typeface="Museo Sans 300" charset="0"/>
                  <a:ea typeface="Museo Sans 300" charset="0"/>
                  <a:cs typeface="Museo Sans 300" charset="0"/>
                </a:rPr>
                <a:t>)</a:t>
              </a:r>
            </a:p>
          </p:txBody>
        </p:sp>
        <p:sp>
          <p:nvSpPr>
            <p:cNvPr id="38" name="Textfeld 37">
              <a:extLst>
                <a:ext uri="{FF2B5EF4-FFF2-40B4-BE49-F238E27FC236}">
                  <a16:creationId xmlns:a16="http://schemas.microsoft.com/office/drawing/2014/main" id="{464B2395-D062-418C-AF11-8D06BAE2ADB0}"/>
                </a:ext>
              </a:extLst>
            </p:cNvPr>
            <p:cNvSpPr txBox="1"/>
            <p:nvPr/>
          </p:nvSpPr>
          <p:spPr>
            <a:xfrm>
              <a:off x="6672076" y="5278962"/>
              <a:ext cx="2479601" cy="631198"/>
            </a:xfrm>
            <a:prstGeom prst="rect">
              <a:avLst/>
            </a:prstGeom>
            <a:solidFill>
              <a:schemeClr val="bg1"/>
            </a:solidFill>
            <a:effectLst/>
          </p:spPr>
          <p:txBody>
            <a:bodyPr wrap="square" rtlCol="0">
              <a:spAutoFit/>
            </a:bodyPr>
            <a:lstStyle/>
            <a:p>
              <a:r>
                <a:rPr lang="de-DE" sz="1400" i="1" err="1">
                  <a:latin typeface="Museo Sans 300" charset="0"/>
                  <a:ea typeface="Museo Sans 300" charset="0"/>
                  <a:cs typeface="Museo Sans 300" charset="0"/>
                </a:rPr>
                <a:t>Questioning</a:t>
              </a:r>
              <a:r>
                <a:rPr lang="de-DE" sz="1400" i="1">
                  <a:latin typeface="Museo Sans 300" charset="0"/>
                  <a:ea typeface="Museo Sans 300" charset="0"/>
                  <a:cs typeface="Museo Sans 300" charset="0"/>
                </a:rPr>
                <a:t> Social Justice</a:t>
              </a:r>
            </a:p>
            <a:p>
              <a:r>
                <a:rPr lang="de-DE" sz="1051" i="1">
                  <a:latin typeface="Museo Sans 300" charset="0"/>
                  <a:ea typeface="Museo Sans 300" charset="0"/>
                  <a:cs typeface="Museo Sans 300" charset="0"/>
                </a:rPr>
                <a:t>(</a:t>
              </a:r>
              <a:r>
                <a:rPr lang="de-DE" sz="1051" i="1" err="1">
                  <a:latin typeface="Museo Sans 300" charset="0"/>
                  <a:ea typeface="Museo Sans 300" charset="0"/>
                  <a:cs typeface="Museo Sans 300" charset="0"/>
                </a:rPr>
                <a:t>gender</a:t>
              </a:r>
              <a:r>
                <a:rPr lang="de-DE" sz="1051" i="1">
                  <a:latin typeface="Museo Sans 300" charset="0"/>
                  <a:ea typeface="Museo Sans 300" charset="0"/>
                  <a:cs typeface="Museo Sans 300" charset="0"/>
                </a:rPr>
                <a:t> </a:t>
              </a:r>
              <a:r>
                <a:rPr lang="de-DE" sz="1051" i="1" err="1">
                  <a:latin typeface="Museo Sans 300" charset="0"/>
                  <a:ea typeface="Museo Sans 300" charset="0"/>
                  <a:cs typeface="Museo Sans 300" charset="0"/>
                </a:rPr>
                <a:t>identity</a:t>
              </a:r>
              <a:r>
                <a:rPr lang="de-DE" sz="1051" i="1">
                  <a:latin typeface="Museo Sans 300" charset="0"/>
                  <a:ea typeface="Museo Sans 300" charset="0"/>
                  <a:cs typeface="Museo Sans 300" charset="0"/>
                </a:rPr>
                <a:t>, mental + </a:t>
              </a:r>
              <a:r>
                <a:rPr lang="de-DE" sz="1051" i="1" err="1">
                  <a:latin typeface="Museo Sans 300" charset="0"/>
                  <a:ea typeface="Museo Sans 300" charset="0"/>
                  <a:cs typeface="Museo Sans 300" charset="0"/>
                </a:rPr>
                <a:t>physical</a:t>
              </a:r>
              <a:r>
                <a:rPr lang="de-DE" sz="1051" i="1">
                  <a:latin typeface="Museo Sans 300" charset="0"/>
                  <a:ea typeface="Museo Sans 300" charset="0"/>
                  <a:cs typeface="Museo Sans 300" charset="0"/>
                </a:rPr>
                <a:t> </a:t>
              </a:r>
              <a:r>
                <a:rPr lang="de-DE" sz="1051" i="1" err="1">
                  <a:latin typeface="Museo Sans 300" charset="0"/>
                  <a:ea typeface="Museo Sans 300" charset="0"/>
                  <a:cs typeface="Museo Sans 300" charset="0"/>
                </a:rPr>
                <a:t>abilities</a:t>
              </a:r>
              <a:r>
                <a:rPr lang="de-DE" sz="1051" i="1">
                  <a:latin typeface="Museo Sans 300" charset="0"/>
                  <a:ea typeface="Museo Sans 300" charset="0"/>
                  <a:cs typeface="Museo Sans 300" charset="0"/>
                </a:rPr>
                <a:t>, </a:t>
              </a:r>
              <a:r>
                <a:rPr lang="de-DE" sz="1051" i="1" err="1">
                  <a:latin typeface="Museo Sans 300" charset="0"/>
                  <a:ea typeface="Museo Sans 300" charset="0"/>
                  <a:cs typeface="Museo Sans 300" charset="0"/>
                </a:rPr>
                <a:t>ageism</a:t>
              </a:r>
              <a:r>
                <a:rPr lang="de-DE" sz="1051" i="1">
                  <a:latin typeface="Museo Sans 300" charset="0"/>
                  <a:ea typeface="Museo Sans 300" charset="0"/>
                  <a:cs typeface="Museo Sans 300" charset="0"/>
                </a:rPr>
                <a:t>, social </a:t>
              </a:r>
              <a:r>
                <a:rPr lang="de-DE" sz="1051" i="1" err="1">
                  <a:latin typeface="Museo Sans 300" charset="0"/>
                  <a:ea typeface="Museo Sans 300" charset="0"/>
                  <a:cs typeface="Museo Sans 300" charset="0"/>
                </a:rPr>
                <a:t>appropriation</a:t>
              </a:r>
              <a:r>
                <a:rPr lang="de-DE" sz="1051" i="1">
                  <a:latin typeface="Museo Sans 300" charset="0"/>
                  <a:ea typeface="Museo Sans 300" charset="0"/>
                  <a:cs typeface="Museo Sans 300" charset="0"/>
                </a:rPr>
                <a:t>)</a:t>
              </a:r>
            </a:p>
          </p:txBody>
        </p:sp>
        <p:sp>
          <p:nvSpPr>
            <p:cNvPr id="39" name="Textfeld 38">
              <a:extLst>
                <a:ext uri="{FF2B5EF4-FFF2-40B4-BE49-F238E27FC236}">
                  <a16:creationId xmlns:a16="http://schemas.microsoft.com/office/drawing/2014/main" id="{0DEA14BE-5D0E-4305-8D09-44291ABD5453}"/>
                </a:ext>
              </a:extLst>
            </p:cNvPr>
            <p:cNvSpPr txBox="1"/>
            <p:nvPr/>
          </p:nvSpPr>
          <p:spPr>
            <a:xfrm>
              <a:off x="4937795" y="1855113"/>
              <a:ext cx="1957040" cy="307777"/>
            </a:xfrm>
            <a:prstGeom prst="rect">
              <a:avLst/>
            </a:prstGeom>
            <a:solidFill>
              <a:schemeClr val="bg1"/>
            </a:solidFill>
            <a:effectLst/>
          </p:spPr>
          <p:txBody>
            <a:bodyPr wrap="square" rtlCol="0">
              <a:spAutoFit/>
            </a:bodyPr>
            <a:lstStyle/>
            <a:p>
              <a:pPr algn="r"/>
              <a:r>
                <a:rPr lang="de-DE" sz="1400" i="1">
                  <a:latin typeface="Museo Sans 300" charset="0"/>
                  <a:ea typeface="Museo Sans 300" charset="0"/>
                  <a:cs typeface="Museo Sans 300" charset="0"/>
                </a:rPr>
                <a:t>Wars + </a:t>
              </a:r>
              <a:r>
                <a:rPr lang="de-DE" sz="1400" i="1" err="1">
                  <a:latin typeface="Museo Sans 300" charset="0"/>
                  <a:ea typeface="Museo Sans 300" charset="0"/>
                  <a:cs typeface="Museo Sans 300" charset="0"/>
                </a:rPr>
                <a:t>Refugees</a:t>
              </a:r>
              <a:endParaRPr lang="de-DE" sz="1400" i="1">
                <a:latin typeface="Museo Sans 300" charset="0"/>
                <a:ea typeface="Museo Sans 300" charset="0"/>
                <a:cs typeface="Museo Sans 300" charset="0"/>
              </a:endParaRPr>
            </a:p>
          </p:txBody>
        </p:sp>
        <p:sp>
          <p:nvSpPr>
            <p:cNvPr id="40" name="Textfeld 39">
              <a:extLst>
                <a:ext uri="{FF2B5EF4-FFF2-40B4-BE49-F238E27FC236}">
                  <a16:creationId xmlns:a16="http://schemas.microsoft.com/office/drawing/2014/main" id="{D93AD19E-B54D-426C-8EF9-162A3CB507E9}"/>
                </a:ext>
              </a:extLst>
            </p:cNvPr>
            <p:cNvSpPr txBox="1"/>
            <p:nvPr/>
          </p:nvSpPr>
          <p:spPr>
            <a:xfrm>
              <a:off x="3632644" y="3351617"/>
              <a:ext cx="1435078" cy="307777"/>
            </a:xfrm>
            <a:prstGeom prst="rect">
              <a:avLst/>
            </a:prstGeom>
            <a:solidFill>
              <a:schemeClr val="bg1"/>
            </a:solidFill>
            <a:effectLst/>
          </p:spPr>
          <p:txBody>
            <a:bodyPr wrap="square" rtlCol="0">
              <a:spAutoFit/>
            </a:bodyPr>
            <a:lstStyle/>
            <a:p>
              <a:r>
                <a:rPr lang="de-DE" sz="1400" i="1">
                  <a:latin typeface="Museo Sans 300" charset="0"/>
                  <a:ea typeface="Museo Sans 300" charset="0"/>
                  <a:cs typeface="Museo Sans 300" charset="0"/>
                </a:rPr>
                <a:t>AI </a:t>
              </a:r>
              <a:r>
                <a:rPr lang="de-DE" sz="1400" i="1" err="1">
                  <a:latin typeface="Museo Sans 300" charset="0"/>
                  <a:ea typeface="Museo Sans 300" charset="0"/>
                  <a:cs typeface="Museo Sans 300" charset="0"/>
                </a:rPr>
                <a:t>Acceleration</a:t>
              </a:r>
              <a:endParaRPr lang="de-DE" sz="1400" i="1">
                <a:latin typeface="Museo Sans 300" charset="0"/>
                <a:ea typeface="Museo Sans 300" charset="0"/>
                <a:cs typeface="Museo Sans 300" charset="0"/>
              </a:endParaRPr>
            </a:p>
          </p:txBody>
        </p:sp>
        <p:sp>
          <p:nvSpPr>
            <p:cNvPr id="41" name="Textfeld 40">
              <a:extLst>
                <a:ext uri="{FF2B5EF4-FFF2-40B4-BE49-F238E27FC236}">
                  <a16:creationId xmlns:a16="http://schemas.microsoft.com/office/drawing/2014/main" id="{1C1671F9-8A61-4C6B-A9E9-C422245CCB76}"/>
                </a:ext>
              </a:extLst>
            </p:cNvPr>
            <p:cNvSpPr txBox="1"/>
            <p:nvPr/>
          </p:nvSpPr>
          <p:spPr>
            <a:xfrm>
              <a:off x="3961967" y="5041310"/>
              <a:ext cx="2110557" cy="477054"/>
            </a:xfrm>
            <a:prstGeom prst="rect">
              <a:avLst/>
            </a:prstGeom>
            <a:solidFill>
              <a:schemeClr val="bg1"/>
            </a:solidFill>
            <a:effectLst/>
          </p:spPr>
          <p:txBody>
            <a:bodyPr wrap="square" rtlCol="0">
              <a:spAutoFit/>
            </a:bodyPr>
            <a:lstStyle/>
            <a:p>
              <a:r>
                <a:rPr lang="de-DE" sz="1400" i="1" err="1">
                  <a:latin typeface="Museo Sans 300" charset="0"/>
                  <a:ea typeface="Museo Sans 300" charset="0"/>
                  <a:cs typeface="Museo Sans 300" charset="0"/>
                </a:rPr>
                <a:t>Speciesism</a:t>
              </a:r>
              <a:endParaRPr lang="de-DE" sz="1400" i="1">
                <a:latin typeface="Museo Sans 300" charset="0"/>
                <a:ea typeface="Museo Sans 300" charset="0"/>
                <a:cs typeface="Museo Sans 300" charset="0"/>
              </a:endParaRPr>
            </a:p>
            <a:p>
              <a:r>
                <a:rPr lang="de-DE" sz="1100" i="1">
                  <a:latin typeface="Museo Sans 300" charset="0"/>
                  <a:ea typeface="Museo Sans 300" charset="0"/>
                  <a:cs typeface="Museo Sans 300" charset="0"/>
                </a:rPr>
                <a:t>(not </a:t>
              </a:r>
              <a:r>
                <a:rPr lang="de-DE" sz="1100" i="1" err="1">
                  <a:latin typeface="Museo Sans 300" charset="0"/>
                  <a:ea typeface="Museo Sans 300" charset="0"/>
                  <a:cs typeface="Museo Sans 300" charset="0"/>
                </a:rPr>
                <a:t>respecting</a:t>
              </a:r>
              <a:r>
                <a:rPr lang="de-DE" sz="1100" i="1">
                  <a:latin typeface="Museo Sans 300" charset="0"/>
                  <a:ea typeface="Museo Sans 300" charset="0"/>
                  <a:cs typeface="Museo Sans 300" charset="0"/>
                </a:rPr>
                <a:t> </a:t>
              </a:r>
              <a:r>
                <a:rPr lang="de-DE" sz="1100" i="1" err="1">
                  <a:latin typeface="Museo Sans 300" charset="0"/>
                  <a:ea typeface="Museo Sans 300" charset="0"/>
                  <a:cs typeface="Museo Sans 300" charset="0"/>
                </a:rPr>
                <a:t>animal</a:t>
              </a:r>
              <a:r>
                <a:rPr lang="de-DE" sz="1100" i="1">
                  <a:latin typeface="Museo Sans 300" charset="0"/>
                  <a:ea typeface="Museo Sans 300" charset="0"/>
                  <a:cs typeface="Museo Sans 300" charset="0"/>
                </a:rPr>
                <a:t> </a:t>
              </a:r>
              <a:r>
                <a:rPr lang="de-DE" sz="1100" i="1" err="1">
                  <a:latin typeface="Museo Sans 300" charset="0"/>
                  <a:ea typeface="Museo Sans 300" charset="0"/>
                  <a:cs typeface="Museo Sans 300" charset="0"/>
                </a:rPr>
                <a:t>rights</a:t>
              </a:r>
              <a:r>
                <a:rPr lang="de-DE" sz="1100" i="1">
                  <a:latin typeface="Museo Sans 300" charset="0"/>
                  <a:ea typeface="Museo Sans 300" charset="0"/>
                  <a:cs typeface="Museo Sans 300" charset="0"/>
                </a:rPr>
                <a:t>) </a:t>
              </a:r>
            </a:p>
          </p:txBody>
        </p:sp>
        <p:sp>
          <p:nvSpPr>
            <p:cNvPr id="42" name="Titel 7">
              <a:extLst>
                <a:ext uri="{FF2B5EF4-FFF2-40B4-BE49-F238E27FC236}">
                  <a16:creationId xmlns:a16="http://schemas.microsoft.com/office/drawing/2014/main" id="{74EE9301-67BA-4A2D-973C-99214BC96FAB}"/>
                </a:ext>
              </a:extLst>
            </p:cNvPr>
            <p:cNvSpPr txBox="1">
              <a:spLocks/>
            </p:cNvSpPr>
            <p:nvPr/>
          </p:nvSpPr>
          <p:spPr bwMode="gray">
            <a:xfrm>
              <a:off x="3793953" y="3512643"/>
              <a:ext cx="4859693" cy="1060239"/>
            </a:xfrm>
            <a:prstGeom prst="rect">
              <a:avLst/>
            </a:prstGeom>
          </p:spPr>
          <p:txBody>
            <a:bodyPr vert="horz" lIns="0" tIns="0" rIns="0" bIns="0" rtlCol="0" anchor="b" anchorCtr="0">
              <a:noAutofit/>
            </a:bodyPr>
            <a:lstStyle>
              <a:lvl1pPr algn="l" defTabSz="914400" rtl="0" eaLnBrk="1" latinLnBrk="0" hangingPunct="1">
                <a:spcBef>
                  <a:spcPct val="0"/>
                </a:spcBef>
                <a:buNone/>
                <a:defRPr sz="3200" i="1" kern="1200">
                  <a:solidFill>
                    <a:schemeClr val="accent1"/>
                  </a:solidFill>
                  <a:latin typeface="+mn-lt"/>
                  <a:ea typeface="+mj-ea"/>
                  <a:cs typeface="+mj-cs"/>
                </a:defRPr>
              </a:lvl1pPr>
            </a:lstStyle>
            <a:p>
              <a:pPr algn="ctr"/>
              <a:r>
                <a:rPr lang="en-GB"/>
                <a:t>World</a:t>
              </a:r>
            </a:p>
            <a:p>
              <a:pPr algn="ctr"/>
              <a:r>
                <a:rPr lang="en-GB"/>
                <a:t>of</a:t>
              </a:r>
            </a:p>
            <a:p>
              <a:pPr algn="ctr"/>
              <a:r>
                <a:rPr lang="en-GB"/>
                <a:t> Uncertainty</a:t>
              </a:r>
            </a:p>
          </p:txBody>
        </p:sp>
        <p:sp>
          <p:nvSpPr>
            <p:cNvPr id="43" name="Textfeld 42">
              <a:extLst>
                <a:ext uri="{FF2B5EF4-FFF2-40B4-BE49-F238E27FC236}">
                  <a16:creationId xmlns:a16="http://schemas.microsoft.com/office/drawing/2014/main" id="{1681CCB6-4B36-498C-9256-9B634F57D787}"/>
                </a:ext>
              </a:extLst>
            </p:cNvPr>
            <p:cNvSpPr txBox="1"/>
            <p:nvPr/>
          </p:nvSpPr>
          <p:spPr>
            <a:xfrm>
              <a:off x="7327774" y="2523598"/>
              <a:ext cx="1325881" cy="523220"/>
            </a:xfrm>
            <a:prstGeom prst="rect">
              <a:avLst/>
            </a:prstGeom>
            <a:solidFill>
              <a:schemeClr val="bg1"/>
            </a:solidFill>
            <a:effectLst/>
          </p:spPr>
          <p:txBody>
            <a:bodyPr wrap="square" rtlCol="0">
              <a:spAutoFit/>
            </a:bodyPr>
            <a:lstStyle/>
            <a:p>
              <a:r>
                <a:rPr lang="de-DE" sz="1400" i="1" err="1">
                  <a:latin typeface="Museo Sans 300" charset="0"/>
                  <a:ea typeface="Museo Sans 300" charset="0"/>
                  <a:cs typeface="Museo Sans 300" charset="0"/>
                </a:rPr>
                <a:t>Economic</a:t>
              </a:r>
              <a:r>
                <a:rPr lang="de-DE" sz="1400" i="1">
                  <a:latin typeface="Museo Sans 300" charset="0"/>
                  <a:ea typeface="Museo Sans 300" charset="0"/>
                  <a:cs typeface="Museo Sans 300" charset="0"/>
                </a:rPr>
                <a:t> </a:t>
              </a:r>
              <a:r>
                <a:rPr lang="de-DE" sz="1400" i="1" err="1">
                  <a:latin typeface="Museo Sans 300" charset="0"/>
                  <a:ea typeface="Museo Sans 300" charset="0"/>
                  <a:cs typeface="Museo Sans 300" charset="0"/>
                </a:rPr>
                <a:t>Insecurity</a:t>
              </a:r>
              <a:endParaRPr lang="de-DE" sz="1400" i="1">
                <a:latin typeface="Museo Sans 300" charset="0"/>
                <a:ea typeface="Museo Sans 300" charset="0"/>
                <a:cs typeface="Museo Sans 300" charset="0"/>
              </a:endParaRPr>
            </a:p>
          </p:txBody>
        </p:sp>
      </p:grpSp>
      <p:grpSp>
        <p:nvGrpSpPr>
          <p:cNvPr id="68" name="Gruppieren 67">
            <a:extLst>
              <a:ext uri="{FF2B5EF4-FFF2-40B4-BE49-F238E27FC236}">
                <a16:creationId xmlns:a16="http://schemas.microsoft.com/office/drawing/2014/main" id="{630477D4-76FB-4676-8F3A-E9452B6581C7}"/>
              </a:ext>
            </a:extLst>
          </p:cNvPr>
          <p:cNvGrpSpPr/>
          <p:nvPr/>
        </p:nvGrpSpPr>
        <p:grpSpPr>
          <a:xfrm>
            <a:off x="7535787" y="688932"/>
            <a:ext cx="1585010" cy="1585010"/>
            <a:chOff x="78353" y="1689034"/>
            <a:chExt cx="1585010" cy="1585010"/>
          </a:xfrm>
        </p:grpSpPr>
        <p:sp>
          <p:nvSpPr>
            <p:cNvPr id="69" name="Ellipse 68">
              <a:extLst>
                <a:ext uri="{FF2B5EF4-FFF2-40B4-BE49-F238E27FC236}">
                  <a16:creationId xmlns:a16="http://schemas.microsoft.com/office/drawing/2014/main" id="{AB654E47-FA50-4A28-A2DD-CDC958B62DD4}"/>
                </a:ext>
              </a:extLst>
            </p:cNvPr>
            <p:cNvSpPr/>
            <p:nvPr/>
          </p:nvSpPr>
          <p:spPr>
            <a:xfrm>
              <a:off x="78353" y="1689034"/>
              <a:ext cx="1585010" cy="1585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0" name="Textfeld 69">
              <a:extLst>
                <a:ext uri="{FF2B5EF4-FFF2-40B4-BE49-F238E27FC236}">
                  <a16:creationId xmlns:a16="http://schemas.microsoft.com/office/drawing/2014/main" id="{D3B38149-2751-4CDD-B447-C643FAAE936D}"/>
                </a:ext>
              </a:extLst>
            </p:cNvPr>
            <p:cNvSpPr txBox="1"/>
            <p:nvPr/>
          </p:nvSpPr>
          <p:spPr>
            <a:xfrm>
              <a:off x="519701" y="2100923"/>
              <a:ext cx="927177" cy="536942"/>
            </a:xfrm>
            <a:prstGeom prst="rect">
              <a:avLst/>
            </a:prstGeom>
            <a:noFill/>
          </p:spPr>
          <p:txBody>
            <a:bodyPr wrap="none" rtlCol="0">
              <a:spAutoFit/>
            </a:bodyPr>
            <a:lstStyle/>
            <a:p>
              <a:pPr algn="r">
                <a:lnSpc>
                  <a:spcPct val="125000"/>
                </a:lnSpc>
              </a:pPr>
              <a:r>
                <a:rPr lang="de-DE" sz="1200">
                  <a:solidFill>
                    <a:srgbClr val="F49700"/>
                  </a:solidFill>
                </a:rPr>
                <a:t>CONSUMER</a:t>
              </a:r>
            </a:p>
            <a:p>
              <a:pPr algn="r">
                <a:lnSpc>
                  <a:spcPct val="125000"/>
                </a:lnSpc>
              </a:pPr>
              <a:r>
                <a:rPr lang="de-DE" sz="1200">
                  <a:solidFill>
                    <a:srgbClr val="F49700"/>
                  </a:solidFill>
                </a:rPr>
                <a:t>REACTION</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Emergence of Trends</a:t>
            </a:r>
          </a:p>
        </p:txBody>
      </p:sp>
      <p:grpSp>
        <p:nvGrpSpPr>
          <p:cNvPr id="26" name="Gruppieren 25">
            <a:extLst>
              <a:ext uri="{FF2B5EF4-FFF2-40B4-BE49-F238E27FC236}">
                <a16:creationId xmlns:a16="http://schemas.microsoft.com/office/drawing/2014/main" id="{DE0964F7-6223-451D-85CC-D568B27EA799}"/>
              </a:ext>
            </a:extLst>
          </p:cNvPr>
          <p:cNvGrpSpPr/>
          <p:nvPr/>
        </p:nvGrpSpPr>
        <p:grpSpPr>
          <a:xfrm>
            <a:off x="6582674" y="1709041"/>
            <a:ext cx="1585010" cy="1585010"/>
            <a:chOff x="78353" y="1689034"/>
            <a:chExt cx="1585010" cy="1585010"/>
          </a:xfrm>
        </p:grpSpPr>
        <p:sp>
          <p:nvSpPr>
            <p:cNvPr id="27" name="Ellipse 26">
              <a:extLst>
                <a:ext uri="{FF2B5EF4-FFF2-40B4-BE49-F238E27FC236}">
                  <a16:creationId xmlns:a16="http://schemas.microsoft.com/office/drawing/2014/main" id="{9AA54EA2-521F-47C8-932D-731B31A80E7E}"/>
                </a:ext>
              </a:extLst>
            </p:cNvPr>
            <p:cNvSpPr/>
            <p:nvPr/>
          </p:nvSpPr>
          <p:spPr>
            <a:xfrm>
              <a:off x="78353" y="1689034"/>
              <a:ext cx="1585010" cy="15850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28" name="Textfeld 27">
              <a:extLst>
                <a:ext uri="{FF2B5EF4-FFF2-40B4-BE49-F238E27FC236}">
                  <a16:creationId xmlns:a16="http://schemas.microsoft.com/office/drawing/2014/main" id="{54FB4B00-D1F5-4FB5-AFB2-E959205AB875}"/>
                </a:ext>
              </a:extLst>
            </p:cNvPr>
            <p:cNvSpPr txBox="1"/>
            <p:nvPr/>
          </p:nvSpPr>
          <p:spPr>
            <a:xfrm>
              <a:off x="135656" y="2051063"/>
              <a:ext cx="1018356" cy="767774"/>
            </a:xfrm>
            <a:prstGeom prst="rect">
              <a:avLst/>
            </a:prstGeom>
            <a:noFill/>
          </p:spPr>
          <p:txBody>
            <a:bodyPr wrap="none" rtlCol="0">
              <a:spAutoFit/>
            </a:bodyPr>
            <a:lstStyle/>
            <a:p>
              <a:pPr algn="l">
                <a:lnSpc>
                  <a:spcPct val="125000"/>
                </a:lnSpc>
              </a:pPr>
              <a:r>
                <a:rPr lang="de-DE" sz="1200">
                  <a:solidFill>
                    <a:schemeClr val="bg1"/>
                  </a:solidFill>
                </a:rPr>
                <a:t>SOCIAL</a:t>
              </a:r>
            </a:p>
            <a:p>
              <a:pPr algn="l">
                <a:lnSpc>
                  <a:spcPct val="125000"/>
                </a:lnSpc>
              </a:pPr>
              <a:r>
                <a:rPr lang="de-DE" sz="1200">
                  <a:solidFill>
                    <a:schemeClr val="bg1"/>
                  </a:solidFill>
                </a:rPr>
                <a:t>EXPERIENCES</a:t>
              </a:r>
            </a:p>
            <a:p>
              <a:pPr algn="l">
                <a:lnSpc>
                  <a:spcPct val="125000"/>
                </a:lnSpc>
              </a:pPr>
              <a:r>
                <a:rPr lang="de-DE" sz="1200">
                  <a:solidFill>
                    <a:schemeClr val="bg1"/>
                  </a:solidFill>
                </a:rPr>
                <a:t>2023</a:t>
              </a:r>
            </a:p>
          </p:txBody>
        </p:sp>
      </p:grpSp>
      <p:sp>
        <p:nvSpPr>
          <p:cNvPr id="32" name="Textfeld 31">
            <a:extLst>
              <a:ext uri="{FF2B5EF4-FFF2-40B4-BE49-F238E27FC236}">
                <a16:creationId xmlns:a16="http://schemas.microsoft.com/office/drawing/2014/main" id="{B71C6E75-886B-429C-8B93-D48C19EA4725}"/>
              </a:ext>
            </a:extLst>
          </p:cNvPr>
          <p:cNvSpPr txBox="1"/>
          <p:nvPr/>
        </p:nvSpPr>
        <p:spPr>
          <a:xfrm>
            <a:off x="8904312" y="1700808"/>
            <a:ext cx="3372450" cy="4401205"/>
          </a:xfrm>
          <a:prstGeom prst="rect">
            <a:avLst/>
          </a:prstGeom>
          <a:noFill/>
          <a:effectLst/>
        </p:spPr>
        <p:txBody>
          <a:bodyPr wrap="square" rtlCol="0">
            <a:spAutoFit/>
          </a:bodyPr>
          <a:lstStyle/>
          <a:p>
            <a:pPr algn="ctr"/>
            <a:r>
              <a:rPr lang="de-DE" sz="1400" i="1">
                <a:latin typeface="Museo Sans 300" charset="0"/>
                <a:ea typeface="Museo Sans 300" charset="0"/>
                <a:cs typeface="Museo Sans 300" charset="0"/>
              </a:rPr>
              <a:t>Examination of own </a:t>
            </a:r>
          </a:p>
          <a:p>
            <a:pPr algn="ctr"/>
            <a:r>
              <a:rPr lang="de-DE" sz="1400" i="1">
                <a:latin typeface="Museo Sans 300" charset="0"/>
                <a:ea typeface="Museo Sans 300" charset="0"/>
                <a:cs typeface="Museo Sans 300" charset="0"/>
              </a:rPr>
              <a:t>beliefs and habits</a:t>
            </a:r>
          </a:p>
          <a:p>
            <a:endParaRPr lang="de-DE" sz="1400" i="1">
              <a:latin typeface="Museo Sans 300" charset="0"/>
              <a:ea typeface="Museo Sans 300" charset="0"/>
              <a:cs typeface="Museo Sans 300" charset="0"/>
            </a:endParaRPr>
          </a:p>
          <a:p>
            <a:endParaRPr lang="de-DE" sz="1400" i="1">
              <a:latin typeface="Museo Sans 300" charset="0"/>
              <a:ea typeface="Museo Sans 300" charset="0"/>
              <a:cs typeface="Museo Sans 300" charset="0"/>
            </a:endParaRPr>
          </a:p>
          <a:p>
            <a:endParaRPr lang="de-DE" sz="1400" i="1">
              <a:latin typeface="Museo Sans 300" charset="0"/>
              <a:ea typeface="Museo Sans 300" charset="0"/>
              <a:cs typeface="Museo Sans 300" charset="0"/>
            </a:endParaRPr>
          </a:p>
          <a:p>
            <a:endParaRPr lang="de-DE" sz="1400" i="1">
              <a:latin typeface="Museo Sans 300" charset="0"/>
              <a:ea typeface="Museo Sans 300" charset="0"/>
              <a:cs typeface="Museo Sans 300" charset="0"/>
            </a:endParaRPr>
          </a:p>
          <a:p>
            <a:endParaRPr lang="de-DE" sz="1400" i="1">
              <a:latin typeface="Museo Sans 300" charset="0"/>
              <a:ea typeface="Museo Sans 300" charset="0"/>
              <a:cs typeface="Museo Sans 300" charset="0"/>
            </a:endParaRPr>
          </a:p>
          <a:p>
            <a:pPr algn="ctr"/>
            <a:r>
              <a:rPr lang="de-DE" sz="1400" i="1">
                <a:latin typeface="Museo Sans 300" charset="0"/>
                <a:ea typeface="Museo Sans 300" charset="0"/>
                <a:cs typeface="Museo Sans 300" charset="0"/>
              </a:rPr>
              <a:t>Self-Education </a:t>
            </a:r>
          </a:p>
          <a:p>
            <a:pPr algn="ctr"/>
            <a:r>
              <a:rPr lang="de-DE" sz="1400" i="1">
                <a:latin typeface="Museo Sans 300" charset="0"/>
                <a:ea typeface="Museo Sans 300" charset="0"/>
                <a:cs typeface="Museo Sans 300" charset="0"/>
              </a:rPr>
              <a:t>on </a:t>
            </a:r>
            <a:r>
              <a:rPr lang="de-DE" sz="1400" i="1" err="1">
                <a:latin typeface="Museo Sans 300" charset="0"/>
                <a:ea typeface="Museo Sans 300" charset="0"/>
                <a:cs typeface="Museo Sans 300" charset="0"/>
              </a:rPr>
              <a:t>possibilities</a:t>
            </a:r>
            <a:endParaRPr lang="de-DE" sz="1400" i="1">
              <a:latin typeface="Museo Sans 300" charset="0"/>
              <a:ea typeface="Museo Sans 300" charset="0"/>
              <a:cs typeface="Museo Sans 300" charset="0"/>
            </a:endParaRPr>
          </a:p>
          <a:p>
            <a:pPr algn="ctr"/>
            <a:endParaRPr lang="de-DE" sz="1400" i="1">
              <a:latin typeface="Museo Sans 300" charset="0"/>
              <a:ea typeface="Museo Sans 300" charset="0"/>
              <a:cs typeface="Museo Sans 300" charset="0"/>
            </a:endParaRPr>
          </a:p>
          <a:p>
            <a:pPr algn="ctr"/>
            <a:endParaRPr lang="de-DE" sz="1400" i="1">
              <a:latin typeface="Museo Sans 300" charset="0"/>
              <a:ea typeface="Museo Sans 300" charset="0"/>
              <a:cs typeface="Museo Sans 300" charset="0"/>
            </a:endParaRPr>
          </a:p>
          <a:p>
            <a:pPr algn="ctr"/>
            <a:endParaRPr lang="de-DE" sz="1400" i="1">
              <a:latin typeface="Museo Sans 300" charset="0"/>
              <a:ea typeface="Museo Sans 300" charset="0"/>
              <a:cs typeface="Museo Sans 300" charset="0"/>
            </a:endParaRPr>
          </a:p>
          <a:p>
            <a:pPr algn="ctr"/>
            <a:endParaRPr lang="de-DE" sz="1400" i="1">
              <a:latin typeface="Museo Sans 300" charset="0"/>
              <a:ea typeface="Museo Sans 300" charset="0"/>
              <a:cs typeface="Museo Sans 300" charset="0"/>
            </a:endParaRPr>
          </a:p>
          <a:p>
            <a:pPr algn="ctr"/>
            <a:r>
              <a:rPr lang="de-DE" sz="1400" i="1">
                <a:latin typeface="Museo Sans 300" charset="0"/>
                <a:ea typeface="Museo Sans 300" charset="0"/>
                <a:cs typeface="Museo Sans 300" charset="0"/>
              </a:rPr>
              <a:t>Choice</a:t>
            </a:r>
          </a:p>
          <a:p>
            <a:pPr algn="ctr"/>
            <a:endParaRPr lang="de-DE" sz="1400" i="1">
              <a:latin typeface="Museo Sans 300" charset="0"/>
              <a:ea typeface="Museo Sans 300" charset="0"/>
              <a:cs typeface="Museo Sans 300" charset="0"/>
            </a:endParaRPr>
          </a:p>
          <a:p>
            <a:pPr algn="ctr"/>
            <a:endParaRPr lang="de-DE" sz="1400" i="1">
              <a:latin typeface="Museo Sans 300" charset="0"/>
              <a:ea typeface="Museo Sans 300" charset="0"/>
              <a:cs typeface="Museo Sans 300" charset="0"/>
            </a:endParaRPr>
          </a:p>
          <a:p>
            <a:pPr algn="ctr"/>
            <a:endParaRPr lang="de-DE" sz="1400" i="1">
              <a:latin typeface="Museo Sans 300" charset="0"/>
              <a:ea typeface="Museo Sans 300" charset="0"/>
              <a:cs typeface="Museo Sans 300" charset="0"/>
            </a:endParaRPr>
          </a:p>
          <a:p>
            <a:pPr algn="ctr"/>
            <a:endParaRPr lang="de-DE" sz="1400" i="1">
              <a:latin typeface="Museo Sans 300" charset="0"/>
              <a:ea typeface="Museo Sans 300" charset="0"/>
              <a:cs typeface="Museo Sans 300" charset="0"/>
            </a:endParaRPr>
          </a:p>
          <a:p>
            <a:pPr algn="ctr"/>
            <a:endParaRPr lang="de-DE" sz="1400" i="1">
              <a:latin typeface="Museo Sans 300" charset="0"/>
              <a:ea typeface="Museo Sans 300" charset="0"/>
              <a:cs typeface="Museo Sans 300" charset="0"/>
            </a:endParaRPr>
          </a:p>
          <a:p>
            <a:pPr algn="ctr"/>
            <a:r>
              <a:rPr lang="de-DE" sz="1400" i="1">
                <a:latin typeface="Museo Sans 300" charset="0"/>
                <a:ea typeface="Museo Sans 300" charset="0"/>
                <a:cs typeface="Museo Sans 300" charset="0"/>
              </a:rPr>
              <a:t>Change</a:t>
            </a:r>
          </a:p>
        </p:txBody>
      </p:sp>
      <p:sp>
        <p:nvSpPr>
          <p:cNvPr id="44" name="Ellipse 43">
            <a:extLst>
              <a:ext uri="{FF2B5EF4-FFF2-40B4-BE49-F238E27FC236}">
                <a16:creationId xmlns:a16="http://schemas.microsoft.com/office/drawing/2014/main" id="{F83EF51A-0566-4E52-BA84-06906C246491}"/>
              </a:ext>
            </a:extLst>
          </p:cNvPr>
          <p:cNvSpPr/>
          <p:nvPr/>
        </p:nvSpPr>
        <p:spPr>
          <a:xfrm>
            <a:off x="10324271" y="1196752"/>
            <a:ext cx="468052" cy="451595"/>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1</a:t>
            </a:r>
          </a:p>
        </p:txBody>
      </p:sp>
      <p:sp>
        <p:nvSpPr>
          <p:cNvPr id="45" name="Ellipse 44">
            <a:extLst>
              <a:ext uri="{FF2B5EF4-FFF2-40B4-BE49-F238E27FC236}">
                <a16:creationId xmlns:a16="http://schemas.microsoft.com/office/drawing/2014/main" id="{1E88E5DC-06FB-4914-8946-C7FD92AFEBF6}"/>
              </a:ext>
            </a:extLst>
          </p:cNvPr>
          <p:cNvSpPr/>
          <p:nvPr/>
        </p:nvSpPr>
        <p:spPr>
          <a:xfrm>
            <a:off x="10319506" y="2708920"/>
            <a:ext cx="468052" cy="451595"/>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2</a:t>
            </a:r>
          </a:p>
        </p:txBody>
      </p:sp>
      <p:sp>
        <p:nvSpPr>
          <p:cNvPr id="46" name="Ellipse 45">
            <a:extLst>
              <a:ext uri="{FF2B5EF4-FFF2-40B4-BE49-F238E27FC236}">
                <a16:creationId xmlns:a16="http://schemas.microsoft.com/office/drawing/2014/main" id="{A7AD9B10-8F2D-4BB4-AFF7-22B6E92C4D52}"/>
              </a:ext>
            </a:extLst>
          </p:cNvPr>
          <p:cNvSpPr/>
          <p:nvPr/>
        </p:nvSpPr>
        <p:spPr>
          <a:xfrm>
            <a:off x="10319506" y="4005064"/>
            <a:ext cx="468052" cy="451595"/>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3</a:t>
            </a:r>
          </a:p>
        </p:txBody>
      </p:sp>
      <p:sp>
        <p:nvSpPr>
          <p:cNvPr id="47" name="Ellipse 46">
            <a:extLst>
              <a:ext uri="{FF2B5EF4-FFF2-40B4-BE49-F238E27FC236}">
                <a16:creationId xmlns:a16="http://schemas.microsoft.com/office/drawing/2014/main" id="{5F323576-9E55-4811-8FA5-4790B822CC01}"/>
              </a:ext>
            </a:extLst>
          </p:cNvPr>
          <p:cNvSpPr/>
          <p:nvPr/>
        </p:nvSpPr>
        <p:spPr>
          <a:xfrm>
            <a:off x="10319506" y="5229200"/>
            <a:ext cx="468052" cy="451595"/>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4</a:t>
            </a:r>
          </a:p>
        </p:txBody>
      </p:sp>
    </p:spTree>
    <p:extLst>
      <p:ext uri="{BB962C8B-B14F-4D97-AF65-F5344CB8AC3E}">
        <p14:creationId xmlns:p14="http://schemas.microsoft.com/office/powerpoint/2010/main" val="62451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17762"/>
        </a:solidFill>
        <a:effectLst/>
      </p:bgPr>
    </p:bg>
    <p:spTree>
      <p:nvGrpSpPr>
        <p:cNvPr id="1" name=""/>
        <p:cNvGrpSpPr/>
        <p:nvPr/>
      </p:nvGrpSpPr>
      <p:grpSpPr>
        <a:xfrm>
          <a:off x="0" y="0"/>
          <a:ext cx="0" cy="0"/>
          <a:chOff x="0" y="0"/>
          <a:chExt cx="0" cy="0"/>
        </a:xfrm>
      </p:grpSpPr>
      <p:sp>
        <p:nvSpPr>
          <p:cNvPr id="50" name="Ellipse 49">
            <a:extLst>
              <a:ext uri="{FF2B5EF4-FFF2-40B4-BE49-F238E27FC236}">
                <a16:creationId xmlns:a16="http://schemas.microsoft.com/office/drawing/2014/main" id="{DD057F0E-69D2-4937-AA89-7BB1F709B9D2}"/>
              </a:ext>
            </a:extLst>
          </p:cNvPr>
          <p:cNvSpPr/>
          <p:nvPr/>
        </p:nvSpPr>
        <p:spPr>
          <a:xfrm>
            <a:off x="8012549" y="2728967"/>
            <a:ext cx="4028643" cy="4030123"/>
          </a:xfrm>
          <a:prstGeom prst="ellipse">
            <a:avLst/>
          </a:prstGeom>
          <a:solidFill>
            <a:srgbClr val="5E4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0" name="Ellipse 29">
            <a:extLst>
              <a:ext uri="{FF2B5EF4-FFF2-40B4-BE49-F238E27FC236}">
                <a16:creationId xmlns:a16="http://schemas.microsoft.com/office/drawing/2014/main" id="{2DFCB4A6-7551-43CE-A965-515F448159DB}"/>
              </a:ext>
            </a:extLst>
          </p:cNvPr>
          <p:cNvSpPr/>
          <p:nvPr/>
        </p:nvSpPr>
        <p:spPr>
          <a:xfrm>
            <a:off x="5510085" y="192313"/>
            <a:ext cx="4219486" cy="4243847"/>
          </a:xfrm>
          <a:prstGeom prst="ellipse">
            <a:avLst/>
          </a:prstGeom>
          <a:solidFill>
            <a:srgbClr val="292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100"/>
              <a:ea typeface="+mn-ea"/>
              <a:cs typeface="+mn-cs"/>
            </a:endParaRPr>
          </a:p>
        </p:txBody>
      </p:sp>
      <p:grpSp>
        <p:nvGrpSpPr>
          <p:cNvPr id="89" name="Gruppieren 88">
            <a:extLst>
              <a:ext uri="{FF2B5EF4-FFF2-40B4-BE49-F238E27FC236}">
                <a16:creationId xmlns:a16="http://schemas.microsoft.com/office/drawing/2014/main" id="{7175836B-417C-4005-9AF5-4BC51E56A29F}"/>
              </a:ext>
            </a:extLst>
          </p:cNvPr>
          <p:cNvGrpSpPr/>
          <p:nvPr/>
        </p:nvGrpSpPr>
        <p:grpSpPr>
          <a:xfrm>
            <a:off x="5478304" y="731734"/>
            <a:ext cx="1114767" cy="770977"/>
            <a:chOff x="127103" y="1782730"/>
            <a:chExt cx="1741309" cy="1204296"/>
          </a:xfrm>
          <a:solidFill>
            <a:schemeClr val="bg1"/>
          </a:solidFill>
        </p:grpSpPr>
        <p:sp>
          <p:nvSpPr>
            <p:cNvPr id="90" name="Ellipse 89">
              <a:extLst>
                <a:ext uri="{FF2B5EF4-FFF2-40B4-BE49-F238E27FC236}">
                  <a16:creationId xmlns:a16="http://schemas.microsoft.com/office/drawing/2014/main" id="{086347FB-24CB-4501-B8DF-4EEBD634746B}"/>
                </a:ext>
              </a:extLst>
            </p:cNvPr>
            <p:cNvSpPr/>
            <p:nvPr/>
          </p:nvSpPr>
          <p:spPr>
            <a:xfrm>
              <a:off x="431115" y="1782730"/>
              <a:ext cx="1204295" cy="12042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1" name="Textfeld 90">
              <a:extLst>
                <a:ext uri="{FF2B5EF4-FFF2-40B4-BE49-F238E27FC236}">
                  <a16:creationId xmlns:a16="http://schemas.microsoft.com/office/drawing/2014/main" id="{C5FC4410-1931-489A-BA3D-DBFC7AE27E3B}"/>
                </a:ext>
              </a:extLst>
            </p:cNvPr>
            <p:cNvSpPr txBox="1"/>
            <p:nvPr/>
          </p:nvSpPr>
          <p:spPr>
            <a:xfrm>
              <a:off x="127103" y="2161109"/>
              <a:ext cx="1741309" cy="43268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FASHION</a:t>
              </a:r>
            </a:p>
          </p:txBody>
        </p:sp>
      </p:grpSp>
      <p:grpSp>
        <p:nvGrpSpPr>
          <p:cNvPr id="44" name="Gruppieren 43">
            <a:extLst>
              <a:ext uri="{FF2B5EF4-FFF2-40B4-BE49-F238E27FC236}">
                <a16:creationId xmlns:a16="http://schemas.microsoft.com/office/drawing/2014/main" id="{509D2D30-E428-45C7-9445-699B2F471E27}"/>
              </a:ext>
            </a:extLst>
          </p:cNvPr>
          <p:cNvGrpSpPr/>
          <p:nvPr/>
        </p:nvGrpSpPr>
        <p:grpSpPr>
          <a:xfrm>
            <a:off x="10920493" y="3220669"/>
            <a:ext cx="1114767" cy="889319"/>
            <a:chOff x="-172739" y="1730581"/>
            <a:chExt cx="1741309" cy="1389151"/>
          </a:xfrm>
          <a:solidFill>
            <a:schemeClr val="bg1"/>
          </a:solidFill>
        </p:grpSpPr>
        <p:sp>
          <p:nvSpPr>
            <p:cNvPr id="45" name="Ellipse 44">
              <a:extLst>
                <a:ext uri="{FF2B5EF4-FFF2-40B4-BE49-F238E27FC236}">
                  <a16:creationId xmlns:a16="http://schemas.microsoft.com/office/drawing/2014/main" id="{57493D7B-AA26-4327-8CFC-F86BCC0FFB03}"/>
                </a:ext>
              </a:extLst>
            </p:cNvPr>
            <p:cNvSpPr/>
            <p:nvPr/>
          </p:nvSpPr>
          <p:spPr>
            <a:xfrm>
              <a:off x="8575" y="1730581"/>
              <a:ext cx="1389151" cy="138915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6" name="Textfeld 45">
              <a:extLst>
                <a:ext uri="{FF2B5EF4-FFF2-40B4-BE49-F238E27FC236}">
                  <a16:creationId xmlns:a16="http://schemas.microsoft.com/office/drawing/2014/main" id="{1AC3EAEE-518F-4B1E-950A-0EEF92738E01}"/>
                </a:ext>
              </a:extLst>
            </p:cNvPr>
            <p:cNvSpPr txBox="1"/>
            <p:nvPr/>
          </p:nvSpPr>
          <p:spPr>
            <a:xfrm>
              <a:off x="-172739" y="2073628"/>
              <a:ext cx="1741309" cy="7211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RITUALS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&amp; SPACES</a:t>
              </a:r>
            </a:p>
          </p:txBody>
        </p:sp>
      </p:grpSp>
      <p:sp>
        <p:nvSpPr>
          <p:cNvPr id="28" name="Ellipse 27">
            <a:extLst>
              <a:ext uri="{FF2B5EF4-FFF2-40B4-BE49-F238E27FC236}">
                <a16:creationId xmlns:a16="http://schemas.microsoft.com/office/drawing/2014/main" id="{DD594BCA-0D8E-47E1-A32F-F271B3BC8B15}"/>
              </a:ext>
            </a:extLst>
          </p:cNvPr>
          <p:cNvSpPr/>
          <p:nvPr/>
        </p:nvSpPr>
        <p:spPr>
          <a:xfrm>
            <a:off x="1944302" y="1541984"/>
            <a:ext cx="4585741" cy="4612216"/>
          </a:xfrm>
          <a:prstGeom prst="ellipse">
            <a:avLst/>
          </a:prstGeom>
          <a:solidFill>
            <a:srgbClr val="7A3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92" name="Gruppieren 91">
            <a:extLst>
              <a:ext uri="{FF2B5EF4-FFF2-40B4-BE49-F238E27FC236}">
                <a16:creationId xmlns:a16="http://schemas.microsoft.com/office/drawing/2014/main" id="{0F14FAEC-49D8-4B73-B13C-0B77C3D1E761}"/>
              </a:ext>
            </a:extLst>
          </p:cNvPr>
          <p:cNvGrpSpPr/>
          <p:nvPr/>
        </p:nvGrpSpPr>
        <p:grpSpPr>
          <a:xfrm>
            <a:off x="4038896" y="5502346"/>
            <a:ext cx="1114767" cy="942871"/>
            <a:chOff x="621525" y="1874094"/>
            <a:chExt cx="1741309" cy="1472801"/>
          </a:xfrm>
          <a:solidFill>
            <a:schemeClr val="bg1"/>
          </a:solidFill>
        </p:grpSpPr>
        <p:sp>
          <p:nvSpPr>
            <p:cNvPr id="93" name="Ellipse 92">
              <a:extLst>
                <a:ext uri="{FF2B5EF4-FFF2-40B4-BE49-F238E27FC236}">
                  <a16:creationId xmlns:a16="http://schemas.microsoft.com/office/drawing/2014/main" id="{5775A91C-CAEC-4BC2-A358-1848A2D6B475}"/>
                </a:ext>
              </a:extLst>
            </p:cNvPr>
            <p:cNvSpPr/>
            <p:nvPr/>
          </p:nvSpPr>
          <p:spPr>
            <a:xfrm>
              <a:off x="755778" y="1874094"/>
              <a:ext cx="1472801" cy="147280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4" name="Textfeld 93">
              <a:extLst>
                <a:ext uri="{FF2B5EF4-FFF2-40B4-BE49-F238E27FC236}">
                  <a16:creationId xmlns:a16="http://schemas.microsoft.com/office/drawing/2014/main" id="{D19A0C52-22CE-45A8-93B5-9827A1CE14C3}"/>
                </a:ext>
              </a:extLst>
            </p:cNvPr>
            <p:cNvSpPr txBox="1"/>
            <p:nvPr/>
          </p:nvSpPr>
          <p:spPr>
            <a:xfrm>
              <a:off x="621525" y="2269391"/>
              <a:ext cx="1741309" cy="7211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INTERIOR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&amp; DESIGN</a:t>
              </a:r>
            </a:p>
          </p:txBody>
        </p:sp>
      </p:grpSp>
      <p:sp>
        <p:nvSpPr>
          <p:cNvPr id="76" name="Rechteck 75">
            <a:extLst>
              <a:ext uri="{FF2B5EF4-FFF2-40B4-BE49-F238E27FC236}">
                <a16:creationId xmlns:a16="http://schemas.microsoft.com/office/drawing/2014/main" id="{5C5B1AA9-90DB-4380-A7A8-CC1CC7FDC841}"/>
              </a:ext>
            </a:extLst>
          </p:cNvPr>
          <p:cNvSpPr/>
          <p:nvPr/>
        </p:nvSpPr>
        <p:spPr>
          <a:xfrm>
            <a:off x="1870382" y="4137755"/>
            <a:ext cx="152631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Helve-Neue"/>
                <a:ea typeface="+mn-ea"/>
                <a:cs typeface="+mn-cs"/>
              </a:rPr>
              <a:t>Simple</a:t>
            </a:r>
          </a:p>
        </p:txBody>
      </p:sp>
      <p:grpSp>
        <p:nvGrpSpPr>
          <p:cNvPr id="10" name="Gruppieren 9">
            <a:extLst>
              <a:ext uri="{FF2B5EF4-FFF2-40B4-BE49-F238E27FC236}">
                <a16:creationId xmlns:a16="http://schemas.microsoft.com/office/drawing/2014/main" id="{D7463DAB-966B-462E-A1CC-CE7A8B75AA36}"/>
              </a:ext>
            </a:extLst>
          </p:cNvPr>
          <p:cNvGrpSpPr/>
          <p:nvPr/>
        </p:nvGrpSpPr>
        <p:grpSpPr>
          <a:xfrm>
            <a:off x="-1345095" y="1462455"/>
            <a:ext cx="3989351" cy="4012382"/>
            <a:chOff x="-1825223" y="1625461"/>
            <a:chExt cx="3977629" cy="4000594"/>
          </a:xfrm>
        </p:grpSpPr>
        <p:sp>
          <p:nvSpPr>
            <p:cNvPr id="31" name="Ellipse 30">
              <a:extLst>
                <a:ext uri="{FF2B5EF4-FFF2-40B4-BE49-F238E27FC236}">
                  <a16:creationId xmlns:a16="http://schemas.microsoft.com/office/drawing/2014/main" id="{9CA8FABD-C209-452D-8EFA-C48306054F6F}"/>
                </a:ext>
              </a:extLst>
            </p:cNvPr>
            <p:cNvSpPr/>
            <p:nvPr/>
          </p:nvSpPr>
          <p:spPr>
            <a:xfrm>
              <a:off x="-1825223" y="1625461"/>
              <a:ext cx="3977629" cy="4000594"/>
            </a:xfrm>
            <a:prstGeom prst="ellipse">
              <a:avLst/>
            </a:prstGeom>
            <a:solidFill>
              <a:srgbClr val="333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86" name="Gruppieren 85">
              <a:extLst>
                <a:ext uri="{FF2B5EF4-FFF2-40B4-BE49-F238E27FC236}">
                  <a16:creationId xmlns:a16="http://schemas.microsoft.com/office/drawing/2014/main" id="{93A34707-F376-4C82-BAFE-9BA5A84CD60F}"/>
                </a:ext>
              </a:extLst>
            </p:cNvPr>
            <p:cNvGrpSpPr/>
            <p:nvPr/>
          </p:nvGrpSpPr>
          <p:grpSpPr>
            <a:xfrm>
              <a:off x="852680" y="1913502"/>
              <a:ext cx="1114767" cy="831219"/>
              <a:chOff x="-692662" y="2151955"/>
              <a:chExt cx="1741309" cy="1298396"/>
            </a:xfrm>
            <a:solidFill>
              <a:schemeClr val="bg1"/>
            </a:solidFill>
          </p:grpSpPr>
          <p:sp>
            <p:nvSpPr>
              <p:cNvPr id="87" name="Ellipse 86">
                <a:extLst>
                  <a:ext uri="{FF2B5EF4-FFF2-40B4-BE49-F238E27FC236}">
                    <a16:creationId xmlns:a16="http://schemas.microsoft.com/office/drawing/2014/main" id="{580B6654-97DE-4F21-9295-B35AA6B57C00}"/>
                  </a:ext>
                </a:extLst>
              </p:cNvPr>
              <p:cNvSpPr/>
              <p:nvPr/>
            </p:nvSpPr>
            <p:spPr>
              <a:xfrm>
                <a:off x="-444483" y="2151955"/>
                <a:ext cx="1298395" cy="12983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88" name="Textfeld 87">
                <a:extLst>
                  <a:ext uri="{FF2B5EF4-FFF2-40B4-BE49-F238E27FC236}">
                    <a16:creationId xmlns:a16="http://schemas.microsoft.com/office/drawing/2014/main" id="{6030CCD9-9099-409D-9777-69F692899913}"/>
                  </a:ext>
                </a:extLst>
              </p:cNvPr>
              <p:cNvSpPr txBox="1"/>
              <p:nvPr/>
            </p:nvSpPr>
            <p:spPr>
              <a:xfrm>
                <a:off x="-692662" y="2446612"/>
                <a:ext cx="1741309" cy="7190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SCENT &amp; BEAUTY</a:t>
                </a:r>
              </a:p>
            </p:txBody>
          </p:sp>
        </p:grpSp>
      </p:grpSp>
      <p:sp>
        <p:nvSpPr>
          <p:cNvPr id="79" name="Textfeld 78">
            <a:extLst>
              <a:ext uri="{FF2B5EF4-FFF2-40B4-BE49-F238E27FC236}">
                <a16:creationId xmlns:a16="http://schemas.microsoft.com/office/drawing/2014/main" id="{57C3969B-792C-47DC-9A12-458759784D67}"/>
              </a:ext>
            </a:extLst>
          </p:cNvPr>
          <p:cNvSpPr txBox="1"/>
          <p:nvPr/>
        </p:nvSpPr>
        <p:spPr>
          <a:xfrm>
            <a:off x="318892" y="765389"/>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prstClr val="white"/>
                </a:solidFill>
                <a:effectLst/>
                <a:uLnTx/>
                <a:uFillTx/>
                <a:latin typeface="Museo Sans 300"/>
                <a:ea typeface="+mn-ea"/>
                <a:cs typeface="+mn-cs"/>
              </a:rPr>
              <a:t>Fragrance Trends 2025</a:t>
            </a:r>
          </a:p>
        </p:txBody>
      </p:sp>
      <p:grpSp>
        <p:nvGrpSpPr>
          <p:cNvPr id="66" name="Gruppieren 65">
            <a:extLst>
              <a:ext uri="{FF2B5EF4-FFF2-40B4-BE49-F238E27FC236}">
                <a16:creationId xmlns:a16="http://schemas.microsoft.com/office/drawing/2014/main" id="{8ECE900C-AB6C-4C9B-A89A-E574139A37FB}"/>
              </a:ext>
            </a:extLst>
          </p:cNvPr>
          <p:cNvGrpSpPr/>
          <p:nvPr/>
        </p:nvGrpSpPr>
        <p:grpSpPr>
          <a:xfrm>
            <a:off x="10416480" y="171154"/>
            <a:ext cx="1439984" cy="1439984"/>
            <a:chOff x="-139919" y="1880126"/>
            <a:chExt cx="1439984" cy="1439984"/>
          </a:xfrm>
        </p:grpSpPr>
        <p:sp>
          <p:nvSpPr>
            <p:cNvPr id="67" name="Ellipse 66">
              <a:extLst>
                <a:ext uri="{FF2B5EF4-FFF2-40B4-BE49-F238E27FC236}">
                  <a16:creationId xmlns:a16="http://schemas.microsoft.com/office/drawing/2014/main" id="{FB7DFA93-3A96-4CAA-B9C4-7E9AFD3A8FF0}"/>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9" name="Textfeld 68">
              <a:extLst>
                <a:ext uri="{FF2B5EF4-FFF2-40B4-BE49-F238E27FC236}">
                  <a16:creationId xmlns:a16="http://schemas.microsoft.com/office/drawing/2014/main" id="{646B461C-0FF4-48E2-A20C-05226F864474}"/>
                </a:ext>
              </a:extLst>
            </p:cNvPr>
            <p:cNvSpPr txBox="1"/>
            <p:nvPr/>
          </p:nvSpPr>
          <p:spPr>
            <a:xfrm>
              <a:off x="-108318" y="2274990"/>
              <a:ext cx="1291636"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ELEMENTS &amp;</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MOOD</a:t>
              </a:r>
            </a:p>
          </p:txBody>
        </p:sp>
      </p:grpSp>
      <p:grpSp>
        <p:nvGrpSpPr>
          <p:cNvPr id="70" name="Gruppieren 69">
            <a:extLst>
              <a:ext uri="{FF2B5EF4-FFF2-40B4-BE49-F238E27FC236}">
                <a16:creationId xmlns:a16="http://schemas.microsoft.com/office/drawing/2014/main" id="{EC067C57-4F22-4619-907B-1ADE6FC9AF36}"/>
              </a:ext>
            </a:extLst>
          </p:cNvPr>
          <p:cNvGrpSpPr/>
          <p:nvPr/>
        </p:nvGrpSpPr>
        <p:grpSpPr>
          <a:xfrm>
            <a:off x="419977" y="200456"/>
            <a:ext cx="2160240" cy="617035"/>
            <a:chOff x="282253" y="1281115"/>
            <a:chExt cx="3425651" cy="978475"/>
          </a:xfrm>
        </p:grpSpPr>
        <p:pic>
          <p:nvPicPr>
            <p:cNvPr id="71" name="Grafik 70">
              <a:extLst>
                <a:ext uri="{FF2B5EF4-FFF2-40B4-BE49-F238E27FC236}">
                  <a16:creationId xmlns:a16="http://schemas.microsoft.com/office/drawing/2014/main" id="{8C1A741D-B9FE-411D-803F-E424A7F34CBC}"/>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72" name="Grafik 71">
              <a:extLst>
                <a:ext uri="{FF2B5EF4-FFF2-40B4-BE49-F238E27FC236}">
                  <a16:creationId xmlns:a16="http://schemas.microsoft.com/office/drawing/2014/main" id="{449DA456-EAB8-4409-922A-A10EC5C16558}"/>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pic>
        <p:nvPicPr>
          <p:cNvPr id="73" name="Picture 12" descr="https://d269qndii4qjqu.cloudfront.net/fit-in/1200x1200/www/upload/pms/image_strip_77448_20p882.jpg?v=0.2">
            <a:extLst>
              <a:ext uri="{FF2B5EF4-FFF2-40B4-BE49-F238E27FC236}">
                <a16:creationId xmlns:a16="http://schemas.microsoft.com/office/drawing/2014/main" id="{6A539FB7-CE8A-4519-96F0-F0094FAE52D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83081" y="1666022"/>
            <a:ext cx="1102775" cy="147820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undefined">
            <a:extLst>
              <a:ext uri="{FF2B5EF4-FFF2-40B4-BE49-F238E27FC236}">
                <a16:creationId xmlns:a16="http://schemas.microsoft.com/office/drawing/2014/main" id="{B37D98AC-1C3E-477F-BA0D-44C2F2A8C9E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2920" y="3388747"/>
            <a:ext cx="1359434" cy="1594907"/>
          </a:xfrm>
          <a:prstGeom prst="rect">
            <a:avLst/>
          </a:prstGeom>
          <a:noFill/>
          <a:ln w="57150">
            <a:solidFill>
              <a:srgbClr val="33354B"/>
            </a:solidFill>
          </a:ln>
          <a:extLst>
            <a:ext uri="{909E8E84-426E-40DD-AFC4-6F175D3DCCD1}">
              <a14:hiddenFill xmlns:a14="http://schemas.microsoft.com/office/drawing/2010/main">
                <a:solidFill>
                  <a:srgbClr val="FFFFFF"/>
                </a:solidFill>
              </a14:hiddenFill>
            </a:ext>
          </a:extLst>
        </p:spPr>
      </p:pic>
      <p:pic>
        <p:nvPicPr>
          <p:cNvPr id="117" name="Picture 10" descr="https://d269qndii4qjqu.cloudfront.net/fit-in/560x1000/www/upload/ProductionArea/4266283.jpg?">
            <a:extLst>
              <a:ext uri="{FF2B5EF4-FFF2-40B4-BE49-F238E27FC236}">
                <a16:creationId xmlns:a16="http://schemas.microsoft.com/office/drawing/2014/main" id="{91FAA702-38A5-4767-A199-9B37685E064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24003" y="192313"/>
            <a:ext cx="1764879" cy="1764879"/>
          </a:xfrm>
          <a:prstGeom prst="rect">
            <a:avLst/>
          </a:prstGeom>
          <a:noFill/>
          <a:ln w="57150">
            <a:solidFill>
              <a:srgbClr val="292F29"/>
            </a:solidFill>
          </a:ln>
          <a:extLst>
            <a:ext uri="{909E8E84-426E-40DD-AFC4-6F175D3DCCD1}">
              <a14:hiddenFill xmlns:a14="http://schemas.microsoft.com/office/drawing/2010/main">
                <a:solidFill>
                  <a:srgbClr val="FFFFFF"/>
                </a:solidFill>
              </a14:hiddenFill>
            </a:ext>
          </a:extLst>
        </p:spPr>
      </p:pic>
      <p:pic>
        <p:nvPicPr>
          <p:cNvPr id="115" name="Grafik 114">
            <a:hlinkClick r:id="" action="ppaction://noaction"/>
            <a:extLst>
              <a:ext uri="{FF2B5EF4-FFF2-40B4-BE49-F238E27FC236}">
                <a16:creationId xmlns:a16="http://schemas.microsoft.com/office/drawing/2014/main" id="{854F643A-5C9B-4F2D-8D69-77A73241E2EF}"/>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l="9411" r="22524"/>
          <a:stretch/>
        </p:blipFill>
        <p:spPr>
          <a:xfrm>
            <a:off x="5419899" y="1848755"/>
            <a:ext cx="2212849" cy="4180001"/>
          </a:xfrm>
          <a:prstGeom prst="rect">
            <a:avLst/>
          </a:prstGeom>
        </p:spPr>
      </p:pic>
      <p:pic>
        <p:nvPicPr>
          <p:cNvPr id="118" name="Picture 8" descr="Santiago Sierra creates mud runway for Balenciaga">
            <a:extLst>
              <a:ext uri="{FF2B5EF4-FFF2-40B4-BE49-F238E27FC236}">
                <a16:creationId xmlns:a16="http://schemas.microsoft.com/office/drawing/2014/main" id="{7327C285-6F13-4F3B-B071-377F91985C0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620669" y="290295"/>
            <a:ext cx="1215478" cy="1823217"/>
          </a:xfrm>
          <a:prstGeom prst="rect">
            <a:avLst/>
          </a:prstGeom>
          <a:noFill/>
          <a:ln w="57150">
            <a:solidFill>
              <a:srgbClr val="292F29"/>
            </a:solidFill>
          </a:ln>
          <a:extLst>
            <a:ext uri="{909E8E84-426E-40DD-AFC4-6F175D3DCCD1}">
              <a14:hiddenFill xmlns:a14="http://schemas.microsoft.com/office/drawing/2010/main">
                <a:solidFill>
                  <a:srgbClr val="FFFFFF"/>
                </a:solidFill>
              </a14:hiddenFill>
            </a:ext>
          </a:extLst>
        </p:spPr>
      </p:pic>
      <p:pic>
        <p:nvPicPr>
          <p:cNvPr id="120" name="Picture 12" descr="undefined">
            <a:extLst>
              <a:ext uri="{FF2B5EF4-FFF2-40B4-BE49-F238E27FC236}">
                <a16:creationId xmlns:a16="http://schemas.microsoft.com/office/drawing/2014/main" id="{600E6D21-B390-48B8-99BC-59D948CE6124}"/>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403563" y="2136799"/>
            <a:ext cx="1652079" cy="1243529"/>
          </a:xfrm>
          <a:prstGeom prst="rect">
            <a:avLst/>
          </a:prstGeom>
          <a:noFill/>
          <a:ln w="57150">
            <a:solidFill>
              <a:srgbClr val="7A3B32"/>
            </a:solidFill>
          </a:ln>
          <a:extLst>
            <a:ext uri="{909E8E84-426E-40DD-AFC4-6F175D3DCCD1}">
              <a14:hiddenFill xmlns:a14="http://schemas.microsoft.com/office/drawing/2010/main">
                <a:solidFill>
                  <a:srgbClr val="FFFFFF"/>
                </a:solidFill>
              </a14:hiddenFill>
            </a:ext>
          </a:extLst>
        </p:spPr>
      </p:pic>
      <p:pic>
        <p:nvPicPr>
          <p:cNvPr id="122" name="Picture 6" descr="undefined">
            <a:extLst>
              <a:ext uri="{FF2B5EF4-FFF2-40B4-BE49-F238E27FC236}">
                <a16:creationId xmlns:a16="http://schemas.microsoft.com/office/drawing/2014/main" id="{D652DC41-70C5-4CE8-87CC-638CE224EB7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861577" y="3805312"/>
            <a:ext cx="1618316" cy="1618316"/>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8" descr="undefined">
            <a:extLst>
              <a:ext uri="{FF2B5EF4-FFF2-40B4-BE49-F238E27FC236}">
                <a16:creationId xmlns:a16="http://schemas.microsoft.com/office/drawing/2014/main" id="{9F42FAC8-A625-414F-A5A1-139A9592E056}"/>
              </a:ext>
            </a:extLst>
          </p:cNvPr>
          <p:cNvPicPr>
            <a:picLocks noChangeAspect="1" noChangeArrowheads="1"/>
          </p:cNvPicPr>
          <p:nvPr/>
        </p:nvPicPr>
        <p:blipFill>
          <a:blip r:embed="rId13" cstate="screen">
            <a:extLst>
              <a:ext uri="{BEBA8EAE-BF5A-486C-A8C5-ECC9F3942E4B}">
                <a14:imgProps xmlns:a14="http://schemas.microsoft.com/office/drawing/2010/main">
                  <a14:imgLayer r:embed="rId1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4202653" y="1512927"/>
            <a:ext cx="1310677" cy="1966016"/>
          </a:xfrm>
          <a:prstGeom prst="rect">
            <a:avLst/>
          </a:prstGeom>
          <a:noFill/>
          <a:ln w="57150">
            <a:solidFill>
              <a:srgbClr val="7A3B32"/>
            </a:solidFill>
          </a:ln>
          <a:extLst>
            <a:ext uri="{909E8E84-426E-40DD-AFC4-6F175D3DCCD1}">
              <a14:hiddenFill xmlns:a14="http://schemas.microsoft.com/office/drawing/2010/main">
                <a:solidFill>
                  <a:srgbClr val="FFFFFF"/>
                </a:solidFill>
              </a14:hiddenFill>
            </a:ext>
          </a:extLst>
        </p:spPr>
      </p:pic>
      <p:pic>
        <p:nvPicPr>
          <p:cNvPr id="128" name="Picture 2" descr="Volcano boarding in Nicaragua: 'People love it' | Kinute">
            <a:extLst>
              <a:ext uri="{FF2B5EF4-FFF2-40B4-BE49-F238E27FC236}">
                <a16:creationId xmlns:a16="http://schemas.microsoft.com/office/drawing/2014/main" id="{4B12018E-846C-4C0A-BCCF-77741D2AD8E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978746" y="5159362"/>
            <a:ext cx="1261251" cy="1681668"/>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https://d269qndii4qjqu.cloudfront.net/fit-in/1200x1200/www/upload/pms/image_strip_74666_908m70.jpg?v=0.2">
            <a:extLst>
              <a:ext uri="{FF2B5EF4-FFF2-40B4-BE49-F238E27FC236}">
                <a16:creationId xmlns:a16="http://schemas.microsoft.com/office/drawing/2014/main" id="{BDAA3BE6-E4E5-43C5-9B4A-8DA78AD69D9C}"/>
              </a:ext>
            </a:extLst>
          </p:cNvPr>
          <p:cNvPicPr>
            <a:picLocks noChangeAspect="1" noChangeArrowheads="1"/>
          </p:cNvPicPr>
          <p:nvPr/>
        </p:nvPicPr>
        <p:blipFill rotWithShape="1">
          <a:blip r:embed="rId16" cstate="screen">
            <a:clrChange>
              <a:clrFrom>
                <a:srgbClr val="FFFFFF"/>
              </a:clrFrom>
              <a:clrTo>
                <a:srgbClr val="FFFFFF">
                  <a:alpha val="0"/>
                </a:srgbClr>
              </a:clrTo>
            </a:clrChange>
            <a:extLst>
              <a:ext uri="{BEBA8EAE-BF5A-486C-A8C5-ECC9F3942E4B}">
                <a14:imgProps xmlns:a14="http://schemas.microsoft.com/office/drawing/2010/main">
                  <a14:imgLayer r:embed="rId17">
                    <a14:imgEffect>
                      <a14:sharpenSoften amount="25000"/>
                    </a14:imgEffect>
                  </a14:imgLayer>
                </a14:imgProps>
              </a:ext>
              <a:ext uri="{28A0092B-C50C-407E-A947-70E740481C1C}">
                <a14:useLocalDpi xmlns:a14="http://schemas.microsoft.com/office/drawing/2010/main"/>
              </a:ext>
            </a:extLst>
          </a:blip>
          <a:srcRect/>
          <a:stretch/>
        </p:blipFill>
        <p:spPr bwMode="auto">
          <a:xfrm>
            <a:off x="4902347" y="3709406"/>
            <a:ext cx="1151914" cy="1558151"/>
          </a:xfrm>
          <a:prstGeom prst="rect">
            <a:avLst/>
          </a:prstGeom>
          <a:noFill/>
          <a:extLst>
            <a:ext uri="{909E8E84-426E-40DD-AFC4-6F175D3DCCD1}">
              <a14:hiddenFill xmlns:a14="http://schemas.microsoft.com/office/drawing/2010/main">
                <a:solidFill>
                  <a:srgbClr val="FFFFFF"/>
                </a:solidFill>
              </a14:hiddenFill>
            </a:ext>
          </a:extLst>
        </p:spPr>
      </p:pic>
      <p:sp>
        <p:nvSpPr>
          <p:cNvPr id="131" name="Rechteck 130">
            <a:extLst>
              <a:ext uri="{FF2B5EF4-FFF2-40B4-BE49-F238E27FC236}">
                <a16:creationId xmlns:a16="http://schemas.microsoft.com/office/drawing/2014/main" id="{A496B7F4-5339-4E20-B67E-A9CA05EC6B8D}"/>
              </a:ext>
            </a:extLst>
          </p:cNvPr>
          <p:cNvSpPr/>
          <p:nvPr/>
        </p:nvSpPr>
        <p:spPr>
          <a:xfrm>
            <a:off x="4796502" y="5278825"/>
            <a:ext cx="1417441"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Nomadic Badges</a:t>
            </a:r>
            <a:endParaRPr lang="de-DE" sz="1000">
              <a:solidFill>
                <a:schemeClr val="bg1"/>
              </a:solidFill>
              <a:highlight>
                <a:srgbClr val="000000"/>
              </a:highlight>
              <a:latin typeface="Museo Sans 100" panose="02000000000000000000" charset="0"/>
            </a:endParaRPr>
          </a:p>
        </p:txBody>
      </p:sp>
      <p:sp>
        <p:nvSpPr>
          <p:cNvPr id="65" name="Rechteck 64">
            <a:extLst>
              <a:ext uri="{FF2B5EF4-FFF2-40B4-BE49-F238E27FC236}">
                <a16:creationId xmlns:a16="http://schemas.microsoft.com/office/drawing/2014/main" id="{B1858653-7E24-40B0-89C4-89DE2D54CD4B}"/>
              </a:ext>
            </a:extLst>
          </p:cNvPr>
          <p:cNvSpPr/>
          <p:nvPr/>
        </p:nvSpPr>
        <p:spPr>
          <a:xfrm>
            <a:off x="2763936" y="5414154"/>
            <a:ext cx="1288168"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Solar Symbols</a:t>
            </a:r>
            <a:endParaRPr lang="de-DE" sz="1000">
              <a:solidFill>
                <a:schemeClr val="bg1"/>
              </a:solidFill>
              <a:highlight>
                <a:srgbClr val="000000"/>
              </a:highlight>
              <a:latin typeface="Museo Sans 100" panose="02000000000000000000" charset="0"/>
            </a:endParaRPr>
          </a:p>
        </p:txBody>
      </p:sp>
      <p:sp>
        <p:nvSpPr>
          <p:cNvPr id="68" name="Rechteck 67">
            <a:extLst>
              <a:ext uri="{FF2B5EF4-FFF2-40B4-BE49-F238E27FC236}">
                <a16:creationId xmlns:a16="http://schemas.microsoft.com/office/drawing/2014/main" id="{5D5F27CF-39EE-48B4-BAA6-12D4D9FC3FF3}"/>
              </a:ext>
            </a:extLst>
          </p:cNvPr>
          <p:cNvSpPr/>
          <p:nvPr/>
        </p:nvSpPr>
        <p:spPr>
          <a:xfrm>
            <a:off x="2947878" y="3383085"/>
            <a:ext cx="1288168"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Elements of Earth</a:t>
            </a:r>
            <a:endParaRPr lang="de-DE" sz="1000">
              <a:solidFill>
                <a:schemeClr val="bg1"/>
              </a:solidFill>
              <a:highlight>
                <a:srgbClr val="000000"/>
              </a:highlight>
              <a:latin typeface="Museo Sans 100" panose="02000000000000000000" charset="0"/>
            </a:endParaRPr>
          </a:p>
        </p:txBody>
      </p:sp>
      <p:sp>
        <p:nvSpPr>
          <p:cNvPr id="77" name="Rechteck 76">
            <a:extLst>
              <a:ext uri="{FF2B5EF4-FFF2-40B4-BE49-F238E27FC236}">
                <a16:creationId xmlns:a16="http://schemas.microsoft.com/office/drawing/2014/main" id="{254C12FC-242C-4C9B-871B-BE6A9B941946}"/>
              </a:ext>
            </a:extLst>
          </p:cNvPr>
          <p:cNvSpPr/>
          <p:nvPr/>
        </p:nvSpPr>
        <p:spPr>
          <a:xfrm>
            <a:off x="616229" y="4980864"/>
            <a:ext cx="1775275"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Wildly-Primitive</a:t>
            </a:r>
            <a:endParaRPr lang="de-DE" sz="1000">
              <a:solidFill>
                <a:schemeClr val="bg1"/>
              </a:solidFill>
              <a:highlight>
                <a:srgbClr val="000000"/>
              </a:highlight>
              <a:latin typeface="Museo Sans 100" panose="02000000000000000000" charset="0"/>
            </a:endParaRPr>
          </a:p>
        </p:txBody>
      </p:sp>
      <p:sp>
        <p:nvSpPr>
          <p:cNvPr id="78" name="Rechteck 77">
            <a:extLst>
              <a:ext uri="{FF2B5EF4-FFF2-40B4-BE49-F238E27FC236}">
                <a16:creationId xmlns:a16="http://schemas.microsoft.com/office/drawing/2014/main" id="{869AABAE-9FF9-4401-AA1D-ADF4145A20BC}"/>
              </a:ext>
            </a:extLst>
          </p:cNvPr>
          <p:cNvSpPr/>
          <p:nvPr/>
        </p:nvSpPr>
        <p:spPr>
          <a:xfrm>
            <a:off x="90384" y="3145316"/>
            <a:ext cx="1288168"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Shadowly Drama</a:t>
            </a:r>
            <a:endParaRPr lang="de-DE" sz="1000">
              <a:solidFill>
                <a:schemeClr val="bg1"/>
              </a:solidFill>
              <a:highlight>
                <a:srgbClr val="000000"/>
              </a:highlight>
              <a:latin typeface="Museo Sans 100" panose="02000000000000000000" charset="0"/>
            </a:endParaRPr>
          </a:p>
        </p:txBody>
      </p:sp>
      <p:sp>
        <p:nvSpPr>
          <p:cNvPr id="82" name="Rechteck 81">
            <a:extLst>
              <a:ext uri="{FF2B5EF4-FFF2-40B4-BE49-F238E27FC236}">
                <a16:creationId xmlns:a16="http://schemas.microsoft.com/office/drawing/2014/main" id="{83C203FA-38D9-4E6E-B455-2CC1FD7321D5}"/>
              </a:ext>
            </a:extLst>
          </p:cNvPr>
          <p:cNvSpPr/>
          <p:nvPr/>
        </p:nvSpPr>
        <p:spPr>
          <a:xfrm>
            <a:off x="9874918" y="4913141"/>
            <a:ext cx="1477665" cy="246221"/>
          </a:xfrm>
          <a:prstGeom prst="rect">
            <a:avLst/>
          </a:prstGeom>
          <a:noFill/>
        </p:spPr>
        <p:txBody>
          <a:bodyPr wrap="square">
            <a:spAutoFit/>
          </a:bodyPr>
          <a:lstStyle/>
          <a:p>
            <a:r>
              <a:rPr lang="en-US" sz="1000">
                <a:solidFill>
                  <a:schemeClr val="bg1"/>
                </a:solidFill>
                <a:highlight>
                  <a:srgbClr val="000000"/>
                </a:highlight>
              </a:rPr>
              <a:t>Ruling  the Elements</a:t>
            </a:r>
            <a:endParaRPr lang="de-DE" sz="1000">
              <a:solidFill>
                <a:schemeClr val="bg1"/>
              </a:solidFill>
              <a:highlight>
                <a:srgbClr val="000000"/>
              </a:highlight>
            </a:endParaRPr>
          </a:p>
        </p:txBody>
      </p:sp>
      <p:sp>
        <p:nvSpPr>
          <p:cNvPr id="84" name="Rechteck 83">
            <a:extLst>
              <a:ext uri="{FF2B5EF4-FFF2-40B4-BE49-F238E27FC236}">
                <a16:creationId xmlns:a16="http://schemas.microsoft.com/office/drawing/2014/main" id="{52F3720D-C9C9-4AB8-ADFF-C38F4192D75A}"/>
              </a:ext>
            </a:extLst>
          </p:cNvPr>
          <p:cNvSpPr/>
          <p:nvPr/>
        </p:nvSpPr>
        <p:spPr>
          <a:xfrm>
            <a:off x="6961461" y="1976244"/>
            <a:ext cx="1517495" cy="400110"/>
          </a:xfrm>
          <a:prstGeom prst="rect">
            <a:avLst/>
          </a:prstGeom>
          <a:noFill/>
        </p:spPr>
        <p:txBody>
          <a:bodyPr wrap="square">
            <a:spAutoFit/>
          </a:bodyPr>
          <a:lstStyle/>
          <a:p>
            <a:r>
              <a:rPr lang="en-US" sz="1000">
                <a:solidFill>
                  <a:schemeClr val="bg1"/>
                </a:solidFill>
                <a:highlight>
                  <a:srgbClr val="000000"/>
                </a:highlight>
              </a:rPr>
              <a:t>Imitation of </a:t>
            </a:r>
          </a:p>
          <a:p>
            <a:r>
              <a:rPr lang="en-US" sz="1000">
                <a:solidFill>
                  <a:schemeClr val="bg1"/>
                </a:solidFill>
                <a:highlight>
                  <a:srgbClr val="000000"/>
                </a:highlight>
              </a:rPr>
              <a:t>Elemental Forces</a:t>
            </a:r>
            <a:endParaRPr lang="de-DE" sz="1000">
              <a:solidFill>
                <a:schemeClr val="bg1"/>
              </a:solidFill>
              <a:highlight>
                <a:srgbClr val="000000"/>
              </a:highlight>
            </a:endParaRPr>
          </a:p>
        </p:txBody>
      </p:sp>
      <p:sp>
        <p:nvSpPr>
          <p:cNvPr id="85" name="Rechteck 84">
            <a:extLst>
              <a:ext uri="{FF2B5EF4-FFF2-40B4-BE49-F238E27FC236}">
                <a16:creationId xmlns:a16="http://schemas.microsoft.com/office/drawing/2014/main" id="{14D4C3EF-0BAB-4FA6-87E5-323271E2E6AB}"/>
              </a:ext>
            </a:extLst>
          </p:cNvPr>
          <p:cNvSpPr/>
          <p:nvPr/>
        </p:nvSpPr>
        <p:spPr>
          <a:xfrm>
            <a:off x="8531706" y="2127080"/>
            <a:ext cx="1517495" cy="246221"/>
          </a:xfrm>
          <a:prstGeom prst="rect">
            <a:avLst/>
          </a:prstGeom>
          <a:noFill/>
        </p:spPr>
        <p:txBody>
          <a:bodyPr wrap="square">
            <a:spAutoFit/>
          </a:bodyPr>
          <a:lstStyle/>
          <a:p>
            <a:r>
              <a:rPr lang="en-US" sz="1000">
                <a:solidFill>
                  <a:schemeClr val="bg1"/>
                </a:solidFill>
                <a:highlight>
                  <a:srgbClr val="000000"/>
                </a:highlight>
              </a:rPr>
              <a:t>Epic presentations</a:t>
            </a:r>
            <a:endParaRPr lang="de-DE" sz="1000">
              <a:solidFill>
                <a:schemeClr val="bg1"/>
              </a:solidFill>
              <a:highlight>
                <a:srgbClr val="000000"/>
              </a:highlight>
            </a:endParaRPr>
          </a:p>
        </p:txBody>
      </p:sp>
      <p:sp>
        <p:nvSpPr>
          <p:cNvPr id="75" name="Textfeld 74">
            <a:extLst>
              <a:ext uri="{FF2B5EF4-FFF2-40B4-BE49-F238E27FC236}">
                <a16:creationId xmlns:a16="http://schemas.microsoft.com/office/drawing/2014/main" id="{0B171F2A-D34E-44E3-AECE-ADBADD4C7C19}"/>
              </a:ext>
            </a:extLst>
          </p:cNvPr>
          <p:cNvSpPr txBox="1"/>
          <p:nvPr/>
        </p:nvSpPr>
        <p:spPr>
          <a:xfrm>
            <a:off x="4111837" y="3440331"/>
            <a:ext cx="1219709" cy="269946"/>
          </a:xfrm>
          <a:prstGeom prst="rect">
            <a:avLst/>
          </a:prstGeom>
          <a:noFill/>
        </p:spPr>
        <p:txBody>
          <a:bodyPr wrap="square" rtlCol="0">
            <a:spAutoFit/>
          </a:bodyPr>
          <a:lstStyle/>
          <a:p>
            <a:pPr>
              <a:lnSpc>
                <a:spcPct val="125000"/>
              </a:lnSpc>
            </a:pPr>
            <a:r>
              <a:rPr lang="de-DE" sz="1000">
                <a:solidFill>
                  <a:schemeClr val="bg1"/>
                </a:solidFill>
                <a:highlight>
                  <a:srgbClr val="000000"/>
                </a:highlight>
                <a:latin typeface="Museo Sans 100" panose="02000000000000000000" charset="0"/>
              </a:rPr>
              <a:t>Primary Rocks</a:t>
            </a:r>
            <a:endParaRPr lang="de-DE" sz="1000" err="1">
              <a:solidFill>
                <a:schemeClr val="bg1"/>
              </a:solidFill>
              <a:highlight>
                <a:srgbClr val="000000"/>
              </a:highlight>
              <a:latin typeface="Museo Sans 100" panose="02000000000000000000" charset="0"/>
            </a:endParaRPr>
          </a:p>
        </p:txBody>
      </p:sp>
      <p:pic>
        <p:nvPicPr>
          <p:cNvPr id="1026" name="Picture 2" descr="undefined">
            <a:extLst>
              <a:ext uri="{FF2B5EF4-FFF2-40B4-BE49-F238E27FC236}">
                <a16:creationId xmlns:a16="http://schemas.microsoft.com/office/drawing/2014/main" id="{947D4C64-B8B0-414F-96D7-EF2596B28ABD}"/>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9136435" y="3183958"/>
            <a:ext cx="1825532" cy="1676865"/>
          </a:xfrm>
          <a:prstGeom prst="rect">
            <a:avLst/>
          </a:prstGeom>
          <a:noFill/>
          <a:ln w="76200">
            <a:solidFill>
              <a:srgbClr val="5E4A46"/>
            </a:solidFill>
          </a:ln>
          <a:extLst>
            <a:ext uri="{909E8E84-426E-40DD-AFC4-6F175D3DCCD1}">
              <a14:hiddenFill xmlns:a14="http://schemas.microsoft.com/office/drawing/2010/main">
                <a:solidFill>
                  <a:srgbClr val="FFFFFF"/>
                </a:solidFill>
              </a14:hiddenFill>
            </a:ext>
          </a:extLst>
        </p:spPr>
      </p:pic>
      <p:sp>
        <p:nvSpPr>
          <p:cNvPr id="95" name="Rechteck 94">
            <a:extLst>
              <a:ext uri="{FF2B5EF4-FFF2-40B4-BE49-F238E27FC236}">
                <a16:creationId xmlns:a16="http://schemas.microsoft.com/office/drawing/2014/main" id="{92D709C3-15C3-4588-922F-D218723420F8}"/>
              </a:ext>
            </a:extLst>
          </p:cNvPr>
          <p:cNvSpPr/>
          <p:nvPr/>
        </p:nvSpPr>
        <p:spPr>
          <a:xfrm>
            <a:off x="10026870" y="2937737"/>
            <a:ext cx="1164668" cy="246221"/>
          </a:xfrm>
          <a:prstGeom prst="rect">
            <a:avLst/>
          </a:prstGeom>
          <a:noFill/>
        </p:spPr>
        <p:txBody>
          <a:bodyPr wrap="square">
            <a:spAutoFit/>
          </a:bodyPr>
          <a:lstStyle/>
          <a:p>
            <a:r>
              <a:rPr lang="en-US" sz="1000">
                <a:solidFill>
                  <a:schemeClr val="bg1"/>
                </a:solidFill>
                <a:highlight>
                  <a:srgbClr val="000000"/>
                </a:highlight>
              </a:rPr>
              <a:t>Modern Caves</a:t>
            </a:r>
            <a:endParaRPr lang="de-DE" sz="1000">
              <a:solidFill>
                <a:schemeClr val="bg1"/>
              </a:solidFill>
              <a:highlight>
                <a:srgbClr val="000000"/>
              </a:highlight>
            </a:endParaRPr>
          </a:p>
        </p:txBody>
      </p:sp>
      <p:pic>
        <p:nvPicPr>
          <p:cNvPr id="116" name="Picture 4" descr="undefined">
            <a:extLst>
              <a:ext uri="{FF2B5EF4-FFF2-40B4-BE49-F238E27FC236}">
                <a16:creationId xmlns:a16="http://schemas.microsoft.com/office/drawing/2014/main" id="{CE5B97C3-396B-4A45-BE04-556B55275A27}"/>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506053" y="2452653"/>
            <a:ext cx="1803904" cy="1201529"/>
          </a:xfrm>
          <a:prstGeom prst="rect">
            <a:avLst/>
          </a:prstGeom>
          <a:noFill/>
          <a:ln w="76200">
            <a:solidFill>
              <a:srgbClr val="292F29"/>
            </a:solidFill>
          </a:ln>
          <a:extLst>
            <a:ext uri="{909E8E84-426E-40DD-AFC4-6F175D3DCCD1}">
              <a14:hiddenFill xmlns:a14="http://schemas.microsoft.com/office/drawing/2010/main">
                <a:solidFill>
                  <a:srgbClr val="FFFFFF"/>
                </a:solidFill>
              </a14:hiddenFill>
            </a:ext>
          </a:extLst>
        </p:spPr>
      </p:pic>
      <p:pic>
        <p:nvPicPr>
          <p:cNvPr id="1028" name="Picture 4" descr="Bildergebnis für moxiustion">
            <a:extLst>
              <a:ext uri="{FF2B5EF4-FFF2-40B4-BE49-F238E27FC236}">
                <a16:creationId xmlns:a16="http://schemas.microsoft.com/office/drawing/2014/main" id="{0DAE0B6F-B557-40DB-A477-5EDF2A53CAAC}"/>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012454" y="5127446"/>
            <a:ext cx="1745132" cy="1160556"/>
          </a:xfrm>
          <a:prstGeom prst="rect">
            <a:avLst/>
          </a:prstGeom>
          <a:noFill/>
          <a:ln w="57150">
            <a:solidFill>
              <a:srgbClr val="5E4A46"/>
            </a:solidFill>
          </a:ln>
          <a:extLst>
            <a:ext uri="{909E8E84-426E-40DD-AFC4-6F175D3DCCD1}">
              <a14:hiddenFill xmlns:a14="http://schemas.microsoft.com/office/drawing/2010/main">
                <a:solidFill>
                  <a:srgbClr val="FFFFFF"/>
                </a:solidFill>
              </a14:hiddenFill>
            </a:ext>
          </a:extLst>
        </p:spPr>
      </p:pic>
      <p:sp>
        <p:nvSpPr>
          <p:cNvPr id="81" name="Rechteck 80">
            <a:extLst>
              <a:ext uri="{FF2B5EF4-FFF2-40B4-BE49-F238E27FC236}">
                <a16:creationId xmlns:a16="http://schemas.microsoft.com/office/drawing/2014/main" id="{913A3958-37F2-4229-BB3D-0B81A66025C4}"/>
              </a:ext>
            </a:extLst>
          </p:cNvPr>
          <p:cNvSpPr/>
          <p:nvPr/>
        </p:nvSpPr>
        <p:spPr>
          <a:xfrm>
            <a:off x="7865069" y="4891536"/>
            <a:ext cx="1164668" cy="246221"/>
          </a:xfrm>
          <a:prstGeom prst="rect">
            <a:avLst/>
          </a:prstGeom>
          <a:noFill/>
        </p:spPr>
        <p:txBody>
          <a:bodyPr wrap="square">
            <a:spAutoFit/>
          </a:bodyPr>
          <a:lstStyle/>
          <a:p>
            <a:r>
              <a:rPr lang="en-US" sz="1000">
                <a:solidFill>
                  <a:schemeClr val="bg1"/>
                </a:solidFill>
                <a:highlight>
                  <a:srgbClr val="000000"/>
                </a:highlight>
              </a:rPr>
              <a:t>Ancient Rituals</a:t>
            </a:r>
            <a:endParaRPr lang="de-DE" sz="1000">
              <a:solidFill>
                <a:schemeClr val="bg1"/>
              </a:solidFill>
              <a:highlight>
                <a:srgbClr val="000000"/>
              </a:highlight>
            </a:endParaRPr>
          </a:p>
        </p:txBody>
      </p:sp>
      <p:sp>
        <p:nvSpPr>
          <p:cNvPr id="83" name="Rechteck 82">
            <a:extLst>
              <a:ext uri="{FF2B5EF4-FFF2-40B4-BE49-F238E27FC236}">
                <a16:creationId xmlns:a16="http://schemas.microsoft.com/office/drawing/2014/main" id="{847EBA38-66E0-41C4-A14C-8A2A1A3BB673}"/>
              </a:ext>
            </a:extLst>
          </p:cNvPr>
          <p:cNvSpPr/>
          <p:nvPr/>
        </p:nvSpPr>
        <p:spPr>
          <a:xfrm>
            <a:off x="7420683" y="3654182"/>
            <a:ext cx="1545794" cy="246221"/>
          </a:xfrm>
          <a:prstGeom prst="rect">
            <a:avLst/>
          </a:prstGeom>
          <a:noFill/>
        </p:spPr>
        <p:txBody>
          <a:bodyPr wrap="square">
            <a:spAutoFit/>
          </a:bodyPr>
          <a:lstStyle/>
          <a:p>
            <a:r>
              <a:rPr lang="en-US" sz="1000">
                <a:solidFill>
                  <a:schemeClr val="bg1"/>
                </a:solidFill>
                <a:highlight>
                  <a:srgbClr val="000000"/>
                </a:highlight>
              </a:rPr>
              <a:t>Protective Accessoires</a:t>
            </a:r>
            <a:endParaRPr lang="de-DE" sz="1000">
              <a:solidFill>
                <a:schemeClr val="bg1"/>
              </a:solidFill>
              <a:highlight>
                <a:srgbClr val="000000"/>
              </a:highlight>
            </a:endParaRPr>
          </a:p>
        </p:txBody>
      </p:sp>
    </p:spTree>
    <p:extLst>
      <p:ext uri="{BB962C8B-B14F-4D97-AF65-F5344CB8AC3E}">
        <p14:creationId xmlns:p14="http://schemas.microsoft.com/office/powerpoint/2010/main" val="106583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 name="Textplatzhalter 3">
            <a:extLst>
              <a:ext uri="{FF2B5EF4-FFF2-40B4-BE49-F238E27FC236}">
                <a16:creationId xmlns:a16="http://schemas.microsoft.com/office/drawing/2014/main" id="{BC43978B-5710-4CC0-8D7F-E5615F572498}"/>
              </a:ext>
            </a:extLst>
          </p:cNvPr>
          <p:cNvSpPr txBox="1">
            <a:spLocks/>
          </p:cNvSpPr>
          <p:nvPr/>
        </p:nvSpPr>
        <p:spPr>
          <a:xfrm>
            <a:off x="727200" y="6218065"/>
            <a:ext cx="1872000" cy="2808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lgn="l" defTabSz="914377" rtl="0" eaLnBrk="1" latinLnBrk="0" hangingPunct="1">
              <a:lnSpc>
                <a:spcPct val="125000"/>
              </a:lnSpc>
              <a:spcBef>
                <a:spcPts val="0"/>
              </a:spcBef>
              <a:spcAft>
                <a:spcPts val="700"/>
              </a:spcAft>
              <a:buFont typeface="Arial" panose="020B0604020202020204" pitchFamily="34" charset="0"/>
              <a:buNone/>
              <a:defRPr sz="200" kern="1200">
                <a:solidFill>
                  <a:schemeClr val="bg1"/>
                </a:solidFill>
                <a:latin typeface="+mn-lt"/>
                <a:ea typeface="+mn-ea"/>
                <a:cs typeface="+mn-cs"/>
              </a:defRPr>
            </a:lvl1pPr>
            <a:lvl2pPr marL="266693" indent="0" algn="l" defTabSz="914377"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2pPr>
            <a:lvl3pPr marL="539737" indent="-18414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21" indent="-179384"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16"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t> </a:t>
            </a:r>
            <a:endParaRPr lang="de-DE" dirty="0"/>
          </a:p>
        </p:txBody>
      </p:sp>
      <p:pic>
        <p:nvPicPr>
          <p:cNvPr id="45" name="Picture 6" descr="undefined">
            <a:extLst>
              <a:ext uri="{FF2B5EF4-FFF2-40B4-BE49-F238E27FC236}">
                <a16:creationId xmlns:a16="http://schemas.microsoft.com/office/drawing/2014/main" id="{9E033F7B-6A50-4E70-9DF0-C2A2E9137A1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8146586" y="1772816"/>
            <a:ext cx="4045413" cy="5056764"/>
          </a:xfrm>
          <a:prstGeom prst="rect">
            <a:avLst/>
          </a:prstGeom>
          <a:noFill/>
          <a:ln w="28575">
            <a:noFill/>
          </a:ln>
          <a:extLst>
            <a:ext uri="{909E8E84-426E-40DD-AFC4-6F175D3DCCD1}">
              <a14:hiddenFill xmlns:a14="http://schemas.microsoft.com/office/drawing/2010/main">
                <a:solidFill>
                  <a:srgbClr val="FFFFFF"/>
                </a:solidFill>
              </a14:hiddenFill>
            </a:ext>
          </a:extLst>
        </p:spPr>
      </p:pic>
      <p:grpSp>
        <p:nvGrpSpPr>
          <p:cNvPr id="28" name="Gruppieren 27">
            <a:extLst>
              <a:ext uri="{FF2B5EF4-FFF2-40B4-BE49-F238E27FC236}">
                <a16:creationId xmlns:a16="http://schemas.microsoft.com/office/drawing/2014/main" id="{3EC2E417-8C0D-4339-B893-3CC5EF7CBDA2}"/>
              </a:ext>
            </a:extLst>
          </p:cNvPr>
          <p:cNvGrpSpPr/>
          <p:nvPr/>
        </p:nvGrpSpPr>
        <p:grpSpPr>
          <a:xfrm>
            <a:off x="609699" y="586805"/>
            <a:ext cx="2160240" cy="617035"/>
            <a:chOff x="282253" y="1281115"/>
            <a:chExt cx="3425651" cy="978475"/>
          </a:xfrm>
        </p:grpSpPr>
        <p:pic>
          <p:nvPicPr>
            <p:cNvPr id="32" name="Grafik 31">
              <a:extLst>
                <a:ext uri="{FF2B5EF4-FFF2-40B4-BE49-F238E27FC236}">
                  <a16:creationId xmlns:a16="http://schemas.microsoft.com/office/drawing/2014/main" id="{982B74A1-6DAF-471A-AB1C-59DAD1930AAE}"/>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33" name="Grafik 32">
              <a:extLst>
                <a:ext uri="{FF2B5EF4-FFF2-40B4-BE49-F238E27FC236}">
                  <a16:creationId xmlns:a16="http://schemas.microsoft.com/office/drawing/2014/main" id="{BD9E43B5-29CF-458C-854D-4C7131EC7638}"/>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sp>
        <p:nvSpPr>
          <p:cNvPr id="40" name="Textfeld 39">
            <a:extLst>
              <a:ext uri="{FF2B5EF4-FFF2-40B4-BE49-F238E27FC236}">
                <a16:creationId xmlns:a16="http://schemas.microsoft.com/office/drawing/2014/main" id="{F8905EFD-A881-4B6F-8F3A-B585F627FAC0}"/>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prstClr val="white"/>
                </a:solidFill>
                <a:effectLst/>
                <a:uLnTx/>
                <a:uFillTx/>
                <a:latin typeface="Museo Sans 300"/>
                <a:ea typeface="+mn-ea"/>
                <a:cs typeface="+mn-cs"/>
              </a:rPr>
              <a:t>Fragrance Trends 2025</a:t>
            </a:r>
          </a:p>
        </p:txBody>
      </p:sp>
      <p:grpSp>
        <p:nvGrpSpPr>
          <p:cNvPr id="41" name="Gruppieren 40">
            <a:extLst>
              <a:ext uri="{FF2B5EF4-FFF2-40B4-BE49-F238E27FC236}">
                <a16:creationId xmlns:a16="http://schemas.microsoft.com/office/drawing/2014/main" id="{0AFA2A0D-5D07-4128-90AD-66BDADAE5D41}"/>
              </a:ext>
            </a:extLst>
          </p:cNvPr>
          <p:cNvGrpSpPr/>
          <p:nvPr/>
        </p:nvGrpSpPr>
        <p:grpSpPr>
          <a:xfrm>
            <a:off x="10416480" y="171154"/>
            <a:ext cx="1439984" cy="1439984"/>
            <a:chOff x="-139919" y="1880126"/>
            <a:chExt cx="1439984" cy="1439984"/>
          </a:xfrm>
        </p:grpSpPr>
        <p:sp>
          <p:nvSpPr>
            <p:cNvPr id="42" name="Ellipse 41">
              <a:extLst>
                <a:ext uri="{FF2B5EF4-FFF2-40B4-BE49-F238E27FC236}">
                  <a16:creationId xmlns:a16="http://schemas.microsoft.com/office/drawing/2014/main" id="{0EB59693-C8C6-46FE-A916-5AFBEBBB9048}"/>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3" name="Textfeld 42">
              <a:extLst>
                <a:ext uri="{FF2B5EF4-FFF2-40B4-BE49-F238E27FC236}">
                  <a16:creationId xmlns:a16="http://schemas.microsoft.com/office/drawing/2014/main" id="{A0F78C40-5539-4D70-AFA4-31D08CF2D751}"/>
                </a:ext>
              </a:extLst>
            </p:cNvPr>
            <p:cNvSpPr txBox="1"/>
            <p:nvPr/>
          </p:nvSpPr>
          <p:spPr>
            <a:xfrm>
              <a:off x="-108318" y="2274990"/>
              <a:ext cx="1244123" cy="61100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BRAND</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OPPORTUNITY</a:t>
              </a:r>
            </a:p>
          </p:txBody>
        </p:sp>
      </p:grpSp>
      <p:sp>
        <p:nvSpPr>
          <p:cNvPr id="12" name="Textfeld 11">
            <a:extLst>
              <a:ext uri="{FF2B5EF4-FFF2-40B4-BE49-F238E27FC236}">
                <a16:creationId xmlns:a16="http://schemas.microsoft.com/office/drawing/2014/main" id="{BD03F4A0-4384-4A55-AB04-96418BF5AF49}"/>
              </a:ext>
            </a:extLst>
          </p:cNvPr>
          <p:cNvSpPr txBox="1"/>
          <p:nvPr/>
        </p:nvSpPr>
        <p:spPr>
          <a:xfrm>
            <a:off x="568547" y="1862947"/>
            <a:ext cx="8309566" cy="758285"/>
          </a:xfrm>
          <a:prstGeom prst="rect">
            <a:avLst/>
          </a:prstGeom>
          <a:noFill/>
        </p:spPr>
        <p:txBody>
          <a:bodyPr wrap="square" rtlCol="0">
            <a:spAutoFit/>
          </a:bodyPr>
          <a:lstStyle/>
          <a:p>
            <a:pPr lvl="0">
              <a:lnSpc>
                <a:spcPct val="125000"/>
              </a:lnSpc>
            </a:pPr>
            <a:r>
              <a:rPr lang="en-US">
                <a:solidFill>
                  <a:schemeClr val="bg1"/>
                </a:solidFill>
              </a:rPr>
              <a:t>In uncertain times, the brand positions itself as a reliable source of power that strengthens and expands the potential of consumers.</a:t>
            </a:r>
            <a:endParaRPr kumimoji="0" lang="de-DE" sz="1800" b="0" i="0" u="none" strike="noStrike" kern="1200" cap="none" spc="0" normalizeH="0" baseline="0" noProof="0">
              <a:ln>
                <a:noFill/>
              </a:ln>
              <a:solidFill>
                <a:schemeClr val="bg1"/>
              </a:solidFill>
              <a:effectLst/>
              <a:uLnTx/>
              <a:uFillTx/>
              <a:latin typeface="Museo Sans 300"/>
              <a:ea typeface="+mn-ea"/>
              <a:cs typeface="+mn-cs"/>
            </a:endParaRPr>
          </a:p>
        </p:txBody>
      </p:sp>
      <p:grpSp>
        <p:nvGrpSpPr>
          <p:cNvPr id="47" name="Gruppieren 46">
            <a:extLst>
              <a:ext uri="{FF2B5EF4-FFF2-40B4-BE49-F238E27FC236}">
                <a16:creationId xmlns:a16="http://schemas.microsoft.com/office/drawing/2014/main" id="{196D02D9-6DF8-4E77-A613-C045356584BC}"/>
              </a:ext>
            </a:extLst>
          </p:cNvPr>
          <p:cNvGrpSpPr/>
          <p:nvPr/>
        </p:nvGrpSpPr>
        <p:grpSpPr>
          <a:xfrm>
            <a:off x="2762664" y="2815787"/>
            <a:ext cx="1409417" cy="1350265"/>
            <a:chOff x="-210974" y="1603663"/>
            <a:chExt cx="1409417" cy="1350265"/>
          </a:xfrm>
          <a:solidFill>
            <a:srgbClr val="E1E3DE"/>
          </a:solidFill>
        </p:grpSpPr>
        <p:sp>
          <p:nvSpPr>
            <p:cNvPr id="51" name="Ellipse 50">
              <a:extLst>
                <a:ext uri="{FF2B5EF4-FFF2-40B4-BE49-F238E27FC236}">
                  <a16:creationId xmlns:a16="http://schemas.microsoft.com/office/drawing/2014/main" id="{BC08C818-B2A1-451F-AAA9-483099EC5A6F}"/>
                </a:ext>
              </a:extLst>
            </p:cNvPr>
            <p:cNvSpPr/>
            <p:nvPr/>
          </p:nvSpPr>
          <p:spPr>
            <a:xfrm>
              <a:off x="-207486" y="1603663"/>
              <a:ext cx="1405929" cy="1350265"/>
            </a:xfrm>
            <a:prstGeom prst="ellipse">
              <a:avLst/>
            </a:prstGeom>
            <a:solidFill>
              <a:srgbClr val="5E4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3" name="Textfeld 52">
              <a:extLst>
                <a:ext uri="{FF2B5EF4-FFF2-40B4-BE49-F238E27FC236}">
                  <a16:creationId xmlns:a16="http://schemas.microsoft.com/office/drawing/2014/main" id="{3A654615-B362-4293-A7C3-E914B9ADBCB1}"/>
                </a:ext>
              </a:extLst>
            </p:cNvPr>
            <p:cNvSpPr txBox="1"/>
            <p:nvPr/>
          </p:nvSpPr>
          <p:spPr>
            <a:xfrm>
              <a:off x="-210974" y="1968848"/>
              <a:ext cx="1214891" cy="610295"/>
            </a:xfrm>
            <a:prstGeom prst="rect">
              <a:avLst/>
            </a:prstGeom>
            <a:solidFill>
              <a:schemeClr val="tx1"/>
            </a:solidFill>
          </p:spPr>
          <p:txBody>
            <a:bodyPr wrap="square" rtlCol="0">
              <a:spAutoFit/>
            </a:bodyPr>
            <a:lstStyle/>
            <a:p>
              <a:pPr lvl="0">
                <a:lnSpc>
                  <a:spcPct val="125000"/>
                </a:lnSpc>
              </a:pPr>
              <a:r>
                <a:rPr lang="de-DE" sz="1400">
                  <a:solidFill>
                    <a:schemeClr val="bg1"/>
                  </a:solidFill>
                </a:rPr>
                <a:t>Natural &amp; </a:t>
              </a:r>
            </a:p>
            <a:p>
              <a:pPr lvl="0">
                <a:lnSpc>
                  <a:spcPct val="125000"/>
                </a:lnSpc>
              </a:pPr>
              <a:r>
                <a:rPr lang="de-DE" sz="1400">
                  <a:solidFill>
                    <a:schemeClr val="bg1"/>
                  </a:solidFill>
                </a:rPr>
                <a:t>Elementary</a:t>
              </a:r>
            </a:p>
          </p:txBody>
        </p:sp>
      </p:grpSp>
      <p:grpSp>
        <p:nvGrpSpPr>
          <p:cNvPr id="65" name="Gruppieren 64">
            <a:extLst>
              <a:ext uri="{FF2B5EF4-FFF2-40B4-BE49-F238E27FC236}">
                <a16:creationId xmlns:a16="http://schemas.microsoft.com/office/drawing/2014/main" id="{2E1377DE-FFEE-4A43-9B8C-113FE4407D8B}"/>
              </a:ext>
            </a:extLst>
          </p:cNvPr>
          <p:cNvGrpSpPr/>
          <p:nvPr/>
        </p:nvGrpSpPr>
        <p:grpSpPr>
          <a:xfrm>
            <a:off x="4930452" y="3043615"/>
            <a:ext cx="1587983" cy="1587981"/>
            <a:chOff x="95768" y="1735264"/>
            <a:chExt cx="1349159" cy="1349158"/>
          </a:xfrm>
          <a:solidFill>
            <a:srgbClr val="E1E3DE"/>
          </a:solidFill>
        </p:grpSpPr>
        <p:sp>
          <p:nvSpPr>
            <p:cNvPr id="66" name="Ellipse 65">
              <a:extLst>
                <a:ext uri="{FF2B5EF4-FFF2-40B4-BE49-F238E27FC236}">
                  <a16:creationId xmlns:a16="http://schemas.microsoft.com/office/drawing/2014/main" id="{146BA56C-4110-4F4D-9BF7-8A9983EE2EA5}"/>
                </a:ext>
              </a:extLst>
            </p:cNvPr>
            <p:cNvSpPr/>
            <p:nvPr/>
          </p:nvSpPr>
          <p:spPr>
            <a:xfrm>
              <a:off x="95769" y="1735264"/>
              <a:ext cx="1349158" cy="1349158"/>
            </a:xfrm>
            <a:prstGeom prst="ellipse">
              <a:avLst/>
            </a:prstGeom>
            <a:solidFill>
              <a:srgbClr val="932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2" name="Textfeld 71">
              <a:extLst>
                <a:ext uri="{FF2B5EF4-FFF2-40B4-BE49-F238E27FC236}">
                  <a16:creationId xmlns:a16="http://schemas.microsoft.com/office/drawing/2014/main" id="{9CA98764-DDDD-4660-A908-4BE388D17B8B}"/>
                </a:ext>
              </a:extLst>
            </p:cNvPr>
            <p:cNvSpPr txBox="1"/>
            <p:nvPr/>
          </p:nvSpPr>
          <p:spPr>
            <a:xfrm>
              <a:off x="95768" y="2133736"/>
              <a:ext cx="1112612" cy="518510"/>
            </a:xfrm>
            <a:prstGeom prst="rect">
              <a:avLst/>
            </a:prstGeom>
            <a:solidFill>
              <a:schemeClr val="tx1"/>
            </a:solidFill>
          </p:spPr>
          <p:txBody>
            <a:bodyPr wrap="square" rtlCol="0">
              <a:spAutoFit/>
            </a:bodyPr>
            <a:lstStyle/>
            <a:p>
              <a:pPr lvl="0">
                <a:lnSpc>
                  <a:spcPct val="125000"/>
                </a:lnSpc>
              </a:pPr>
              <a:r>
                <a:rPr lang="de-DE" sz="1400">
                  <a:solidFill>
                    <a:schemeClr val="bg1"/>
                  </a:solidFill>
                </a:rPr>
                <a:t>Boosting &amp; </a:t>
              </a:r>
            </a:p>
            <a:p>
              <a:pPr lvl="0">
                <a:lnSpc>
                  <a:spcPct val="125000"/>
                </a:lnSpc>
              </a:pPr>
              <a:r>
                <a:rPr lang="de-DE" sz="1400">
                  <a:solidFill>
                    <a:schemeClr val="bg1"/>
                  </a:solidFill>
                </a:rPr>
                <a:t>Empowering</a:t>
              </a:r>
            </a:p>
          </p:txBody>
        </p:sp>
      </p:grpSp>
      <p:grpSp>
        <p:nvGrpSpPr>
          <p:cNvPr id="75" name="Gruppieren 74">
            <a:extLst>
              <a:ext uri="{FF2B5EF4-FFF2-40B4-BE49-F238E27FC236}">
                <a16:creationId xmlns:a16="http://schemas.microsoft.com/office/drawing/2014/main" id="{38CDFAD2-6393-4EA1-9629-E4D18C1DC6D9}"/>
              </a:ext>
            </a:extLst>
          </p:cNvPr>
          <p:cNvGrpSpPr/>
          <p:nvPr/>
        </p:nvGrpSpPr>
        <p:grpSpPr>
          <a:xfrm>
            <a:off x="3437857" y="4568338"/>
            <a:ext cx="1689034" cy="1688074"/>
            <a:chOff x="94732" y="1997489"/>
            <a:chExt cx="1823253" cy="1770089"/>
          </a:xfrm>
          <a:solidFill>
            <a:srgbClr val="E1E3DE"/>
          </a:solidFill>
        </p:grpSpPr>
        <p:sp>
          <p:nvSpPr>
            <p:cNvPr id="76" name="Ellipse 75">
              <a:extLst>
                <a:ext uri="{FF2B5EF4-FFF2-40B4-BE49-F238E27FC236}">
                  <a16:creationId xmlns:a16="http://schemas.microsoft.com/office/drawing/2014/main" id="{862B29BC-F39E-4040-8588-A53F2E9832E0}"/>
                </a:ext>
              </a:extLst>
            </p:cNvPr>
            <p:cNvSpPr/>
            <p:nvPr/>
          </p:nvSpPr>
          <p:spPr>
            <a:xfrm>
              <a:off x="95769" y="1997489"/>
              <a:ext cx="1822216" cy="1770089"/>
            </a:xfrm>
            <a:prstGeom prst="ellipse">
              <a:avLst/>
            </a:prstGeom>
            <a:solidFill>
              <a:srgbClr val="717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7" name="Textfeld 76">
              <a:extLst>
                <a:ext uri="{FF2B5EF4-FFF2-40B4-BE49-F238E27FC236}">
                  <a16:creationId xmlns:a16="http://schemas.microsoft.com/office/drawing/2014/main" id="{99E3D1DA-1588-42DA-96AE-5F94B03F1837}"/>
                </a:ext>
              </a:extLst>
            </p:cNvPr>
            <p:cNvSpPr txBox="1"/>
            <p:nvPr/>
          </p:nvSpPr>
          <p:spPr>
            <a:xfrm>
              <a:off x="94732" y="2511425"/>
              <a:ext cx="1442137" cy="640686"/>
            </a:xfrm>
            <a:prstGeom prst="rect">
              <a:avLst/>
            </a:prstGeom>
            <a:solidFill>
              <a:schemeClr val="tx1"/>
            </a:solidFill>
          </p:spPr>
          <p:txBody>
            <a:bodyPr wrap="square" rtlCol="0">
              <a:spAutoFit/>
            </a:bodyPr>
            <a:lstStyle/>
            <a:p>
              <a:pPr lvl="0">
                <a:lnSpc>
                  <a:spcPct val="125000"/>
                </a:lnSpc>
              </a:pPr>
              <a:r>
                <a:rPr lang="de-DE" sz="1400">
                  <a:solidFill>
                    <a:schemeClr val="bg1"/>
                  </a:solidFill>
                </a:rPr>
                <a:t>Ritualistic &amp;</a:t>
              </a:r>
            </a:p>
            <a:p>
              <a:pPr lvl="0">
                <a:lnSpc>
                  <a:spcPct val="125000"/>
                </a:lnSpc>
              </a:pPr>
              <a:r>
                <a:rPr lang="de-DE" sz="1400">
                  <a:solidFill>
                    <a:schemeClr val="bg1"/>
                  </a:solidFill>
                </a:rPr>
                <a:t>Dramatic</a:t>
              </a:r>
            </a:p>
          </p:txBody>
        </p:sp>
      </p:grpSp>
      <p:grpSp>
        <p:nvGrpSpPr>
          <p:cNvPr id="22" name="Gruppieren 21">
            <a:extLst>
              <a:ext uri="{FF2B5EF4-FFF2-40B4-BE49-F238E27FC236}">
                <a16:creationId xmlns:a16="http://schemas.microsoft.com/office/drawing/2014/main" id="{3E1913B5-246A-405C-9AD9-F758D492ADE7}"/>
              </a:ext>
            </a:extLst>
          </p:cNvPr>
          <p:cNvGrpSpPr/>
          <p:nvPr/>
        </p:nvGrpSpPr>
        <p:grpSpPr>
          <a:xfrm>
            <a:off x="1134513" y="3874416"/>
            <a:ext cx="1587982" cy="1587981"/>
            <a:chOff x="-49596" y="1885338"/>
            <a:chExt cx="1362393" cy="1362393"/>
          </a:xfrm>
          <a:solidFill>
            <a:srgbClr val="E1E3DE"/>
          </a:solidFill>
        </p:grpSpPr>
        <p:sp>
          <p:nvSpPr>
            <p:cNvPr id="23" name="Ellipse 22">
              <a:extLst>
                <a:ext uri="{FF2B5EF4-FFF2-40B4-BE49-F238E27FC236}">
                  <a16:creationId xmlns:a16="http://schemas.microsoft.com/office/drawing/2014/main" id="{AD510430-B2A7-4231-A9F1-ECA2962B84D2}"/>
                </a:ext>
              </a:extLst>
            </p:cNvPr>
            <p:cNvSpPr/>
            <p:nvPr/>
          </p:nvSpPr>
          <p:spPr>
            <a:xfrm>
              <a:off x="-49596" y="1885338"/>
              <a:ext cx="1362393" cy="1362393"/>
            </a:xfrm>
            <a:prstGeom prst="ellipse">
              <a:avLst/>
            </a:prstGeom>
            <a:solidFill>
              <a:srgbClr val="CBC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4" name="Textfeld 23">
              <a:extLst>
                <a:ext uri="{FF2B5EF4-FFF2-40B4-BE49-F238E27FC236}">
                  <a16:creationId xmlns:a16="http://schemas.microsoft.com/office/drawing/2014/main" id="{EB3B1731-ECC1-402D-A7D2-3C20E2631ABE}"/>
                </a:ext>
              </a:extLst>
            </p:cNvPr>
            <p:cNvSpPr txBox="1"/>
            <p:nvPr/>
          </p:nvSpPr>
          <p:spPr>
            <a:xfrm>
              <a:off x="-49596" y="2299935"/>
              <a:ext cx="1050215" cy="523597"/>
            </a:xfrm>
            <a:prstGeom prst="rect">
              <a:avLst/>
            </a:prstGeom>
            <a:solidFill>
              <a:schemeClr val="tx1"/>
            </a:solid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schemeClr val="bg1"/>
                  </a:solidFill>
                  <a:effectLst/>
                  <a:uLnTx/>
                  <a:uFillTx/>
                  <a:latin typeface="Museo Sans 300"/>
                  <a:ea typeface="+mn-ea"/>
                  <a:cs typeface="+mn-cs"/>
                </a:rPr>
                <a:t>Reliability &amp;</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schemeClr val="bg1"/>
                  </a:solidFill>
                  <a:effectLst/>
                  <a:uLnTx/>
                  <a:uFillTx/>
                  <a:latin typeface="Museo Sans 300"/>
                  <a:ea typeface="+mn-ea"/>
                  <a:cs typeface="+mn-cs"/>
                </a:rPr>
                <a:t>Resilience</a:t>
              </a:r>
            </a:p>
          </p:txBody>
        </p:sp>
      </p:grpSp>
      <p:grpSp>
        <p:nvGrpSpPr>
          <p:cNvPr id="25" name="Gruppieren 24">
            <a:extLst>
              <a:ext uri="{FF2B5EF4-FFF2-40B4-BE49-F238E27FC236}">
                <a16:creationId xmlns:a16="http://schemas.microsoft.com/office/drawing/2014/main" id="{D7E1C5D2-8437-4925-A14B-C8EE8F404855}"/>
              </a:ext>
            </a:extLst>
          </p:cNvPr>
          <p:cNvGrpSpPr/>
          <p:nvPr/>
        </p:nvGrpSpPr>
        <p:grpSpPr>
          <a:xfrm>
            <a:off x="6168008" y="4578477"/>
            <a:ext cx="1761317" cy="1730901"/>
            <a:chOff x="69672" y="1880125"/>
            <a:chExt cx="1511105" cy="1485010"/>
          </a:xfrm>
          <a:solidFill>
            <a:srgbClr val="E1E3DE"/>
          </a:solidFill>
        </p:grpSpPr>
        <p:sp>
          <p:nvSpPr>
            <p:cNvPr id="26" name="Ellipse 25">
              <a:extLst>
                <a:ext uri="{FF2B5EF4-FFF2-40B4-BE49-F238E27FC236}">
                  <a16:creationId xmlns:a16="http://schemas.microsoft.com/office/drawing/2014/main" id="{7CA983BB-81E2-45B0-9459-F058CCBE4D74}"/>
                </a:ext>
              </a:extLst>
            </p:cNvPr>
            <p:cNvSpPr/>
            <p:nvPr/>
          </p:nvSpPr>
          <p:spPr>
            <a:xfrm>
              <a:off x="95768" y="1880125"/>
              <a:ext cx="1485009" cy="1485010"/>
            </a:xfrm>
            <a:prstGeom prst="ellipse">
              <a:avLst/>
            </a:prstGeom>
            <a:solidFill>
              <a:srgbClr val="3D9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7" name="Textfeld 26">
              <a:extLst>
                <a:ext uri="{FF2B5EF4-FFF2-40B4-BE49-F238E27FC236}">
                  <a16:creationId xmlns:a16="http://schemas.microsoft.com/office/drawing/2014/main" id="{39C09E02-D1F5-4BB0-8083-79F8E561EF3F}"/>
                </a:ext>
              </a:extLst>
            </p:cNvPr>
            <p:cNvSpPr txBox="1"/>
            <p:nvPr/>
          </p:nvSpPr>
          <p:spPr>
            <a:xfrm>
              <a:off x="69672" y="2376678"/>
              <a:ext cx="1268188" cy="523597"/>
            </a:xfrm>
            <a:prstGeom prst="rect">
              <a:avLst/>
            </a:prstGeom>
            <a:solidFill>
              <a:schemeClr val="tx1"/>
            </a:solidFill>
          </p:spPr>
          <p:txBody>
            <a:bodyPr wrap="square" rtlCol="0">
              <a:spAutoFit/>
            </a:bodyPr>
            <a:lstStyle/>
            <a:p>
              <a:pPr lvl="0">
                <a:lnSpc>
                  <a:spcPct val="125000"/>
                </a:lnSpc>
              </a:pPr>
              <a:r>
                <a:rPr lang="de-DE" sz="1400">
                  <a:solidFill>
                    <a:schemeClr val="bg1"/>
                  </a:solidFill>
                </a:rPr>
                <a:t>Energy &amp; </a:t>
              </a:r>
            </a:p>
            <a:p>
              <a:pPr lvl="0">
                <a:lnSpc>
                  <a:spcPct val="125000"/>
                </a:lnSpc>
              </a:pPr>
              <a:r>
                <a:rPr lang="de-DE" sz="1400">
                  <a:solidFill>
                    <a:schemeClr val="bg1"/>
                  </a:solidFill>
                </a:rPr>
                <a:t>Dynamism</a:t>
              </a:r>
            </a:p>
          </p:txBody>
        </p:sp>
      </p:grpSp>
      <p:sp>
        <p:nvSpPr>
          <p:cNvPr id="36" name="Textfeld 35">
            <a:extLst>
              <a:ext uri="{FF2B5EF4-FFF2-40B4-BE49-F238E27FC236}">
                <a16:creationId xmlns:a16="http://schemas.microsoft.com/office/drawing/2014/main" id="{9E0D8FF5-8460-4302-A171-25FBFBB38B23}"/>
              </a:ext>
            </a:extLst>
          </p:cNvPr>
          <p:cNvSpPr txBox="1"/>
          <p:nvPr/>
        </p:nvSpPr>
        <p:spPr>
          <a:xfrm>
            <a:off x="8086829" y="799195"/>
            <a:ext cx="184731" cy="340991"/>
          </a:xfrm>
          <a:prstGeom prst="rect">
            <a:avLst/>
          </a:prstGeom>
          <a:noFill/>
        </p:spPr>
        <p:txBody>
          <a:bodyPr wrap="none" rtlCol="0">
            <a:spAutoFit/>
          </a:bodyPr>
          <a:lstStyle/>
          <a:p>
            <a:pPr algn="l">
              <a:lnSpc>
                <a:spcPct val="125000"/>
              </a:lnSpc>
            </a:pPr>
            <a:endParaRPr lang="de-DE" sz="1400" dirty="0" err="1"/>
          </a:p>
        </p:txBody>
      </p:sp>
      <p:sp>
        <p:nvSpPr>
          <p:cNvPr id="13" name="Textplatzhalter 12">
            <a:extLst>
              <a:ext uri="{FF2B5EF4-FFF2-40B4-BE49-F238E27FC236}">
                <a16:creationId xmlns:a16="http://schemas.microsoft.com/office/drawing/2014/main" id="{5F5E86BF-B630-4F11-BF92-15877F4B9654}"/>
              </a:ext>
            </a:extLst>
          </p:cNvPr>
          <p:cNvSpPr>
            <a:spLocks noGrp="1"/>
          </p:cNvSpPr>
          <p:nvPr>
            <p:ph type="body" sz="quarter" idx="19"/>
          </p:nvPr>
        </p:nvSpPr>
        <p:spPr/>
        <p:txBody>
          <a:bodyPr/>
          <a:lstStyle/>
          <a:p>
            <a:endParaRPr lang="de-DE"/>
          </a:p>
        </p:txBody>
      </p:sp>
    </p:spTree>
    <p:extLst>
      <p:ext uri="{BB962C8B-B14F-4D97-AF65-F5344CB8AC3E}">
        <p14:creationId xmlns:p14="http://schemas.microsoft.com/office/powerpoint/2010/main" val="182899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858E89"/>
        </a:solidFill>
        <a:effectLst/>
      </p:bgPr>
    </p:bg>
    <p:spTree>
      <p:nvGrpSpPr>
        <p:cNvPr id="1" name=""/>
        <p:cNvGrpSpPr/>
        <p:nvPr/>
      </p:nvGrpSpPr>
      <p:grpSpPr>
        <a:xfrm>
          <a:off x="0" y="0"/>
          <a:ext cx="0" cy="0"/>
          <a:chOff x="0" y="0"/>
          <a:chExt cx="0" cy="0"/>
        </a:xfrm>
      </p:grpSpPr>
      <p:pic>
        <p:nvPicPr>
          <p:cNvPr id="56" name="Grafik 55">
            <a:extLst>
              <a:ext uri="{FF2B5EF4-FFF2-40B4-BE49-F238E27FC236}">
                <a16:creationId xmlns:a16="http://schemas.microsoft.com/office/drawing/2014/main" id="{7087FFF2-36F0-4B3E-A0E4-E359423F22AC}"/>
              </a:ext>
            </a:extLst>
          </p:cNvPr>
          <p:cNvPicPr>
            <a:picLocks noChangeAspect="1"/>
          </p:cNvPicPr>
          <p:nvPr/>
        </p:nvPicPr>
        <p:blipFill>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1836037" flipH="1">
            <a:off x="-1792679" y="1023560"/>
            <a:ext cx="6137052" cy="5291356"/>
          </a:xfrm>
          <a:prstGeom prst="rect">
            <a:avLst/>
          </a:prstGeom>
        </p:spPr>
      </p:pic>
      <p:pic>
        <p:nvPicPr>
          <p:cNvPr id="98" name="Grafik 97">
            <a:extLst>
              <a:ext uri="{FF2B5EF4-FFF2-40B4-BE49-F238E27FC236}">
                <a16:creationId xmlns:a16="http://schemas.microsoft.com/office/drawing/2014/main" id="{7C1A2C41-58C0-4A76-AAC0-1358065506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64016" y="1703074"/>
            <a:ext cx="2331458" cy="2398797"/>
          </a:xfrm>
          <a:prstGeom prst="rect">
            <a:avLst/>
          </a:prstGeom>
          <a:ln w="76200">
            <a:solidFill>
              <a:srgbClr val="858E89"/>
            </a:solidFill>
          </a:ln>
        </p:spPr>
      </p:pic>
      <p:pic>
        <p:nvPicPr>
          <p:cNvPr id="5" name="Grafik 4">
            <a:extLst>
              <a:ext uri="{FF2B5EF4-FFF2-40B4-BE49-F238E27FC236}">
                <a16:creationId xmlns:a16="http://schemas.microsoft.com/office/drawing/2014/main" id="{C8E8CB92-3F48-4810-B914-29482B692D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6438" y="4646338"/>
            <a:ext cx="2406680" cy="1604453"/>
          </a:xfrm>
          <a:prstGeom prst="rect">
            <a:avLst/>
          </a:prstGeom>
        </p:spPr>
      </p:pic>
      <p:pic>
        <p:nvPicPr>
          <p:cNvPr id="3078" name="Picture 6" descr="Kohle-Feuer">
            <a:extLst>
              <a:ext uri="{FF2B5EF4-FFF2-40B4-BE49-F238E27FC236}">
                <a16:creationId xmlns:a16="http://schemas.microsoft.com/office/drawing/2014/main" id="{E1BF00B5-6D9D-437A-919A-FF6EB1F03DC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40166" y="1462918"/>
            <a:ext cx="1689790" cy="2850874"/>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7B3907C0-888D-4EE9-A716-7C0FD68CBDD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69133" y="765024"/>
            <a:ext cx="2066445" cy="2019369"/>
          </a:xfrm>
          <a:prstGeom prst="rect">
            <a:avLst/>
          </a:prstGeom>
        </p:spPr>
      </p:pic>
      <p:pic>
        <p:nvPicPr>
          <p:cNvPr id="10" name="Grafik 9">
            <a:extLst>
              <a:ext uri="{FF2B5EF4-FFF2-40B4-BE49-F238E27FC236}">
                <a16:creationId xmlns:a16="http://schemas.microsoft.com/office/drawing/2014/main" id="{C694AC63-AFA7-4319-9A00-DD20C4E736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97577" y="123891"/>
            <a:ext cx="2407437" cy="1883340"/>
          </a:xfrm>
          <a:prstGeom prst="rect">
            <a:avLst/>
          </a:prstGeom>
        </p:spPr>
      </p:pic>
      <p:pic>
        <p:nvPicPr>
          <p:cNvPr id="3074" name="Picture 2" descr="bernstein in der sonne mit einschlüssen - amber stock-fotos und bilder">
            <a:extLst>
              <a:ext uri="{FF2B5EF4-FFF2-40B4-BE49-F238E27FC236}">
                <a16:creationId xmlns:a16="http://schemas.microsoft.com/office/drawing/2014/main" id="{F756A3E9-E8B5-434E-BECA-02693B27F69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23776" y="2892154"/>
            <a:ext cx="2506439" cy="1670959"/>
          </a:xfrm>
          <a:prstGeom prst="rect">
            <a:avLst/>
          </a:prstGeom>
          <a:noFill/>
          <a:ln w="76200">
            <a:solidFill>
              <a:srgbClr val="858E89"/>
            </a:solidFill>
          </a:ln>
          <a:extLst>
            <a:ext uri="{909E8E84-426E-40DD-AFC4-6F175D3DCCD1}">
              <a14:hiddenFill xmlns:a14="http://schemas.microsoft.com/office/drawing/2010/main">
                <a:solidFill>
                  <a:srgbClr val="FFFFFF"/>
                </a:solidFill>
              </a14:hiddenFill>
            </a:ext>
          </a:extLst>
        </p:spPr>
      </p:pic>
      <p:sp>
        <p:nvSpPr>
          <p:cNvPr id="82" name="Textfeld 81">
            <a:extLst>
              <a:ext uri="{FF2B5EF4-FFF2-40B4-BE49-F238E27FC236}">
                <a16:creationId xmlns:a16="http://schemas.microsoft.com/office/drawing/2014/main" id="{62EFC93E-F0F8-40A9-BE25-8F05FE7BFF63}"/>
              </a:ext>
            </a:extLst>
          </p:cNvPr>
          <p:cNvSpPr txBox="1"/>
          <p:nvPr/>
        </p:nvSpPr>
        <p:spPr>
          <a:xfrm>
            <a:off x="1954672" y="1693292"/>
            <a:ext cx="519694" cy="462306"/>
          </a:xfrm>
          <a:prstGeom prst="rect">
            <a:avLst/>
          </a:prstGeom>
          <a:noFill/>
        </p:spPr>
        <p:txBody>
          <a:bodyPr wrap="none" rtlCol="0">
            <a:spAutoFit/>
          </a:bodyPr>
          <a:lstStyle/>
          <a:p>
            <a:pPr algn="r">
              <a:lnSpc>
                <a:spcPct val="125000"/>
              </a:lnSpc>
            </a:pPr>
            <a:r>
              <a:rPr lang="de-DE" sz="1000">
                <a:solidFill>
                  <a:schemeClr val="bg1"/>
                </a:solidFill>
              </a:rPr>
              <a:t>Palo</a:t>
            </a:r>
          </a:p>
          <a:p>
            <a:pPr algn="r">
              <a:lnSpc>
                <a:spcPct val="125000"/>
              </a:lnSpc>
            </a:pPr>
            <a:r>
              <a:rPr lang="de-DE" sz="1000">
                <a:solidFill>
                  <a:schemeClr val="bg1"/>
                </a:solidFill>
              </a:rPr>
              <a:t>Santo</a:t>
            </a:r>
          </a:p>
        </p:txBody>
      </p:sp>
      <p:sp>
        <p:nvSpPr>
          <p:cNvPr id="83" name="Textfeld 82">
            <a:extLst>
              <a:ext uri="{FF2B5EF4-FFF2-40B4-BE49-F238E27FC236}">
                <a16:creationId xmlns:a16="http://schemas.microsoft.com/office/drawing/2014/main" id="{61124E8D-82AB-4D39-A6D2-0A3B0E1FDB5E}"/>
              </a:ext>
            </a:extLst>
          </p:cNvPr>
          <p:cNvSpPr txBox="1"/>
          <p:nvPr/>
        </p:nvSpPr>
        <p:spPr>
          <a:xfrm>
            <a:off x="1150160" y="3091296"/>
            <a:ext cx="445956" cy="269946"/>
          </a:xfrm>
          <a:prstGeom prst="rect">
            <a:avLst/>
          </a:prstGeom>
          <a:noFill/>
        </p:spPr>
        <p:txBody>
          <a:bodyPr wrap="none" rtlCol="0">
            <a:spAutoFit/>
          </a:bodyPr>
          <a:lstStyle/>
          <a:p>
            <a:pPr algn="r">
              <a:lnSpc>
                <a:spcPct val="125000"/>
              </a:lnSpc>
            </a:pPr>
            <a:r>
              <a:rPr lang="de-DE" sz="1000">
                <a:solidFill>
                  <a:schemeClr val="bg1"/>
                </a:solidFill>
              </a:rPr>
              <a:t>Chili</a:t>
            </a:r>
          </a:p>
        </p:txBody>
      </p:sp>
      <p:sp>
        <p:nvSpPr>
          <p:cNvPr id="84" name="Textfeld 83">
            <a:extLst>
              <a:ext uri="{FF2B5EF4-FFF2-40B4-BE49-F238E27FC236}">
                <a16:creationId xmlns:a16="http://schemas.microsoft.com/office/drawing/2014/main" id="{0CA2CA4D-67C9-4463-8DF2-8B6E4838042B}"/>
              </a:ext>
            </a:extLst>
          </p:cNvPr>
          <p:cNvSpPr txBox="1"/>
          <p:nvPr/>
        </p:nvSpPr>
        <p:spPr>
          <a:xfrm>
            <a:off x="6930215" y="1196619"/>
            <a:ext cx="715260" cy="269946"/>
          </a:xfrm>
          <a:prstGeom prst="rect">
            <a:avLst/>
          </a:prstGeom>
          <a:noFill/>
        </p:spPr>
        <p:txBody>
          <a:bodyPr wrap="none" rtlCol="0">
            <a:spAutoFit/>
          </a:bodyPr>
          <a:lstStyle/>
          <a:p>
            <a:pPr>
              <a:lnSpc>
                <a:spcPct val="125000"/>
              </a:lnSpc>
            </a:pPr>
            <a:r>
              <a:rPr lang="de-DE" sz="1000">
                <a:solidFill>
                  <a:schemeClr val="bg1"/>
                </a:solidFill>
              </a:rPr>
              <a:t>Charcoal</a:t>
            </a:r>
          </a:p>
        </p:txBody>
      </p:sp>
      <p:sp>
        <p:nvSpPr>
          <p:cNvPr id="86" name="Textfeld 85">
            <a:extLst>
              <a:ext uri="{FF2B5EF4-FFF2-40B4-BE49-F238E27FC236}">
                <a16:creationId xmlns:a16="http://schemas.microsoft.com/office/drawing/2014/main" id="{A7B14326-4E0F-4E86-815E-3CD78F44777A}"/>
              </a:ext>
            </a:extLst>
          </p:cNvPr>
          <p:cNvSpPr txBox="1"/>
          <p:nvPr/>
        </p:nvSpPr>
        <p:spPr>
          <a:xfrm>
            <a:off x="3882822" y="4340320"/>
            <a:ext cx="570990" cy="269946"/>
          </a:xfrm>
          <a:prstGeom prst="rect">
            <a:avLst/>
          </a:prstGeom>
          <a:noFill/>
        </p:spPr>
        <p:txBody>
          <a:bodyPr wrap="none" rtlCol="0">
            <a:spAutoFit/>
          </a:bodyPr>
          <a:lstStyle/>
          <a:p>
            <a:pPr algn="l">
              <a:lnSpc>
                <a:spcPct val="125000"/>
              </a:lnSpc>
            </a:pPr>
            <a:r>
              <a:rPr lang="de-DE" sz="1000">
                <a:solidFill>
                  <a:schemeClr val="bg1"/>
                </a:solidFill>
              </a:rPr>
              <a:t>Amber</a:t>
            </a:r>
          </a:p>
        </p:txBody>
      </p:sp>
      <p:sp>
        <p:nvSpPr>
          <p:cNvPr id="90" name="Textfeld 89">
            <a:extLst>
              <a:ext uri="{FF2B5EF4-FFF2-40B4-BE49-F238E27FC236}">
                <a16:creationId xmlns:a16="http://schemas.microsoft.com/office/drawing/2014/main" id="{EE228056-8207-4E5A-9CF2-55F06095DA3D}"/>
              </a:ext>
            </a:extLst>
          </p:cNvPr>
          <p:cNvSpPr txBox="1"/>
          <p:nvPr/>
        </p:nvSpPr>
        <p:spPr>
          <a:xfrm>
            <a:off x="3247953" y="6185098"/>
            <a:ext cx="798617" cy="269946"/>
          </a:xfrm>
          <a:prstGeom prst="rect">
            <a:avLst/>
          </a:prstGeom>
          <a:noFill/>
        </p:spPr>
        <p:txBody>
          <a:bodyPr wrap="none" rtlCol="0">
            <a:spAutoFit/>
          </a:bodyPr>
          <a:lstStyle/>
          <a:p>
            <a:pPr algn="l">
              <a:lnSpc>
                <a:spcPct val="125000"/>
              </a:lnSpc>
            </a:pPr>
            <a:r>
              <a:rPr lang="de-DE" sz="1000">
                <a:solidFill>
                  <a:schemeClr val="bg1"/>
                </a:solidFill>
              </a:rPr>
              <a:t>Blackberry</a:t>
            </a:r>
          </a:p>
        </p:txBody>
      </p:sp>
      <p:sp>
        <p:nvSpPr>
          <p:cNvPr id="92" name="Textfeld 91">
            <a:extLst>
              <a:ext uri="{FF2B5EF4-FFF2-40B4-BE49-F238E27FC236}">
                <a16:creationId xmlns:a16="http://schemas.microsoft.com/office/drawing/2014/main" id="{1D24088C-FF54-4C22-8096-C7131E15AEAB}"/>
              </a:ext>
            </a:extLst>
          </p:cNvPr>
          <p:cNvSpPr txBox="1"/>
          <p:nvPr/>
        </p:nvSpPr>
        <p:spPr>
          <a:xfrm>
            <a:off x="4783194" y="507785"/>
            <a:ext cx="582211" cy="269946"/>
          </a:xfrm>
          <a:prstGeom prst="rect">
            <a:avLst/>
          </a:prstGeom>
          <a:noFill/>
        </p:spPr>
        <p:txBody>
          <a:bodyPr wrap="none" rtlCol="0">
            <a:spAutoFit/>
          </a:bodyPr>
          <a:lstStyle/>
          <a:p>
            <a:pPr>
              <a:lnSpc>
                <a:spcPct val="125000"/>
              </a:lnSpc>
            </a:pPr>
            <a:r>
              <a:rPr lang="de-DE" sz="1000">
                <a:solidFill>
                  <a:schemeClr val="bg1"/>
                </a:solidFill>
              </a:rPr>
              <a:t>Ozone</a:t>
            </a:r>
          </a:p>
        </p:txBody>
      </p:sp>
      <p:sp>
        <p:nvSpPr>
          <p:cNvPr id="94" name="Textfeld 93">
            <a:extLst>
              <a:ext uri="{FF2B5EF4-FFF2-40B4-BE49-F238E27FC236}">
                <a16:creationId xmlns:a16="http://schemas.microsoft.com/office/drawing/2014/main" id="{3636A719-91A9-4CD3-8F9C-94AA24E24677}"/>
              </a:ext>
            </a:extLst>
          </p:cNvPr>
          <p:cNvSpPr txBox="1"/>
          <p:nvPr/>
        </p:nvSpPr>
        <p:spPr>
          <a:xfrm>
            <a:off x="8459980" y="360076"/>
            <a:ext cx="662361" cy="269946"/>
          </a:xfrm>
          <a:prstGeom prst="rect">
            <a:avLst/>
          </a:prstGeom>
          <a:noFill/>
        </p:spPr>
        <p:txBody>
          <a:bodyPr wrap="none" rtlCol="0">
            <a:spAutoFit/>
          </a:bodyPr>
          <a:lstStyle/>
          <a:p>
            <a:pPr>
              <a:lnSpc>
                <a:spcPct val="125000"/>
              </a:lnSpc>
            </a:pPr>
            <a:r>
              <a:rPr lang="de-DE" sz="1000">
                <a:solidFill>
                  <a:schemeClr val="bg1"/>
                </a:solidFill>
              </a:rPr>
              <a:t>Benzoin</a:t>
            </a:r>
          </a:p>
        </p:txBody>
      </p:sp>
      <p:pic>
        <p:nvPicPr>
          <p:cNvPr id="95" name="Picture 2" descr="adlerholz - oud stock-fotos und bilder">
            <a:extLst>
              <a:ext uri="{FF2B5EF4-FFF2-40B4-BE49-F238E27FC236}">
                <a16:creationId xmlns:a16="http://schemas.microsoft.com/office/drawing/2014/main" id="{98CA92E2-0C7F-498D-84D5-9CCA2D65069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855567" y="2121303"/>
            <a:ext cx="2630549" cy="1753699"/>
          </a:xfrm>
          <a:prstGeom prst="rect">
            <a:avLst/>
          </a:prstGeom>
          <a:noFill/>
          <a:extLst>
            <a:ext uri="{909E8E84-426E-40DD-AFC4-6F175D3DCCD1}">
              <a14:hiddenFill xmlns:a14="http://schemas.microsoft.com/office/drawing/2010/main">
                <a:solidFill>
                  <a:srgbClr val="FFFFFF"/>
                </a:solidFill>
              </a14:hiddenFill>
            </a:ext>
          </a:extLst>
        </p:spPr>
      </p:pic>
      <p:sp>
        <p:nvSpPr>
          <p:cNvPr id="96" name="Textfeld 95">
            <a:extLst>
              <a:ext uri="{FF2B5EF4-FFF2-40B4-BE49-F238E27FC236}">
                <a16:creationId xmlns:a16="http://schemas.microsoft.com/office/drawing/2014/main" id="{CEE0734E-DA85-4EF9-92C0-319D8E6C88D5}"/>
              </a:ext>
            </a:extLst>
          </p:cNvPr>
          <p:cNvSpPr txBox="1"/>
          <p:nvPr/>
        </p:nvSpPr>
        <p:spPr>
          <a:xfrm>
            <a:off x="8805335" y="3875002"/>
            <a:ext cx="441146" cy="269946"/>
          </a:xfrm>
          <a:prstGeom prst="rect">
            <a:avLst/>
          </a:prstGeom>
          <a:noFill/>
        </p:spPr>
        <p:txBody>
          <a:bodyPr wrap="none" rtlCol="0">
            <a:spAutoFit/>
          </a:bodyPr>
          <a:lstStyle/>
          <a:p>
            <a:pPr>
              <a:lnSpc>
                <a:spcPct val="125000"/>
              </a:lnSpc>
            </a:pPr>
            <a:r>
              <a:rPr lang="de-DE" sz="1000">
                <a:solidFill>
                  <a:schemeClr val="bg1"/>
                </a:solidFill>
              </a:rPr>
              <a:t>Oud</a:t>
            </a:r>
          </a:p>
        </p:txBody>
      </p:sp>
      <p:grpSp>
        <p:nvGrpSpPr>
          <p:cNvPr id="49" name="Gruppieren 48">
            <a:extLst>
              <a:ext uri="{FF2B5EF4-FFF2-40B4-BE49-F238E27FC236}">
                <a16:creationId xmlns:a16="http://schemas.microsoft.com/office/drawing/2014/main" id="{2B2FC59B-B25F-4637-BC3D-A59C2E53C956}"/>
              </a:ext>
            </a:extLst>
          </p:cNvPr>
          <p:cNvGrpSpPr/>
          <p:nvPr/>
        </p:nvGrpSpPr>
        <p:grpSpPr>
          <a:xfrm>
            <a:off x="609699" y="586805"/>
            <a:ext cx="2160240" cy="617035"/>
            <a:chOff x="282253" y="1281115"/>
            <a:chExt cx="3425651" cy="978475"/>
          </a:xfrm>
        </p:grpSpPr>
        <p:pic>
          <p:nvPicPr>
            <p:cNvPr id="60" name="Grafik 59">
              <a:extLst>
                <a:ext uri="{FF2B5EF4-FFF2-40B4-BE49-F238E27FC236}">
                  <a16:creationId xmlns:a16="http://schemas.microsoft.com/office/drawing/2014/main" id="{CE38B0FA-85D6-43C6-B926-2189B96A3DB1}"/>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73" name="Grafik 72">
              <a:extLst>
                <a:ext uri="{FF2B5EF4-FFF2-40B4-BE49-F238E27FC236}">
                  <a16:creationId xmlns:a16="http://schemas.microsoft.com/office/drawing/2014/main" id="{B3C60F1C-60E1-4836-AD3D-CE0F9F60E44E}"/>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pic>
        <p:nvPicPr>
          <p:cNvPr id="54" name="Grafik 53">
            <a:extLst>
              <a:ext uri="{FF2B5EF4-FFF2-40B4-BE49-F238E27FC236}">
                <a16:creationId xmlns:a16="http://schemas.microsoft.com/office/drawing/2014/main" id="{DC95BAAE-C2FD-4564-AAA3-EDB0395CB5C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64" name="Gruppieren 63">
            <a:extLst>
              <a:ext uri="{FF2B5EF4-FFF2-40B4-BE49-F238E27FC236}">
                <a16:creationId xmlns:a16="http://schemas.microsoft.com/office/drawing/2014/main" id="{B45E2480-4408-4F55-9C08-6694B4FE35B4}"/>
              </a:ext>
            </a:extLst>
          </p:cNvPr>
          <p:cNvGrpSpPr/>
          <p:nvPr/>
        </p:nvGrpSpPr>
        <p:grpSpPr>
          <a:xfrm>
            <a:off x="1683738" y="3455437"/>
            <a:ext cx="445171" cy="430786"/>
            <a:chOff x="178322" y="1902687"/>
            <a:chExt cx="1138455" cy="1101664"/>
          </a:xfrm>
        </p:grpSpPr>
        <p:sp>
          <p:nvSpPr>
            <p:cNvPr id="65" name="Ellipse 64">
              <a:extLst>
                <a:ext uri="{FF2B5EF4-FFF2-40B4-BE49-F238E27FC236}">
                  <a16:creationId xmlns:a16="http://schemas.microsoft.com/office/drawing/2014/main" id="{039DD6DA-B64F-4B5D-89E3-6511EC0A952D}"/>
                </a:ext>
              </a:extLst>
            </p:cNvPr>
            <p:cNvSpPr/>
            <p:nvPr/>
          </p:nvSpPr>
          <p:spPr>
            <a:xfrm>
              <a:off x="215110" y="1902687"/>
              <a:ext cx="1101667" cy="1101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6" name="Textfeld 65">
              <a:extLst>
                <a:ext uri="{FF2B5EF4-FFF2-40B4-BE49-F238E27FC236}">
                  <a16:creationId xmlns:a16="http://schemas.microsoft.com/office/drawing/2014/main" id="{36D524E5-01C3-499E-A24C-435DC37291E2}"/>
                </a:ext>
              </a:extLst>
            </p:cNvPr>
            <p:cNvSpPr txBox="1"/>
            <p:nvPr/>
          </p:nvSpPr>
          <p:spPr>
            <a:xfrm>
              <a:off x="178322" y="2125924"/>
              <a:ext cx="901778" cy="525046"/>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HOT</a:t>
              </a:r>
            </a:p>
          </p:txBody>
        </p:sp>
      </p:grpSp>
      <p:grpSp>
        <p:nvGrpSpPr>
          <p:cNvPr id="26" name="Gruppieren 25">
            <a:extLst>
              <a:ext uri="{FF2B5EF4-FFF2-40B4-BE49-F238E27FC236}">
                <a16:creationId xmlns:a16="http://schemas.microsoft.com/office/drawing/2014/main" id="{11D505E3-5F04-4D59-AFAC-24D063B34DFA}"/>
              </a:ext>
            </a:extLst>
          </p:cNvPr>
          <p:cNvGrpSpPr/>
          <p:nvPr/>
        </p:nvGrpSpPr>
        <p:grpSpPr>
          <a:xfrm>
            <a:off x="4453812" y="3994275"/>
            <a:ext cx="532518" cy="430648"/>
            <a:chOff x="103749" y="1973618"/>
            <a:chExt cx="1108697" cy="896605"/>
          </a:xfrm>
        </p:grpSpPr>
        <p:sp>
          <p:nvSpPr>
            <p:cNvPr id="27" name="Ellipse 26">
              <a:extLst>
                <a:ext uri="{FF2B5EF4-FFF2-40B4-BE49-F238E27FC236}">
                  <a16:creationId xmlns:a16="http://schemas.microsoft.com/office/drawing/2014/main" id="{FA5915BC-4358-4C14-A268-BA505C29115D}"/>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8" name="Textfeld 27">
              <a:extLst>
                <a:ext uri="{FF2B5EF4-FFF2-40B4-BE49-F238E27FC236}">
                  <a16:creationId xmlns:a16="http://schemas.microsoft.com/office/drawing/2014/main" id="{F9469D4D-6A4B-404C-9E48-50DCF1AB5C1E}"/>
                </a:ext>
              </a:extLst>
            </p:cNvPr>
            <p:cNvSpPr txBox="1"/>
            <p:nvPr/>
          </p:nvSpPr>
          <p:spPr>
            <a:xfrm>
              <a:off x="103749" y="2172271"/>
              <a:ext cx="1108697"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WARM</a:t>
              </a:r>
            </a:p>
          </p:txBody>
        </p:sp>
      </p:grpSp>
      <p:grpSp>
        <p:nvGrpSpPr>
          <p:cNvPr id="30" name="Gruppieren 29">
            <a:extLst>
              <a:ext uri="{FF2B5EF4-FFF2-40B4-BE49-F238E27FC236}">
                <a16:creationId xmlns:a16="http://schemas.microsoft.com/office/drawing/2014/main" id="{073C38B6-2061-4ED0-A46B-B40CF3ED2916}"/>
              </a:ext>
            </a:extLst>
          </p:cNvPr>
          <p:cNvGrpSpPr/>
          <p:nvPr/>
        </p:nvGrpSpPr>
        <p:grpSpPr>
          <a:xfrm>
            <a:off x="4040044" y="1458835"/>
            <a:ext cx="888385" cy="796752"/>
            <a:chOff x="113124" y="1639134"/>
            <a:chExt cx="1849613" cy="1658830"/>
          </a:xfrm>
        </p:grpSpPr>
        <p:sp>
          <p:nvSpPr>
            <p:cNvPr id="33" name="Ellipse 32">
              <a:extLst>
                <a:ext uri="{FF2B5EF4-FFF2-40B4-BE49-F238E27FC236}">
                  <a16:creationId xmlns:a16="http://schemas.microsoft.com/office/drawing/2014/main" id="{1BC394A4-463B-4C6D-B173-1BA477304854}"/>
                </a:ext>
              </a:extLst>
            </p:cNvPr>
            <p:cNvSpPr/>
            <p:nvPr/>
          </p:nvSpPr>
          <p:spPr>
            <a:xfrm>
              <a:off x="170404" y="1639134"/>
              <a:ext cx="1658834" cy="165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srgbClr val="F49700"/>
                </a:solidFill>
                <a:effectLst/>
                <a:uLnTx/>
                <a:uFillTx/>
                <a:latin typeface="Museo Sans 300"/>
                <a:ea typeface="+mn-ea"/>
                <a:cs typeface="+mn-cs"/>
              </a:endParaRPr>
            </a:p>
          </p:txBody>
        </p:sp>
        <p:sp>
          <p:nvSpPr>
            <p:cNvPr id="34" name="Textfeld 33">
              <a:extLst>
                <a:ext uri="{FF2B5EF4-FFF2-40B4-BE49-F238E27FC236}">
                  <a16:creationId xmlns:a16="http://schemas.microsoft.com/office/drawing/2014/main" id="{EDC991E2-7C7D-405A-B3A5-A2B3193B84FC}"/>
                </a:ext>
              </a:extLst>
            </p:cNvPr>
            <p:cNvSpPr txBox="1"/>
            <p:nvPr/>
          </p:nvSpPr>
          <p:spPr>
            <a:xfrm>
              <a:off x="113124" y="2159396"/>
              <a:ext cx="1849613"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MYSTERIOUS</a:t>
              </a:r>
            </a:p>
          </p:txBody>
        </p:sp>
      </p:grpSp>
      <p:grpSp>
        <p:nvGrpSpPr>
          <p:cNvPr id="46" name="Gruppieren 45">
            <a:extLst>
              <a:ext uri="{FF2B5EF4-FFF2-40B4-BE49-F238E27FC236}">
                <a16:creationId xmlns:a16="http://schemas.microsoft.com/office/drawing/2014/main" id="{D105D9E8-6B67-4A85-B8FF-61FDFFA7F0EC}"/>
              </a:ext>
            </a:extLst>
          </p:cNvPr>
          <p:cNvGrpSpPr/>
          <p:nvPr/>
        </p:nvGrpSpPr>
        <p:grpSpPr>
          <a:xfrm>
            <a:off x="3142438" y="4514441"/>
            <a:ext cx="481222" cy="430648"/>
            <a:chOff x="148612" y="1973618"/>
            <a:chExt cx="1001901" cy="896605"/>
          </a:xfrm>
        </p:grpSpPr>
        <p:sp>
          <p:nvSpPr>
            <p:cNvPr id="50" name="Ellipse 49">
              <a:extLst>
                <a:ext uri="{FF2B5EF4-FFF2-40B4-BE49-F238E27FC236}">
                  <a16:creationId xmlns:a16="http://schemas.microsoft.com/office/drawing/2014/main" id="{4D5E50BB-11F7-4092-A61C-5C21624A3019}"/>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5" name="Textfeld 54">
              <a:extLst>
                <a:ext uri="{FF2B5EF4-FFF2-40B4-BE49-F238E27FC236}">
                  <a16:creationId xmlns:a16="http://schemas.microsoft.com/office/drawing/2014/main" id="{BDD3FA7B-A297-424F-9811-5FEC19A9AC29}"/>
                </a:ext>
              </a:extLst>
            </p:cNvPr>
            <p:cNvSpPr txBox="1"/>
            <p:nvPr/>
          </p:nvSpPr>
          <p:spPr>
            <a:xfrm>
              <a:off x="148612" y="2159396"/>
              <a:ext cx="1001901" cy="525047"/>
            </a:xfrm>
            <a:prstGeom prst="rect">
              <a:avLst/>
            </a:prstGeom>
            <a:noFill/>
          </p:spPr>
          <p:txBody>
            <a:bodyPr wrap="non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DARK</a:t>
              </a:r>
            </a:p>
          </p:txBody>
        </p:sp>
      </p:grpSp>
      <p:grpSp>
        <p:nvGrpSpPr>
          <p:cNvPr id="57" name="Gruppieren 56">
            <a:extLst>
              <a:ext uri="{FF2B5EF4-FFF2-40B4-BE49-F238E27FC236}">
                <a16:creationId xmlns:a16="http://schemas.microsoft.com/office/drawing/2014/main" id="{A6E85CC4-6262-4142-B9DD-7750A0E29B16}"/>
              </a:ext>
            </a:extLst>
          </p:cNvPr>
          <p:cNvGrpSpPr/>
          <p:nvPr/>
        </p:nvGrpSpPr>
        <p:grpSpPr>
          <a:xfrm>
            <a:off x="7968208" y="543000"/>
            <a:ext cx="732893" cy="626881"/>
            <a:chOff x="64206" y="1829905"/>
            <a:chExt cx="1525879" cy="1305160"/>
          </a:xfrm>
        </p:grpSpPr>
        <p:sp>
          <p:nvSpPr>
            <p:cNvPr id="58" name="Ellipse 57">
              <a:extLst>
                <a:ext uri="{FF2B5EF4-FFF2-40B4-BE49-F238E27FC236}">
                  <a16:creationId xmlns:a16="http://schemas.microsoft.com/office/drawing/2014/main" id="{E3B35D2C-E1FA-4448-871B-A840BC72B3C9}"/>
                </a:ext>
              </a:extLst>
            </p:cNvPr>
            <p:cNvSpPr/>
            <p:nvPr/>
          </p:nvSpPr>
          <p:spPr>
            <a:xfrm>
              <a:off x="199246" y="1829905"/>
              <a:ext cx="1305163" cy="1305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9" name="Textfeld 58">
              <a:extLst>
                <a:ext uri="{FF2B5EF4-FFF2-40B4-BE49-F238E27FC236}">
                  <a16:creationId xmlns:a16="http://schemas.microsoft.com/office/drawing/2014/main" id="{FCE50B35-BCAC-419D-9E8D-A9E18C90FA84}"/>
                </a:ext>
              </a:extLst>
            </p:cNvPr>
            <p:cNvSpPr txBox="1"/>
            <p:nvPr/>
          </p:nvSpPr>
          <p:spPr>
            <a:xfrm>
              <a:off x="64206" y="2159397"/>
              <a:ext cx="1525879"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BALSAMIC</a:t>
              </a:r>
            </a:p>
          </p:txBody>
        </p:sp>
      </p:grpSp>
      <p:grpSp>
        <p:nvGrpSpPr>
          <p:cNvPr id="15" name="Gruppieren 14">
            <a:extLst>
              <a:ext uri="{FF2B5EF4-FFF2-40B4-BE49-F238E27FC236}">
                <a16:creationId xmlns:a16="http://schemas.microsoft.com/office/drawing/2014/main" id="{2FB3EFA6-559E-41C3-BC7E-F9312A1F0E0E}"/>
              </a:ext>
            </a:extLst>
          </p:cNvPr>
          <p:cNvGrpSpPr/>
          <p:nvPr/>
        </p:nvGrpSpPr>
        <p:grpSpPr>
          <a:xfrm>
            <a:off x="8410387" y="1560916"/>
            <a:ext cx="566181" cy="538087"/>
            <a:chOff x="7989094" y="3261458"/>
            <a:chExt cx="566181" cy="538087"/>
          </a:xfrm>
        </p:grpSpPr>
        <p:sp>
          <p:nvSpPr>
            <p:cNvPr id="68" name="Ellipse 67">
              <a:extLst>
                <a:ext uri="{FF2B5EF4-FFF2-40B4-BE49-F238E27FC236}">
                  <a16:creationId xmlns:a16="http://schemas.microsoft.com/office/drawing/2014/main" id="{3BD37FE0-5362-4483-8511-FD02CD2D8452}"/>
                </a:ext>
              </a:extLst>
            </p:cNvPr>
            <p:cNvSpPr/>
            <p:nvPr/>
          </p:nvSpPr>
          <p:spPr>
            <a:xfrm>
              <a:off x="7989094" y="3261458"/>
              <a:ext cx="538087" cy="538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9" name="Textfeld 68">
              <a:extLst>
                <a:ext uri="{FF2B5EF4-FFF2-40B4-BE49-F238E27FC236}">
                  <a16:creationId xmlns:a16="http://schemas.microsoft.com/office/drawing/2014/main" id="{18B66FEE-BE62-4E5D-BA37-BDF963695D7F}"/>
                </a:ext>
              </a:extLst>
            </p:cNvPr>
            <p:cNvSpPr txBox="1"/>
            <p:nvPr/>
          </p:nvSpPr>
          <p:spPr>
            <a:xfrm>
              <a:off x="7989094" y="3415892"/>
              <a:ext cx="566181" cy="25218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BURNT</a:t>
              </a:r>
            </a:p>
          </p:txBody>
        </p:sp>
      </p:grpSp>
      <p:sp>
        <p:nvSpPr>
          <p:cNvPr id="70" name="Ellipse 69">
            <a:extLst>
              <a:ext uri="{FF2B5EF4-FFF2-40B4-BE49-F238E27FC236}">
                <a16:creationId xmlns:a16="http://schemas.microsoft.com/office/drawing/2014/main" id="{0C73508F-8946-4668-8D1B-BABF4F8DA3C8}"/>
              </a:ext>
            </a:extLst>
          </p:cNvPr>
          <p:cNvSpPr/>
          <p:nvPr/>
        </p:nvSpPr>
        <p:spPr>
          <a:xfrm>
            <a:off x="11061420" y="3550422"/>
            <a:ext cx="582288" cy="582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1" name="Textfeld 70">
            <a:extLst>
              <a:ext uri="{FF2B5EF4-FFF2-40B4-BE49-F238E27FC236}">
                <a16:creationId xmlns:a16="http://schemas.microsoft.com/office/drawing/2014/main" id="{995F5DE2-2BE4-4735-82F8-784E0E0547B1}"/>
              </a:ext>
            </a:extLst>
          </p:cNvPr>
          <p:cNvSpPr txBox="1"/>
          <p:nvPr/>
        </p:nvSpPr>
        <p:spPr>
          <a:xfrm>
            <a:off x="11025664" y="3711395"/>
            <a:ext cx="651140" cy="25218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INTENSE</a:t>
            </a:r>
          </a:p>
        </p:txBody>
      </p:sp>
      <p:sp>
        <p:nvSpPr>
          <p:cNvPr id="75" name="Textfeld 74">
            <a:extLst>
              <a:ext uri="{FF2B5EF4-FFF2-40B4-BE49-F238E27FC236}">
                <a16:creationId xmlns:a16="http://schemas.microsoft.com/office/drawing/2014/main" id="{1F8FFDAA-9366-483D-98CE-933F7C3F475D}"/>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prstClr val="white"/>
                </a:solidFill>
                <a:effectLst/>
                <a:uLnTx/>
                <a:uFillTx/>
                <a:latin typeface="Museo Sans 300"/>
                <a:ea typeface="+mn-ea"/>
                <a:cs typeface="+mn-cs"/>
              </a:rPr>
              <a:t>Fragrance Trends 2025</a:t>
            </a:r>
          </a:p>
        </p:txBody>
      </p:sp>
      <p:sp>
        <p:nvSpPr>
          <p:cNvPr id="51" name="Ellipse 50">
            <a:extLst>
              <a:ext uri="{FF2B5EF4-FFF2-40B4-BE49-F238E27FC236}">
                <a16:creationId xmlns:a16="http://schemas.microsoft.com/office/drawing/2014/main" id="{B459A663-1FE9-4A32-B6C1-1AC9D2AD0DA4}"/>
              </a:ext>
            </a:extLst>
          </p:cNvPr>
          <p:cNvSpPr/>
          <p:nvPr/>
        </p:nvSpPr>
        <p:spPr>
          <a:xfrm>
            <a:off x="10416480" y="171154"/>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2" name="Textfeld 51">
            <a:extLst>
              <a:ext uri="{FF2B5EF4-FFF2-40B4-BE49-F238E27FC236}">
                <a16:creationId xmlns:a16="http://schemas.microsoft.com/office/drawing/2014/main" id="{ACFBB263-7D06-43E7-8E82-AA747C7A5E9B}"/>
              </a:ext>
            </a:extLst>
          </p:cNvPr>
          <p:cNvSpPr txBox="1"/>
          <p:nvPr/>
        </p:nvSpPr>
        <p:spPr>
          <a:xfrm>
            <a:off x="10465863" y="585618"/>
            <a:ext cx="1119602" cy="61100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INGREDIENT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INSPIRATION</a:t>
            </a:r>
          </a:p>
        </p:txBody>
      </p:sp>
      <p:pic>
        <p:nvPicPr>
          <p:cNvPr id="3076" name="Picture 4" descr="smoldering white sage smudge stick - sage smudging stock-fotos und bilder">
            <a:extLst>
              <a:ext uri="{FF2B5EF4-FFF2-40B4-BE49-F238E27FC236}">
                <a16:creationId xmlns:a16="http://schemas.microsoft.com/office/drawing/2014/main" id="{B7C917E3-9ECD-4001-9079-1E63D4B147C1}"/>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5815590" y="4417362"/>
            <a:ext cx="2331459" cy="1833429"/>
          </a:xfrm>
          <a:prstGeom prst="rect">
            <a:avLst/>
          </a:prstGeom>
          <a:noFill/>
          <a:ln w="76200">
            <a:solidFill>
              <a:srgbClr val="858E89"/>
            </a:solidFill>
          </a:ln>
          <a:extLst>
            <a:ext uri="{909E8E84-426E-40DD-AFC4-6F175D3DCCD1}">
              <a14:hiddenFill xmlns:a14="http://schemas.microsoft.com/office/drawing/2010/main">
                <a:solidFill>
                  <a:srgbClr val="FFFFFF"/>
                </a:solidFill>
              </a14:hiddenFill>
            </a:ext>
          </a:extLst>
        </p:spPr>
      </p:pic>
      <p:grpSp>
        <p:nvGrpSpPr>
          <p:cNvPr id="101" name="Gruppieren 100">
            <a:extLst>
              <a:ext uri="{FF2B5EF4-FFF2-40B4-BE49-F238E27FC236}">
                <a16:creationId xmlns:a16="http://schemas.microsoft.com/office/drawing/2014/main" id="{FE2F673E-8018-4F2A-BEBF-40F0B7558A71}"/>
              </a:ext>
            </a:extLst>
          </p:cNvPr>
          <p:cNvGrpSpPr/>
          <p:nvPr/>
        </p:nvGrpSpPr>
        <p:grpSpPr>
          <a:xfrm>
            <a:off x="6694740" y="621346"/>
            <a:ext cx="516488" cy="430786"/>
            <a:chOff x="95687" y="1902687"/>
            <a:chExt cx="1320837" cy="1101664"/>
          </a:xfrm>
        </p:grpSpPr>
        <p:sp>
          <p:nvSpPr>
            <p:cNvPr id="102" name="Ellipse 101">
              <a:extLst>
                <a:ext uri="{FF2B5EF4-FFF2-40B4-BE49-F238E27FC236}">
                  <a16:creationId xmlns:a16="http://schemas.microsoft.com/office/drawing/2014/main" id="{1D816AF7-66D8-4183-8E85-CEAAF5AE84D9}"/>
                </a:ext>
              </a:extLst>
            </p:cNvPr>
            <p:cNvSpPr/>
            <p:nvPr/>
          </p:nvSpPr>
          <p:spPr>
            <a:xfrm>
              <a:off x="215110" y="1902687"/>
              <a:ext cx="1101667" cy="1101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3" name="Textfeld 102">
              <a:extLst>
                <a:ext uri="{FF2B5EF4-FFF2-40B4-BE49-F238E27FC236}">
                  <a16:creationId xmlns:a16="http://schemas.microsoft.com/office/drawing/2014/main" id="{9DC7FA71-2774-4412-AEC7-1D96FB60B8CC}"/>
                </a:ext>
              </a:extLst>
            </p:cNvPr>
            <p:cNvSpPr txBox="1"/>
            <p:nvPr/>
          </p:nvSpPr>
          <p:spPr>
            <a:xfrm>
              <a:off x="95687" y="2126656"/>
              <a:ext cx="1320837" cy="64492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COOL</a:t>
              </a:r>
            </a:p>
          </p:txBody>
        </p:sp>
      </p:grpSp>
      <p:sp>
        <p:nvSpPr>
          <p:cNvPr id="104" name="Textfeld 103">
            <a:extLst>
              <a:ext uri="{FF2B5EF4-FFF2-40B4-BE49-F238E27FC236}">
                <a16:creationId xmlns:a16="http://schemas.microsoft.com/office/drawing/2014/main" id="{92F155F2-0A78-4A90-AA01-D1877A70EC78}"/>
              </a:ext>
            </a:extLst>
          </p:cNvPr>
          <p:cNvSpPr txBox="1"/>
          <p:nvPr/>
        </p:nvSpPr>
        <p:spPr>
          <a:xfrm>
            <a:off x="8455651" y="4919323"/>
            <a:ext cx="447558" cy="269946"/>
          </a:xfrm>
          <a:prstGeom prst="rect">
            <a:avLst/>
          </a:prstGeom>
          <a:noFill/>
        </p:spPr>
        <p:txBody>
          <a:bodyPr wrap="none" rtlCol="0">
            <a:spAutoFit/>
          </a:bodyPr>
          <a:lstStyle/>
          <a:p>
            <a:pPr algn="l">
              <a:lnSpc>
                <a:spcPct val="125000"/>
              </a:lnSpc>
            </a:pPr>
            <a:r>
              <a:rPr lang="de-DE" sz="1000">
                <a:solidFill>
                  <a:schemeClr val="bg1"/>
                </a:solidFill>
              </a:rPr>
              <a:t>Lava</a:t>
            </a:r>
          </a:p>
        </p:txBody>
      </p:sp>
      <p:grpSp>
        <p:nvGrpSpPr>
          <p:cNvPr id="106" name="Gruppieren 105">
            <a:extLst>
              <a:ext uri="{FF2B5EF4-FFF2-40B4-BE49-F238E27FC236}">
                <a16:creationId xmlns:a16="http://schemas.microsoft.com/office/drawing/2014/main" id="{D53882B9-78D5-4FB9-A201-248DEF659BB2}"/>
              </a:ext>
            </a:extLst>
          </p:cNvPr>
          <p:cNvGrpSpPr/>
          <p:nvPr/>
        </p:nvGrpSpPr>
        <p:grpSpPr>
          <a:xfrm>
            <a:off x="7645475" y="4357565"/>
            <a:ext cx="846707" cy="796752"/>
            <a:chOff x="97998" y="1639134"/>
            <a:chExt cx="1762840" cy="1658830"/>
          </a:xfrm>
        </p:grpSpPr>
        <p:sp>
          <p:nvSpPr>
            <p:cNvPr id="107" name="Ellipse 106">
              <a:extLst>
                <a:ext uri="{FF2B5EF4-FFF2-40B4-BE49-F238E27FC236}">
                  <a16:creationId xmlns:a16="http://schemas.microsoft.com/office/drawing/2014/main" id="{9383E4C6-8EB6-4F57-8F79-8BE0039FD165}"/>
                </a:ext>
              </a:extLst>
            </p:cNvPr>
            <p:cNvSpPr/>
            <p:nvPr/>
          </p:nvSpPr>
          <p:spPr>
            <a:xfrm>
              <a:off x="170404" y="1639134"/>
              <a:ext cx="1658834" cy="165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srgbClr val="F49700"/>
                </a:solidFill>
                <a:effectLst/>
                <a:uLnTx/>
                <a:uFillTx/>
                <a:latin typeface="Museo Sans 300"/>
                <a:ea typeface="+mn-ea"/>
                <a:cs typeface="+mn-cs"/>
              </a:endParaRPr>
            </a:p>
          </p:txBody>
        </p:sp>
        <p:sp>
          <p:nvSpPr>
            <p:cNvPr id="108" name="Textfeld 107">
              <a:extLst>
                <a:ext uri="{FF2B5EF4-FFF2-40B4-BE49-F238E27FC236}">
                  <a16:creationId xmlns:a16="http://schemas.microsoft.com/office/drawing/2014/main" id="{A9E3FE1C-BA1E-4012-AB53-1FB4710001AD}"/>
                </a:ext>
              </a:extLst>
            </p:cNvPr>
            <p:cNvSpPr txBox="1"/>
            <p:nvPr/>
          </p:nvSpPr>
          <p:spPr>
            <a:xfrm>
              <a:off x="97998" y="2222772"/>
              <a:ext cx="1762840"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RITUALISTIC</a:t>
              </a:r>
            </a:p>
          </p:txBody>
        </p:sp>
      </p:grpSp>
      <p:pic>
        <p:nvPicPr>
          <p:cNvPr id="8" name="Grafik 7">
            <a:extLst>
              <a:ext uri="{FF2B5EF4-FFF2-40B4-BE49-F238E27FC236}">
                <a16:creationId xmlns:a16="http://schemas.microsoft.com/office/drawing/2014/main" id="{3E025F8F-9C9A-4FF7-8811-C387E66064AB}"/>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a:ext>
            </a:extLst>
          </a:blip>
          <a:srcRect l="18115" t="19075" r="17982" b="24257"/>
          <a:stretch/>
        </p:blipFill>
        <p:spPr>
          <a:xfrm rot="20967560">
            <a:off x="7817432" y="4609218"/>
            <a:ext cx="3414712" cy="2401933"/>
          </a:xfrm>
          <a:prstGeom prst="rect">
            <a:avLst/>
          </a:prstGeom>
        </p:spPr>
      </p:pic>
      <p:sp>
        <p:nvSpPr>
          <p:cNvPr id="85" name="Textfeld 84">
            <a:extLst>
              <a:ext uri="{FF2B5EF4-FFF2-40B4-BE49-F238E27FC236}">
                <a16:creationId xmlns:a16="http://schemas.microsoft.com/office/drawing/2014/main" id="{B460757C-81E5-45C4-9915-0087CAA07DEE}"/>
              </a:ext>
            </a:extLst>
          </p:cNvPr>
          <p:cNvSpPr txBox="1"/>
          <p:nvPr/>
        </p:nvSpPr>
        <p:spPr>
          <a:xfrm>
            <a:off x="5705943" y="6201622"/>
            <a:ext cx="840295" cy="269946"/>
          </a:xfrm>
          <a:prstGeom prst="rect">
            <a:avLst/>
          </a:prstGeom>
          <a:noFill/>
        </p:spPr>
        <p:txBody>
          <a:bodyPr wrap="none" rtlCol="0">
            <a:spAutoFit/>
          </a:bodyPr>
          <a:lstStyle/>
          <a:p>
            <a:pPr algn="l">
              <a:lnSpc>
                <a:spcPct val="125000"/>
              </a:lnSpc>
            </a:pPr>
            <a:r>
              <a:rPr lang="de-DE" sz="1000">
                <a:solidFill>
                  <a:schemeClr val="bg1"/>
                </a:solidFill>
              </a:rPr>
              <a:t>White Sage</a:t>
            </a:r>
          </a:p>
        </p:txBody>
      </p:sp>
    </p:spTree>
    <p:extLst>
      <p:ext uri="{BB962C8B-B14F-4D97-AF65-F5344CB8AC3E}">
        <p14:creationId xmlns:p14="http://schemas.microsoft.com/office/powerpoint/2010/main" val="356872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3A6D41EC-F02F-4530-98EA-9DF32D5DD56C}"/>
              </a:ext>
            </a:extLst>
          </p:cNvPr>
          <p:cNvSpPr/>
          <p:nvPr/>
        </p:nvSpPr>
        <p:spPr>
          <a:xfrm>
            <a:off x="0" y="0"/>
            <a:ext cx="12192000" cy="6858000"/>
          </a:xfrm>
          <a:prstGeom prst="rect">
            <a:avLst/>
          </a:prstGeom>
          <a:solidFill>
            <a:srgbClr val="E1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2" name="Freihandform: Form 21">
            <a:extLst>
              <a:ext uri="{FF2B5EF4-FFF2-40B4-BE49-F238E27FC236}">
                <a16:creationId xmlns:a16="http://schemas.microsoft.com/office/drawing/2014/main" id="{503512D2-F7B8-403B-8A9E-2AF38D06A317}"/>
              </a:ext>
            </a:extLst>
          </p:cNvPr>
          <p:cNvSpPr/>
          <p:nvPr/>
        </p:nvSpPr>
        <p:spPr>
          <a:xfrm>
            <a:off x="-1179620" y="-1179512"/>
            <a:ext cx="10007394" cy="8682934"/>
          </a:xfrm>
          <a:custGeom>
            <a:avLst/>
            <a:gdLst>
              <a:gd name="connsiteX0" fmla="*/ 0 w 7904092"/>
              <a:gd name="connsiteY0" fmla="*/ 0 h 6858000"/>
              <a:gd name="connsiteX1" fmla="*/ 4475092 w 7904092"/>
              <a:gd name="connsiteY1" fmla="*/ 0 h 6858000"/>
              <a:gd name="connsiteX2" fmla="*/ 4500050 w 7904092"/>
              <a:gd name="connsiteY2" fmla="*/ 0 h 6858000"/>
              <a:gd name="connsiteX3" fmla="*/ 4500050 w 7904092"/>
              <a:gd name="connsiteY3" fmla="*/ 631 h 6858000"/>
              <a:gd name="connsiteX4" fmla="*/ 4651548 w 7904092"/>
              <a:gd name="connsiteY4" fmla="*/ 4462 h 6858000"/>
              <a:gd name="connsiteX5" fmla="*/ 7904092 w 7904092"/>
              <a:gd name="connsiteY5" fmla="*/ 3429000 h 6858000"/>
              <a:gd name="connsiteX6" fmla="*/ 4651548 w 7904092"/>
              <a:gd name="connsiteY6" fmla="*/ 6853538 h 6858000"/>
              <a:gd name="connsiteX7" fmla="*/ 4500050 w 7904092"/>
              <a:gd name="connsiteY7" fmla="*/ 6857369 h 6858000"/>
              <a:gd name="connsiteX8" fmla="*/ 4500050 w 7904092"/>
              <a:gd name="connsiteY8" fmla="*/ 6858000 h 6858000"/>
              <a:gd name="connsiteX9" fmla="*/ 4475092 w 7904092"/>
              <a:gd name="connsiteY9" fmla="*/ 6858000 h 6858000"/>
              <a:gd name="connsiteX10" fmla="*/ 0 w 7904092"/>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04092" h="6858000">
                <a:moveTo>
                  <a:pt x="0" y="0"/>
                </a:moveTo>
                <a:lnTo>
                  <a:pt x="4475092" y="0"/>
                </a:lnTo>
                <a:lnTo>
                  <a:pt x="4500050" y="0"/>
                </a:lnTo>
                <a:lnTo>
                  <a:pt x="4500050" y="631"/>
                </a:lnTo>
                <a:lnTo>
                  <a:pt x="4651548" y="4462"/>
                </a:lnTo>
                <a:cubicBezTo>
                  <a:pt x="6463328" y="96301"/>
                  <a:pt x="7904092" y="1594397"/>
                  <a:pt x="7904092" y="3429000"/>
                </a:cubicBezTo>
                <a:cubicBezTo>
                  <a:pt x="7904092" y="5263603"/>
                  <a:pt x="6463328" y="6761699"/>
                  <a:pt x="4651548" y="6853538"/>
                </a:cubicBezTo>
                <a:lnTo>
                  <a:pt x="4500050" y="6857369"/>
                </a:lnTo>
                <a:lnTo>
                  <a:pt x="4500050" y="6858000"/>
                </a:lnTo>
                <a:lnTo>
                  <a:pt x="4475092" y="6858000"/>
                </a:lnTo>
                <a:lnTo>
                  <a:pt x="0" y="685800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Museo Sans 300"/>
                <a:ea typeface="+mn-ea"/>
                <a:cs typeface="+mn-cs"/>
              </a:rPr>
              <a:t>      </a:t>
            </a: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grpSp>
        <p:nvGrpSpPr>
          <p:cNvPr id="21" name="Gruppieren 20">
            <a:extLst>
              <a:ext uri="{FF2B5EF4-FFF2-40B4-BE49-F238E27FC236}">
                <a16:creationId xmlns:a16="http://schemas.microsoft.com/office/drawing/2014/main" id="{11934991-C6B6-4AA9-BDA9-C0FC19776713}"/>
              </a:ext>
            </a:extLst>
          </p:cNvPr>
          <p:cNvGrpSpPr/>
          <p:nvPr/>
        </p:nvGrpSpPr>
        <p:grpSpPr>
          <a:xfrm>
            <a:off x="2927648" y="839982"/>
            <a:ext cx="2160240" cy="617035"/>
            <a:chOff x="282253" y="1281115"/>
            <a:chExt cx="3425651" cy="978475"/>
          </a:xfrm>
        </p:grpSpPr>
        <p:pic>
          <p:nvPicPr>
            <p:cNvPr id="26" name="Grafik 25">
              <a:extLst>
                <a:ext uri="{FF2B5EF4-FFF2-40B4-BE49-F238E27FC236}">
                  <a16:creationId xmlns:a16="http://schemas.microsoft.com/office/drawing/2014/main" id="{A00A02A3-FA25-449F-A1FA-6CB084698BB4}"/>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28" name="Grafik 27">
              <a:extLst>
                <a:ext uri="{FF2B5EF4-FFF2-40B4-BE49-F238E27FC236}">
                  <a16:creationId xmlns:a16="http://schemas.microsoft.com/office/drawing/2014/main" id="{8DF7B844-FEF3-4912-B6C0-0517193EDF48}"/>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sp>
        <p:nvSpPr>
          <p:cNvPr id="18" name="Ellipse 17">
            <a:extLst>
              <a:ext uri="{FF2B5EF4-FFF2-40B4-BE49-F238E27FC236}">
                <a16:creationId xmlns:a16="http://schemas.microsoft.com/office/drawing/2014/main" id="{B8017509-A913-437D-9F15-F925E285AC57}"/>
              </a:ext>
            </a:extLst>
          </p:cNvPr>
          <p:cNvSpPr/>
          <p:nvPr/>
        </p:nvSpPr>
        <p:spPr>
          <a:xfrm>
            <a:off x="8926903" y="1148500"/>
            <a:ext cx="1224136" cy="1224136"/>
          </a:xfrm>
          <a:prstGeom prst="ellipse">
            <a:avLst/>
          </a:prstGeom>
          <a:solidFill>
            <a:srgbClr val="932B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white"/>
                </a:solidFill>
                <a:effectLst/>
                <a:uLnTx/>
                <a:uFillTx/>
                <a:latin typeface="Museo Sans 300"/>
                <a:ea typeface="+mn-ea"/>
                <a:cs typeface="+mn-cs"/>
              </a:rPr>
              <a:t>Wildly Untamed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P0273582</a:t>
            </a:r>
          </a:p>
        </p:txBody>
      </p:sp>
      <p:sp>
        <p:nvSpPr>
          <p:cNvPr id="19" name="Ellipse 18">
            <a:extLst>
              <a:ext uri="{FF2B5EF4-FFF2-40B4-BE49-F238E27FC236}">
                <a16:creationId xmlns:a16="http://schemas.microsoft.com/office/drawing/2014/main" id="{A728CB39-35C5-40C0-BA57-8A377A2297B9}"/>
              </a:ext>
            </a:extLst>
          </p:cNvPr>
          <p:cNvSpPr/>
          <p:nvPr/>
        </p:nvSpPr>
        <p:spPr>
          <a:xfrm>
            <a:off x="10291647" y="1148500"/>
            <a:ext cx="1224136" cy="1224136"/>
          </a:xfrm>
          <a:prstGeom prst="ellipse">
            <a:avLst/>
          </a:prstGeom>
          <a:solidFill>
            <a:srgbClr val="292F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Museo Sans 300"/>
                <a:ea typeface="+mn-ea"/>
                <a:cs typeface="+mn-cs"/>
              </a:rPr>
              <a:t>Chaos Embrace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P0273584</a:t>
            </a:r>
          </a:p>
        </p:txBody>
      </p:sp>
      <p:sp>
        <p:nvSpPr>
          <p:cNvPr id="20" name="Textfeld 19">
            <a:extLst>
              <a:ext uri="{FF2B5EF4-FFF2-40B4-BE49-F238E27FC236}">
                <a16:creationId xmlns:a16="http://schemas.microsoft.com/office/drawing/2014/main" id="{34D370C5-187A-432E-AFDB-21913A391BA9}"/>
              </a:ext>
            </a:extLst>
          </p:cNvPr>
          <p:cNvSpPr txBox="1"/>
          <p:nvPr/>
        </p:nvSpPr>
        <p:spPr>
          <a:xfrm>
            <a:off x="9163789" y="644734"/>
            <a:ext cx="214308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23" name="Ellipse 22">
            <a:extLst>
              <a:ext uri="{FF2B5EF4-FFF2-40B4-BE49-F238E27FC236}">
                <a16:creationId xmlns:a16="http://schemas.microsoft.com/office/drawing/2014/main" id="{ED3F894B-F0BB-4651-831E-2412A31B0F31}"/>
              </a:ext>
            </a:extLst>
          </p:cNvPr>
          <p:cNvSpPr/>
          <p:nvPr/>
        </p:nvSpPr>
        <p:spPr>
          <a:xfrm>
            <a:off x="8926903" y="4919198"/>
            <a:ext cx="1224136" cy="1224136"/>
          </a:xfrm>
          <a:prstGeom prst="ellipse">
            <a:avLst/>
          </a:prstGeom>
          <a:solidFill>
            <a:srgbClr val="C566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Stormy Heart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P0273590</a:t>
            </a:r>
          </a:p>
        </p:txBody>
      </p:sp>
      <p:sp>
        <p:nvSpPr>
          <p:cNvPr id="24" name="Ellipse 23">
            <a:extLst>
              <a:ext uri="{FF2B5EF4-FFF2-40B4-BE49-F238E27FC236}">
                <a16:creationId xmlns:a16="http://schemas.microsoft.com/office/drawing/2014/main" id="{4008F450-0C02-40A9-9EA2-9A75407486ED}"/>
              </a:ext>
            </a:extLst>
          </p:cNvPr>
          <p:cNvSpPr/>
          <p:nvPr/>
        </p:nvSpPr>
        <p:spPr>
          <a:xfrm>
            <a:off x="10291647" y="4919198"/>
            <a:ext cx="1224136" cy="1224136"/>
          </a:xfrm>
          <a:prstGeom prst="ellipse">
            <a:avLst/>
          </a:prstGeom>
          <a:solidFill>
            <a:srgbClr val="3D92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white"/>
                </a:solidFill>
                <a:effectLst/>
                <a:uLnTx/>
                <a:uFillTx/>
                <a:latin typeface="Museo Sans 300"/>
                <a:ea typeface="+mn-ea"/>
                <a:cs typeface="+mn-cs"/>
              </a:rPr>
              <a:t>Dramatic Spirit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P0242524</a:t>
            </a:r>
          </a:p>
        </p:txBody>
      </p:sp>
      <p:sp>
        <p:nvSpPr>
          <p:cNvPr id="25" name="Textfeld 24">
            <a:extLst>
              <a:ext uri="{FF2B5EF4-FFF2-40B4-BE49-F238E27FC236}">
                <a16:creationId xmlns:a16="http://schemas.microsoft.com/office/drawing/2014/main" id="{FB5004B7-818C-4AC0-B199-4CBD09376487}"/>
              </a:ext>
            </a:extLst>
          </p:cNvPr>
          <p:cNvSpPr txBox="1"/>
          <p:nvPr/>
        </p:nvSpPr>
        <p:spPr>
          <a:xfrm>
            <a:off x="9091641" y="4415432"/>
            <a:ext cx="244509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4C4D44"/>
                </a:solidFill>
                <a:effectLst/>
                <a:uLnTx/>
                <a:uFillTx/>
                <a:latin typeface="Museo Sans 500"/>
                <a:ea typeface="+mn-ea"/>
                <a:cs typeface="+mn-cs"/>
              </a:rPr>
              <a:t>Competitive</a:t>
            </a:r>
            <a:r>
              <a:rPr kumimoji="0" lang="de-DE" sz="1600" b="0" i="0" u="none" strike="noStrike" kern="1200" cap="none" spc="0" normalizeH="0" baseline="0" noProof="0" dirty="0">
                <a:ln>
                  <a:noFill/>
                </a:ln>
                <a:solidFill>
                  <a:srgbClr val="4C4D44"/>
                </a:solidFill>
                <a:effectLst/>
                <a:uLnTx/>
                <a:uFillTx/>
                <a:latin typeface="Museo Sans 500"/>
                <a:ea typeface="+mn-ea"/>
                <a:cs typeface="+mn-cs"/>
              </a:rPr>
              <a:t> </a:t>
            </a:r>
            <a:r>
              <a:rPr kumimoji="0" lang="de-DE" sz="1600" b="0" i="0" u="none" strike="noStrike" kern="1200" cap="none" spc="0" normalizeH="0" baseline="0" noProof="0" dirty="0" err="1">
                <a:ln>
                  <a:noFill/>
                </a:ln>
                <a:solidFill>
                  <a:srgbClr val="4C4D44"/>
                </a:solidFill>
                <a:effectLst/>
                <a:uLnTx/>
                <a:uFillTx/>
                <a:latin typeface="Museo Sans 500"/>
                <a:ea typeface="+mn-ea"/>
                <a:cs typeface="+mn-cs"/>
              </a:rPr>
              <a:t>Fragrances</a:t>
            </a:r>
            <a:endParaRPr kumimoji="0" lang="de-DE" sz="1600" b="0" i="0" u="none" strike="noStrike" kern="1200" cap="none" spc="0" normalizeH="0" baseline="0" noProof="0" dirty="0">
              <a:ln>
                <a:noFill/>
              </a:ln>
              <a:solidFill>
                <a:srgbClr val="4C4D44"/>
              </a:solidFill>
              <a:effectLst/>
              <a:uLnTx/>
              <a:uFillTx/>
              <a:latin typeface="Museo Sans 500"/>
              <a:ea typeface="+mn-ea"/>
              <a:cs typeface="+mn-cs"/>
            </a:endParaRPr>
          </a:p>
        </p:txBody>
      </p:sp>
      <p:sp>
        <p:nvSpPr>
          <p:cNvPr id="27" name="Textfeld 26">
            <a:extLst>
              <a:ext uri="{FF2B5EF4-FFF2-40B4-BE49-F238E27FC236}">
                <a16:creationId xmlns:a16="http://schemas.microsoft.com/office/drawing/2014/main" id="{20BEECF3-946E-4AC7-9B85-EE462EB5217D}"/>
              </a:ext>
            </a:extLst>
          </p:cNvPr>
          <p:cNvSpPr txBox="1"/>
          <p:nvPr/>
        </p:nvSpPr>
        <p:spPr>
          <a:xfrm>
            <a:off x="9308154" y="2530083"/>
            <a:ext cx="188820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29" name="Ellipse 28">
            <a:extLst>
              <a:ext uri="{FF2B5EF4-FFF2-40B4-BE49-F238E27FC236}">
                <a16:creationId xmlns:a16="http://schemas.microsoft.com/office/drawing/2014/main" id="{2BCB1532-5D40-499F-9E4C-B31B27797FDD}"/>
              </a:ext>
            </a:extLst>
          </p:cNvPr>
          <p:cNvSpPr/>
          <p:nvPr/>
        </p:nvSpPr>
        <p:spPr>
          <a:xfrm>
            <a:off x="9691858" y="3033849"/>
            <a:ext cx="1224136" cy="1224136"/>
          </a:xfrm>
          <a:prstGeom prst="ellipse">
            <a:avLst/>
          </a:prstGeom>
          <a:solidFill>
            <a:srgbClr val="71776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Sacred Ritual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P0252631</a:t>
            </a:r>
          </a:p>
        </p:txBody>
      </p:sp>
    </p:spTree>
    <p:extLst>
      <p:ext uri="{BB962C8B-B14F-4D97-AF65-F5344CB8AC3E}">
        <p14:creationId xmlns:p14="http://schemas.microsoft.com/office/powerpoint/2010/main" val="314928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35">
            <a:extLst>
              <a:ext uri="{FF2B5EF4-FFF2-40B4-BE49-F238E27FC236}">
                <a16:creationId xmlns:a16="http://schemas.microsoft.com/office/drawing/2014/main" id="{C4E70728-5984-4B3C-B14D-17031714F3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605733" cy="2224119"/>
          </a:xfrm>
        </p:spPr>
        <p:txBody>
          <a:bodyPr numCol="1" spcCol="180000"/>
          <a:lstStyle/>
          <a:p>
            <a:pPr>
              <a:lnSpc>
                <a:spcPct val="150000"/>
              </a:lnSpc>
            </a:pPr>
            <a:r>
              <a:rPr lang="en-US" sz="1400" dirty="0">
                <a:solidFill>
                  <a:schemeClr val="tx1">
                    <a:lumMod val="65000"/>
                    <a:lumOff val="35000"/>
                  </a:schemeClr>
                </a:solidFill>
              </a:rPr>
              <a:t>This beguiling fragrance combines vibrant notes of cassis and bergamot with a heart of </a:t>
            </a:r>
            <a:r>
              <a:rPr lang="en-US" sz="1400" dirty="0" err="1">
                <a:solidFill>
                  <a:schemeClr val="tx1">
                    <a:lumMod val="65000"/>
                    <a:lumOff val="35000"/>
                  </a:schemeClr>
                </a:solidFill>
              </a:rPr>
              <a:t>ylang</a:t>
            </a:r>
            <a:r>
              <a:rPr lang="en-US" sz="1400" dirty="0">
                <a:solidFill>
                  <a:schemeClr val="tx1">
                    <a:lumMod val="65000"/>
                    <a:lumOff val="35000"/>
                  </a:schemeClr>
                </a:solidFill>
              </a:rPr>
              <a:t> </a:t>
            </a:r>
            <a:r>
              <a:rPr lang="en-US" sz="1400" dirty="0" err="1">
                <a:solidFill>
                  <a:schemeClr val="tx1">
                    <a:lumMod val="65000"/>
                    <a:lumOff val="35000"/>
                  </a:schemeClr>
                </a:solidFill>
              </a:rPr>
              <a:t>ylang</a:t>
            </a:r>
            <a:r>
              <a:rPr lang="en-US" sz="1400" dirty="0">
                <a:solidFill>
                  <a:schemeClr val="tx1">
                    <a:lumMod val="65000"/>
                    <a:lumOff val="35000"/>
                  </a:schemeClr>
                </a:solidFill>
              </a:rPr>
              <a:t>, jasmine and pepper, rounded off with a warm base of patchouli and vanilla. </a:t>
            </a:r>
            <a:r>
              <a:rPr lang="en-US" sz="1400">
                <a:solidFill>
                  <a:schemeClr val="tx1">
                    <a:lumMod val="65000"/>
                    <a:lumOff val="35000"/>
                  </a:schemeClr>
                </a:solidFill>
              </a:rPr>
              <a:t>A fragrance that captures the essence of wild elegance.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932B26"/>
                </a:solidFill>
                <a:effectLst/>
                <a:uLnTx/>
                <a:uFillTx/>
                <a:latin typeface="Museo Sans 500" panose="02000000000000000000" pitchFamily="50" charset="0"/>
              </a:rPr>
              <a:t>Wildly Untamed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932B26"/>
                </a:solidFill>
                <a:effectLst/>
                <a:uLnTx/>
                <a:uFillTx/>
                <a:latin typeface="Museo Sans 700" panose="02000000000000000000" pitchFamily="50" charset="0"/>
                <a:ea typeface="+mn-ea"/>
                <a:cs typeface="+mn-cs"/>
              </a:rPr>
              <a:t>P0273582</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8235944" y="2080703"/>
            <a:ext cx="952909"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50" name="Textfeld 49">
            <a:extLst>
              <a:ext uri="{FF2B5EF4-FFF2-40B4-BE49-F238E27FC236}">
                <a16:creationId xmlns:a16="http://schemas.microsoft.com/office/drawing/2014/main" id="{5C667B2F-4456-4DE8-9D5F-02C7B3E1447C}"/>
              </a:ext>
            </a:extLst>
          </p:cNvPr>
          <p:cNvSpPr txBox="1"/>
          <p:nvPr/>
        </p:nvSpPr>
        <p:spPr>
          <a:xfrm>
            <a:off x="7805405" y="2419594"/>
            <a:ext cx="105670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Lavender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9706130" y="5303318"/>
            <a:ext cx="84055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Vetiver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321842" y="3929902"/>
            <a:ext cx="83965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Orchid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8778798" y="5056517"/>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83548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woody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52916" y="1484735"/>
            <a:ext cx="76655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Cassis</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346892" y="1791070"/>
            <a:ext cx="82747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Ginger</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329327" y="5518337"/>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9110682" y="4368081"/>
            <a:ext cx="86113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Pepper</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11256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08491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Patchouli</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000776" y="5646899"/>
            <a:ext cx="112562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Olibanum</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040131" y="4317911"/>
            <a:ext cx="97174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Jasmine</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671783" y="3662778"/>
            <a:ext cx="10580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Tuberose</a:t>
            </a:r>
          </a:p>
        </p:txBody>
      </p:sp>
      <p:sp>
        <p:nvSpPr>
          <p:cNvPr id="31" name="Textfeld 30">
            <a:extLst>
              <a:ext uri="{FF2B5EF4-FFF2-40B4-BE49-F238E27FC236}">
                <a16:creationId xmlns:a16="http://schemas.microsoft.com/office/drawing/2014/main" id="{76D897DF-6CD2-46FE-B560-81F8F87370E7}"/>
              </a:ext>
            </a:extLst>
          </p:cNvPr>
          <p:cNvSpPr txBox="1"/>
          <p:nvPr/>
        </p:nvSpPr>
        <p:spPr>
          <a:xfrm>
            <a:off x="8184728" y="5817975"/>
            <a:ext cx="75674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Tonka</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8951390" y="3740175"/>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382206" y="4089586"/>
            <a:ext cx="74732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Prune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5" name="Textfeld 34">
            <a:extLst>
              <a:ext uri="{FF2B5EF4-FFF2-40B4-BE49-F238E27FC236}">
                <a16:creationId xmlns:a16="http://schemas.microsoft.com/office/drawing/2014/main" id="{46D60AF1-161C-477E-9C3F-43D7117D9074}"/>
              </a:ext>
            </a:extLst>
          </p:cNvPr>
          <p:cNvSpPr txBox="1"/>
          <p:nvPr/>
        </p:nvSpPr>
        <p:spPr>
          <a:xfrm>
            <a:off x="8636194" y="3373281"/>
            <a:ext cx="12955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Ylang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Ylang</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05171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79" name="Textfeld 11">
            <a:extLst>
              <a:ext uri="{FF2B5EF4-FFF2-40B4-BE49-F238E27FC236}">
                <a16:creationId xmlns:a16="http://schemas.microsoft.com/office/drawing/2014/main" id="{0D672266-1C8B-498D-8B04-8164078438F1}"/>
              </a:ext>
            </a:extLst>
          </p:cNvPr>
          <p:cNvSpPr txBox="1"/>
          <p:nvPr/>
        </p:nvSpPr>
        <p:spPr>
          <a:xfrm>
            <a:off x="7866166" y="5249056"/>
            <a:ext cx="74411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sweet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280969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74A0E03A-1FD2-448E-A428-8F10C3CAAB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 y="-1"/>
            <a:ext cx="12192001"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de-DE" sz="1400" dirty="0">
                <a:solidFill>
                  <a:schemeClr val="tx1">
                    <a:lumMod val="65000"/>
                    <a:lumOff val="35000"/>
                  </a:schemeClr>
                </a:solidFill>
              </a:rPr>
              <a:t>Fresh </a:t>
            </a:r>
            <a:r>
              <a:rPr lang="de-DE" sz="1400" dirty="0" err="1">
                <a:solidFill>
                  <a:schemeClr val="tx1">
                    <a:lumMod val="65000"/>
                    <a:lumOff val="35000"/>
                  </a:schemeClr>
                </a:solidFill>
              </a:rPr>
              <a:t>citrus</a:t>
            </a:r>
            <a:r>
              <a:rPr lang="de-DE" sz="1400" dirty="0">
                <a:solidFill>
                  <a:schemeClr val="tx1">
                    <a:lumMod val="65000"/>
                    <a:lumOff val="35000"/>
                  </a:schemeClr>
                </a:solidFill>
              </a:rPr>
              <a:t> </a:t>
            </a:r>
            <a:r>
              <a:rPr lang="de-DE" sz="1400" dirty="0" err="1">
                <a:solidFill>
                  <a:schemeClr val="tx1">
                    <a:lumMod val="65000"/>
                    <a:lumOff val="35000"/>
                  </a:schemeClr>
                </a:solidFill>
              </a:rPr>
              <a:t>notes</a:t>
            </a:r>
            <a:r>
              <a:rPr lang="de-DE" sz="1400" dirty="0">
                <a:solidFill>
                  <a:schemeClr val="tx1">
                    <a:lumMod val="65000"/>
                    <a:lumOff val="35000"/>
                  </a:schemeClr>
                </a:solidFill>
              </a:rPr>
              <a:t> </a:t>
            </a:r>
            <a:r>
              <a:rPr lang="de-DE" sz="1400" dirty="0" err="1">
                <a:solidFill>
                  <a:schemeClr val="tx1">
                    <a:lumMod val="65000"/>
                    <a:lumOff val="35000"/>
                  </a:schemeClr>
                </a:solidFill>
              </a:rPr>
              <a:t>meet</a:t>
            </a:r>
            <a:r>
              <a:rPr lang="de-DE" sz="1400" dirty="0">
                <a:solidFill>
                  <a:schemeClr val="tx1">
                    <a:lumMod val="65000"/>
                    <a:lumOff val="35000"/>
                  </a:schemeClr>
                </a:solidFill>
              </a:rPr>
              <a:t> floral </a:t>
            </a:r>
            <a:r>
              <a:rPr lang="de-DE" sz="1400" dirty="0" err="1">
                <a:solidFill>
                  <a:schemeClr val="tx1">
                    <a:lumMod val="65000"/>
                    <a:lumOff val="35000"/>
                  </a:schemeClr>
                </a:solidFill>
              </a:rPr>
              <a:t>accents</a:t>
            </a:r>
            <a:r>
              <a:rPr lang="de-DE" sz="1400" dirty="0">
                <a:solidFill>
                  <a:schemeClr val="tx1">
                    <a:lumMod val="65000"/>
                    <a:lumOff val="35000"/>
                  </a:schemeClr>
                </a:solidFill>
              </a:rPr>
              <a:t> and </a:t>
            </a:r>
            <a:r>
              <a:rPr lang="de-DE" sz="1400" dirty="0" err="1">
                <a:solidFill>
                  <a:schemeClr val="tx1">
                    <a:lumMod val="65000"/>
                    <a:lumOff val="35000"/>
                  </a:schemeClr>
                </a:solidFill>
              </a:rPr>
              <a:t>deep</a:t>
            </a:r>
            <a:r>
              <a:rPr lang="de-DE" sz="1400" dirty="0">
                <a:solidFill>
                  <a:schemeClr val="tx1">
                    <a:lumMod val="65000"/>
                    <a:lumOff val="35000"/>
                  </a:schemeClr>
                </a:solidFill>
              </a:rPr>
              <a:t> </a:t>
            </a:r>
            <a:r>
              <a:rPr lang="de-DE" sz="1400" dirty="0" err="1">
                <a:solidFill>
                  <a:schemeClr val="tx1">
                    <a:lumMod val="65000"/>
                    <a:lumOff val="35000"/>
                  </a:schemeClr>
                </a:solidFill>
              </a:rPr>
              <a:t>woody</a:t>
            </a:r>
            <a:r>
              <a:rPr lang="de-DE" sz="1400" dirty="0">
                <a:solidFill>
                  <a:schemeClr val="tx1">
                    <a:lumMod val="65000"/>
                    <a:lumOff val="35000"/>
                  </a:schemeClr>
                </a:solidFill>
              </a:rPr>
              <a:t> </a:t>
            </a:r>
            <a:r>
              <a:rPr lang="de-DE" sz="1400" dirty="0" err="1">
                <a:solidFill>
                  <a:schemeClr val="tx1">
                    <a:lumMod val="65000"/>
                    <a:lumOff val="35000"/>
                  </a:schemeClr>
                </a:solidFill>
              </a:rPr>
              <a:t>elements</a:t>
            </a:r>
            <a:r>
              <a:rPr lang="de-DE" sz="1400" dirty="0">
                <a:solidFill>
                  <a:schemeClr val="tx1">
                    <a:lumMod val="65000"/>
                    <a:lumOff val="35000"/>
                  </a:schemeClr>
                </a:solidFill>
              </a:rPr>
              <a:t>. The </a:t>
            </a:r>
            <a:r>
              <a:rPr lang="de-DE" sz="1400" dirty="0" err="1">
                <a:solidFill>
                  <a:schemeClr val="tx1">
                    <a:lumMod val="65000"/>
                    <a:lumOff val="35000"/>
                  </a:schemeClr>
                </a:solidFill>
              </a:rPr>
              <a:t>composition</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lemon</a:t>
            </a:r>
            <a:r>
              <a:rPr lang="de-DE" sz="1400" dirty="0">
                <a:solidFill>
                  <a:schemeClr val="tx1">
                    <a:lumMod val="65000"/>
                    <a:lumOff val="35000"/>
                  </a:schemeClr>
                </a:solidFill>
              </a:rPr>
              <a:t>, </a:t>
            </a:r>
            <a:r>
              <a:rPr lang="de-DE" sz="1400" dirty="0" err="1">
                <a:solidFill>
                  <a:schemeClr val="tx1">
                    <a:lumMod val="65000"/>
                    <a:lumOff val="35000"/>
                  </a:schemeClr>
                </a:solidFill>
              </a:rPr>
              <a:t>bergamot</a:t>
            </a:r>
            <a:r>
              <a:rPr lang="de-DE" sz="1400" dirty="0">
                <a:solidFill>
                  <a:schemeClr val="tx1">
                    <a:lumMod val="65000"/>
                    <a:lumOff val="35000"/>
                  </a:schemeClr>
                </a:solidFill>
              </a:rPr>
              <a:t>, </a:t>
            </a:r>
            <a:r>
              <a:rPr lang="de-DE" sz="1400" dirty="0" err="1">
                <a:solidFill>
                  <a:schemeClr val="tx1">
                    <a:lumMod val="65000"/>
                    <a:lumOff val="35000"/>
                  </a:schemeClr>
                </a:solidFill>
              </a:rPr>
              <a:t>jasmine</a:t>
            </a:r>
            <a:r>
              <a:rPr lang="de-DE" sz="1400" dirty="0">
                <a:solidFill>
                  <a:schemeClr val="tx1">
                    <a:lumMod val="65000"/>
                    <a:lumOff val="35000"/>
                  </a:schemeClr>
                </a:solidFill>
              </a:rPr>
              <a:t>, </a:t>
            </a:r>
            <a:r>
              <a:rPr lang="de-DE" sz="1400" dirty="0" err="1">
                <a:solidFill>
                  <a:schemeClr val="tx1">
                    <a:lumMod val="65000"/>
                    <a:lumOff val="35000"/>
                  </a:schemeClr>
                </a:solidFill>
              </a:rPr>
              <a:t>rosemary</a:t>
            </a:r>
            <a:r>
              <a:rPr lang="de-DE" sz="1400" dirty="0">
                <a:solidFill>
                  <a:schemeClr val="tx1">
                    <a:lumMod val="65000"/>
                    <a:lumOff val="35000"/>
                  </a:schemeClr>
                </a:solidFill>
              </a:rPr>
              <a:t>, </a:t>
            </a:r>
            <a:r>
              <a:rPr lang="de-DE" sz="1400" dirty="0" err="1">
                <a:solidFill>
                  <a:schemeClr val="tx1">
                    <a:lumMod val="65000"/>
                    <a:lumOff val="35000"/>
                  </a:schemeClr>
                </a:solidFill>
              </a:rPr>
              <a:t>vanilla</a:t>
            </a:r>
            <a:r>
              <a:rPr lang="de-DE" sz="1400" dirty="0">
                <a:solidFill>
                  <a:schemeClr val="tx1">
                    <a:lumMod val="65000"/>
                    <a:lumOff val="35000"/>
                  </a:schemeClr>
                </a:solidFill>
              </a:rPr>
              <a:t> and </a:t>
            </a:r>
            <a:r>
              <a:rPr lang="de-DE" sz="1400" dirty="0" err="1">
                <a:solidFill>
                  <a:schemeClr val="tx1">
                    <a:lumMod val="65000"/>
                    <a:lumOff val="35000"/>
                  </a:schemeClr>
                </a:solidFill>
              </a:rPr>
              <a:t>musk</a:t>
            </a:r>
            <a:r>
              <a:rPr lang="de-DE" sz="1400" dirty="0">
                <a:solidFill>
                  <a:schemeClr val="tx1">
                    <a:lumMod val="65000"/>
                    <a:lumOff val="35000"/>
                  </a:schemeClr>
                </a:solidFill>
              </a:rPr>
              <a:t> </a:t>
            </a:r>
            <a:r>
              <a:rPr lang="de-DE" sz="1400" dirty="0" err="1">
                <a:solidFill>
                  <a:schemeClr val="tx1">
                    <a:lumMod val="65000"/>
                    <a:lumOff val="35000"/>
                  </a:schemeClr>
                </a:solidFill>
              </a:rPr>
              <a:t>creates</a:t>
            </a:r>
            <a:r>
              <a:rPr lang="de-DE" sz="1400" dirty="0">
                <a:solidFill>
                  <a:schemeClr val="tx1">
                    <a:lumMod val="65000"/>
                    <a:lumOff val="35000"/>
                  </a:schemeClr>
                </a:solidFill>
              </a:rPr>
              <a:t> a </a:t>
            </a:r>
            <a:r>
              <a:rPr lang="de-DE" sz="1400" dirty="0" err="1">
                <a:solidFill>
                  <a:schemeClr val="tx1">
                    <a:lumMod val="65000"/>
                    <a:lumOff val="35000"/>
                  </a:schemeClr>
                </a:solidFill>
              </a:rPr>
              <a:t>harmonious</a:t>
            </a:r>
            <a:r>
              <a:rPr lang="de-DE" sz="1400" dirty="0">
                <a:solidFill>
                  <a:schemeClr val="tx1">
                    <a:lumMod val="65000"/>
                    <a:lumOff val="35000"/>
                  </a:schemeClr>
                </a:solidFill>
              </a:rPr>
              <a:t>, multi-</a:t>
            </a:r>
            <a:r>
              <a:rPr lang="de-DE" sz="1400" dirty="0" err="1">
                <a:solidFill>
                  <a:schemeClr val="tx1">
                    <a:lumMod val="65000"/>
                    <a:lumOff val="35000"/>
                  </a:schemeClr>
                </a:solidFill>
              </a:rPr>
              <a:t>layered</a:t>
            </a:r>
            <a:r>
              <a:rPr lang="de-DE" sz="1400" dirty="0">
                <a:solidFill>
                  <a:schemeClr val="tx1">
                    <a:lumMod val="65000"/>
                    <a:lumOff val="35000"/>
                  </a:schemeClr>
                </a:solidFill>
              </a:rPr>
              <a:t> </a:t>
            </a:r>
            <a:r>
              <a:rPr lang="de-DE" sz="1400" dirty="0" err="1">
                <a:solidFill>
                  <a:schemeClr val="tx1">
                    <a:lumMod val="65000"/>
                    <a:lumOff val="35000"/>
                  </a:schemeClr>
                </a:solidFill>
              </a:rPr>
              <a:t>symphony</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colorful</a:t>
            </a:r>
            <a:r>
              <a:rPr lang="de-DE" sz="1400" dirty="0">
                <a:solidFill>
                  <a:schemeClr val="tx1">
                    <a:lumMod val="65000"/>
                    <a:lumOff val="35000"/>
                  </a:schemeClr>
                </a:solidFill>
              </a:rPr>
              <a:t> </a:t>
            </a:r>
            <a:r>
              <a:rPr lang="de-DE" sz="1400" dirty="0" err="1">
                <a:solidFill>
                  <a:schemeClr val="tx1">
                    <a:lumMod val="65000"/>
                    <a:lumOff val="35000"/>
                  </a:schemeClr>
                </a:solidFill>
              </a:rPr>
              <a:t>fragrance</a:t>
            </a:r>
            <a:r>
              <a:rPr lang="de-DE" sz="1400" dirty="0">
                <a:solidFill>
                  <a:schemeClr val="tx1">
                    <a:lumMod val="65000"/>
                    <a:lumOff val="35000"/>
                  </a:schemeClr>
                </a:solidFill>
              </a:rPr>
              <a:t> </a:t>
            </a:r>
            <a:r>
              <a:rPr lang="de-DE" sz="1400" dirty="0" err="1">
                <a:solidFill>
                  <a:schemeClr val="tx1">
                    <a:lumMod val="65000"/>
                    <a:lumOff val="35000"/>
                  </a:schemeClr>
                </a:solidFill>
              </a:rPr>
              <a:t>notes</a:t>
            </a:r>
            <a:r>
              <a:rPr lang="de-DE" sz="1400" dirty="0">
                <a:solidFill>
                  <a:schemeClr val="tx1">
                    <a:lumMod val="65000"/>
                    <a:lumOff val="35000"/>
                  </a:schemeClr>
                </a:solidFill>
              </a:rPr>
              <a:t>.</a:t>
            </a: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932B26"/>
                </a:solidFill>
                <a:effectLst/>
                <a:uLnTx/>
                <a:uFillTx/>
                <a:latin typeface="Museo Sans 500" panose="02000000000000000000" pitchFamily="50" charset="0"/>
              </a:rPr>
              <a:t>Chaos Embrace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932B26"/>
                </a:solidFill>
                <a:effectLst/>
                <a:uLnTx/>
                <a:uFillTx/>
                <a:latin typeface="Museo Sans 700" panose="02000000000000000000" pitchFamily="50" charset="0"/>
                <a:ea typeface="+mn-ea"/>
                <a:cs typeface="+mn-cs"/>
              </a:rPr>
              <a:t>P0273584</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77336" y="2366369"/>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Grapefruit</a:t>
            </a:r>
          </a:p>
        </p:txBody>
      </p:sp>
      <p:sp>
        <p:nvSpPr>
          <p:cNvPr id="50" name="Textfeld 49">
            <a:extLst>
              <a:ext uri="{FF2B5EF4-FFF2-40B4-BE49-F238E27FC236}">
                <a16:creationId xmlns:a16="http://schemas.microsoft.com/office/drawing/2014/main" id="{5C667B2F-4456-4DE8-9D5F-02C7B3E1447C}"/>
              </a:ext>
            </a:extLst>
          </p:cNvPr>
          <p:cNvSpPr txBox="1"/>
          <p:nvPr/>
        </p:nvSpPr>
        <p:spPr>
          <a:xfrm>
            <a:off x="8196732" y="1652982"/>
            <a:ext cx="84670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a:t>
            </a:r>
          </a:p>
        </p:txBody>
      </p:sp>
      <p:sp>
        <p:nvSpPr>
          <p:cNvPr id="51" name="Textfeld 50">
            <a:extLst>
              <a:ext uri="{FF2B5EF4-FFF2-40B4-BE49-F238E27FC236}">
                <a16:creationId xmlns:a16="http://schemas.microsoft.com/office/drawing/2014/main" id="{89D28300-965C-4C8B-8CC7-356420AE9BB1}"/>
              </a:ext>
            </a:extLst>
          </p:cNvPr>
          <p:cNvSpPr txBox="1"/>
          <p:nvPr/>
        </p:nvSpPr>
        <p:spPr>
          <a:xfrm>
            <a:off x="9142858" y="5063146"/>
            <a:ext cx="169405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Cashmerewood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200842" y="4177696"/>
            <a:ext cx="97174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Jasmine</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8498022" y="5321062"/>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10230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balsamic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93875" y="1396186"/>
            <a:ext cx="6585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fresh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Rum</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365125" y="1948790"/>
            <a:ext cx="89800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365812" y="5437676"/>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436353" y="4360080"/>
            <a:ext cx="846257"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Freesia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11256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40615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611862" y="3861900"/>
            <a:ext cx="90377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Leather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1" name="Textfeld 30">
            <a:extLst>
              <a:ext uri="{FF2B5EF4-FFF2-40B4-BE49-F238E27FC236}">
                <a16:creationId xmlns:a16="http://schemas.microsoft.com/office/drawing/2014/main" id="{76D897DF-6CD2-46FE-B560-81F8F87370E7}"/>
              </a:ext>
            </a:extLst>
          </p:cNvPr>
          <p:cNvSpPr txBox="1"/>
          <p:nvPr/>
        </p:nvSpPr>
        <p:spPr>
          <a:xfrm>
            <a:off x="8332988" y="5685969"/>
            <a:ext cx="67358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Moss</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5" name="Textfeld 34">
            <a:extLst>
              <a:ext uri="{FF2B5EF4-FFF2-40B4-BE49-F238E27FC236}">
                <a16:creationId xmlns:a16="http://schemas.microsoft.com/office/drawing/2014/main" id="{46D60AF1-161C-477E-9C3F-43D7117D9074}"/>
              </a:ext>
            </a:extLst>
          </p:cNvPr>
          <p:cNvSpPr txBox="1"/>
          <p:nvPr/>
        </p:nvSpPr>
        <p:spPr>
          <a:xfrm>
            <a:off x="8322872" y="3649568"/>
            <a:ext cx="101483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Rosmary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05171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79" name="Textfeld 78">
            <a:extLst>
              <a:ext uri="{FF2B5EF4-FFF2-40B4-BE49-F238E27FC236}">
                <a16:creationId xmlns:a16="http://schemas.microsoft.com/office/drawing/2014/main" id="{0FB1DDFC-D8DD-4ABD-81BE-047D738BE37C}"/>
              </a:ext>
            </a:extLst>
          </p:cNvPr>
          <p:cNvSpPr txBox="1"/>
          <p:nvPr/>
        </p:nvSpPr>
        <p:spPr>
          <a:xfrm>
            <a:off x="9392997" y="5459014"/>
            <a:ext cx="75674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Tonka</a:t>
            </a:r>
          </a:p>
        </p:txBody>
      </p:sp>
    </p:spTree>
    <p:extLst>
      <p:ext uri="{BB962C8B-B14F-4D97-AF65-F5344CB8AC3E}">
        <p14:creationId xmlns:p14="http://schemas.microsoft.com/office/powerpoint/2010/main" val="53791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35">
            <a:extLst>
              <a:ext uri="{FF2B5EF4-FFF2-40B4-BE49-F238E27FC236}">
                <a16:creationId xmlns:a16="http://schemas.microsoft.com/office/drawing/2014/main" id="{0ED42807-A8E0-4840-B0F5-65AB35FD2E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 t="7814" r="-117" b="7812"/>
          <a:stretch/>
        </p:blipFill>
        <p:spPr>
          <a:xfrm>
            <a:off x="0" y="-1"/>
            <a:ext cx="12192000" cy="6858001"/>
          </a:xfrm>
          <a:prstGeom prst="rect">
            <a:avLst/>
          </a:prstGeom>
          <a:blipFill>
            <a:blip r:embed="rId4"/>
            <a:stretch>
              <a:fillRect l="-23218" r="-29144" b="-346"/>
            </a:stretch>
          </a:blipFill>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01527" cy="2804298"/>
          </a:xfrm>
        </p:spPr>
        <p:txBody>
          <a:bodyPr numCol="1" spcCol="180000"/>
          <a:lstStyle/>
          <a:p>
            <a:pPr>
              <a:lnSpc>
                <a:spcPct val="150000"/>
              </a:lnSpc>
            </a:pPr>
            <a:r>
              <a:rPr lang="en-US" sz="1400" dirty="0">
                <a:solidFill>
                  <a:schemeClr val="tx1">
                    <a:lumMod val="65000"/>
                    <a:lumOff val="35000"/>
                  </a:schemeClr>
                </a:solidFill>
              </a:rPr>
              <a:t>A profound fragrance with a fresh top note of lemon and eucalyptus, a spicy heart of honey and clove, and a sensual base of patchouli, sandalwood and musk. A complex, </a:t>
            </a:r>
            <a:r>
              <a:rPr lang="en-US" sz="1400">
                <a:solidFill>
                  <a:schemeClr val="tx1">
                    <a:lumMod val="65000"/>
                    <a:lumOff val="35000"/>
                  </a:schemeClr>
                </a:solidFill>
              </a:rPr>
              <a:t>stimulating scent </a:t>
            </a:r>
            <a:r>
              <a:rPr lang="en-US" sz="1400" dirty="0">
                <a:solidFill>
                  <a:schemeClr val="tx1">
                    <a:lumMod val="65000"/>
                    <a:lumOff val="35000"/>
                  </a:schemeClr>
                </a:solidFill>
              </a:rPr>
              <a:t>that combines tradition with modernity.</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5"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717762"/>
                </a:solidFill>
                <a:effectLst/>
                <a:uLnTx/>
                <a:uFillTx/>
                <a:latin typeface="Museo Sans 500" panose="02000000000000000000" pitchFamily="50" charset="0"/>
              </a:rPr>
              <a:t>Sacred Ritual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717762"/>
                </a:solidFill>
                <a:effectLst/>
                <a:uLnTx/>
                <a:uFillTx/>
                <a:latin typeface="Museo Sans 700" panose="02000000000000000000" pitchFamily="50" charset="0"/>
                <a:ea typeface="+mn-ea"/>
                <a:cs typeface="+mn-cs"/>
              </a:rPr>
              <a:t>P0252631</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17762"/>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17762"/>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17762"/>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Eucalyptus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265430" y="1701981"/>
            <a:ext cx="84670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a:t>
            </a:r>
          </a:p>
        </p:txBody>
      </p:sp>
      <p:sp>
        <p:nvSpPr>
          <p:cNvPr id="51" name="Textfeld 50">
            <a:extLst>
              <a:ext uri="{FF2B5EF4-FFF2-40B4-BE49-F238E27FC236}">
                <a16:creationId xmlns:a16="http://schemas.microsoft.com/office/drawing/2014/main" id="{89D28300-965C-4C8B-8CC7-356420AE9BB1}"/>
              </a:ext>
            </a:extLst>
          </p:cNvPr>
          <p:cNvSpPr txBox="1"/>
          <p:nvPr/>
        </p:nvSpPr>
        <p:spPr>
          <a:xfrm>
            <a:off x="9477354" y="5270386"/>
            <a:ext cx="130195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Cedarwood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8179994" y="5075640"/>
            <a:ext cx="136287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84055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Vetiver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37358" y="1411578"/>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warm</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553820" y="5521931"/>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449101" y="2761065"/>
            <a:ext cx="11256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08491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Patchouli</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64524" y="5653952"/>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319205" y="4213090"/>
            <a:ext cx="59984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Oud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901420" y="3812352"/>
            <a:ext cx="73129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Clove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1" name="Textfeld 30">
            <a:extLst>
              <a:ext uri="{FF2B5EF4-FFF2-40B4-BE49-F238E27FC236}">
                <a16:creationId xmlns:a16="http://schemas.microsoft.com/office/drawing/2014/main" id="{76D897DF-6CD2-46FE-B560-81F8F87370E7}"/>
              </a:ext>
            </a:extLst>
          </p:cNvPr>
          <p:cNvSpPr txBox="1"/>
          <p:nvPr/>
        </p:nvSpPr>
        <p:spPr>
          <a:xfrm>
            <a:off x="8913025" y="5585518"/>
            <a:ext cx="7441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sweet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021455" y="4343857"/>
            <a:ext cx="96051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Nutmeg</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5" name="Textfeld 34">
            <a:extLst>
              <a:ext uri="{FF2B5EF4-FFF2-40B4-BE49-F238E27FC236}">
                <a16:creationId xmlns:a16="http://schemas.microsoft.com/office/drawing/2014/main" id="{46D60AF1-161C-477E-9C3F-43D7117D9074}"/>
              </a:ext>
            </a:extLst>
          </p:cNvPr>
          <p:cNvSpPr txBox="1"/>
          <p:nvPr/>
        </p:nvSpPr>
        <p:spPr>
          <a:xfrm>
            <a:off x="8629440" y="3712404"/>
            <a:ext cx="8098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Honey</a:t>
            </a: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188820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79" name="Textfeld 78">
            <a:extLst>
              <a:ext uri="{FF2B5EF4-FFF2-40B4-BE49-F238E27FC236}">
                <a16:creationId xmlns:a16="http://schemas.microsoft.com/office/drawing/2014/main" id="{9194D526-B46D-4380-BAC2-57F35A0C6046}"/>
              </a:ext>
            </a:extLst>
          </p:cNvPr>
          <p:cNvSpPr txBox="1"/>
          <p:nvPr/>
        </p:nvSpPr>
        <p:spPr>
          <a:xfrm>
            <a:off x="8195581" y="2096983"/>
            <a:ext cx="119881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Galbanum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230549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624E0240-D02A-4724-A1F8-96B4C270A5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44"/>
            <a:ext cx="12192000" cy="683971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dirty="0">
                <a:solidFill>
                  <a:schemeClr val="tx1">
                    <a:lumMod val="65000"/>
                    <a:lumOff val="35000"/>
                  </a:schemeClr>
                </a:solidFill>
              </a:rPr>
              <a:t>A dynamic fragrance with fresh bergamot, a floral heart of jasmine and orchid, and a deep, warm base of </a:t>
            </a:r>
            <a:r>
              <a:rPr lang="en-US" sz="1400" dirty="0" err="1">
                <a:solidFill>
                  <a:schemeClr val="tx1">
                    <a:lumMod val="65000"/>
                    <a:lumOff val="35000"/>
                  </a:schemeClr>
                </a:solidFill>
              </a:rPr>
              <a:t>tonka</a:t>
            </a:r>
            <a:r>
              <a:rPr lang="en-US" sz="1400" dirty="0">
                <a:solidFill>
                  <a:schemeClr val="tx1">
                    <a:lumMod val="65000"/>
                    <a:lumOff val="35000"/>
                  </a:schemeClr>
                </a:solidFill>
              </a:rPr>
              <a:t>, musk and cedarwood that combines freshness and sensuality. A unique, beguiling fragrance experience.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C56609"/>
                </a:solidFill>
                <a:effectLst/>
                <a:uLnTx/>
                <a:uFillTx/>
                <a:latin typeface="Museo Sans 500" panose="02000000000000000000" pitchFamily="50" charset="0"/>
              </a:rPr>
              <a:t>Stormy Heart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C56609"/>
                </a:solidFill>
                <a:effectLst/>
                <a:uLnTx/>
                <a:uFillTx/>
                <a:latin typeface="Museo Sans 700" panose="02000000000000000000" pitchFamily="50" charset="0"/>
                <a:ea typeface="+mn-ea"/>
                <a:cs typeface="+mn-cs"/>
              </a:rPr>
              <a:t>P0273590</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C56609"/>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C56609"/>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C56609"/>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8271572" y="2335915"/>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aquatic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9484065" y="5022054"/>
            <a:ext cx="130195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Cedarwood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255094" y="3998044"/>
            <a:ext cx="173143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Lily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of</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the</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Valley</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8727319" y="5250698"/>
            <a:ext cx="75674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Tonka</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10230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balsamic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44487" y="1494532"/>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Oud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307958" y="2035770"/>
            <a:ext cx="97174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Jasmine</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651257" y="5398567"/>
            <a:ext cx="814647"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61" name="Textfeld 11">
            <a:extLst>
              <a:ext uri="{FF2B5EF4-FFF2-40B4-BE49-F238E27FC236}">
                <a16:creationId xmlns:a16="http://schemas.microsoft.com/office/drawing/2014/main" id="{44B44969-CA13-4D20-8366-28550FA36956}"/>
              </a:ext>
            </a:extLst>
          </p:cNvPr>
          <p:cNvSpPr txBox="1"/>
          <p:nvPr/>
        </p:nvSpPr>
        <p:spPr>
          <a:xfrm>
            <a:off x="8436353" y="4360080"/>
            <a:ext cx="8050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Azalea</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7735141" y="2675287"/>
            <a:ext cx="11256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40615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1" name="Textfeld 30">
            <a:extLst>
              <a:ext uri="{FF2B5EF4-FFF2-40B4-BE49-F238E27FC236}">
                <a16:creationId xmlns:a16="http://schemas.microsoft.com/office/drawing/2014/main" id="{76D897DF-6CD2-46FE-B560-81F8F87370E7}"/>
              </a:ext>
            </a:extLst>
          </p:cNvPr>
          <p:cNvSpPr txBox="1"/>
          <p:nvPr/>
        </p:nvSpPr>
        <p:spPr>
          <a:xfrm>
            <a:off x="8280970" y="5738331"/>
            <a:ext cx="67358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Moss</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6717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spicy</a:t>
            </a:r>
          </a:p>
        </p:txBody>
      </p:sp>
      <p:sp>
        <p:nvSpPr>
          <p:cNvPr id="35" name="Textfeld 34">
            <a:extLst>
              <a:ext uri="{FF2B5EF4-FFF2-40B4-BE49-F238E27FC236}">
                <a16:creationId xmlns:a16="http://schemas.microsoft.com/office/drawing/2014/main" id="{46D60AF1-161C-477E-9C3F-43D7117D9074}"/>
              </a:ext>
            </a:extLst>
          </p:cNvPr>
          <p:cNvSpPr txBox="1"/>
          <p:nvPr/>
        </p:nvSpPr>
        <p:spPr>
          <a:xfrm>
            <a:off x="8404826" y="3585070"/>
            <a:ext cx="83965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Orchid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35372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Competitive</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128977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15829CF2-B905-4780-ACA5-EFD38D01D5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0"/>
            <a:ext cx="12192000" cy="6858000"/>
          </a:xfrm>
          <a:prstGeom prst="rect">
            <a:avLst/>
          </a:prstGeom>
          <a:blipFill>
            <a:blip r:embed="rId4" cstate="screen">
              <a:extLst>
                <a:ext uri="{28A0092B-C50C-407E-A947-70E740481C1C}">
                  <a14:useLocalDpi xmlns:a14="http://schemas.microsoft.com/office/drawing/2010/main"/>
                </a:ext>
              </a:extLst>
            </a:blip>
            <a:stretch>
              <a:fillRect/>
            </a:stretch>
          </a:blipFill>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dirty="0">
                <a:solidFill>
                  <a:schemeClr val="tx1">
                    <a:lumMod val="65000"/>
                    <a:lumOff val="35000"/>
                  </a:schemeClr>
                </a:solidFill>
              </a:rPr>
              <a:t>Sparkling citrus notes celebrate with exotic eucalyptus and rhubarb, a spicy heart of clove, oud and honey and a sensual base of patchouli, vanilla and musk. They dance together to create a uniquely captivating fragrance.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5"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3D92AD"/>
                </a:solidFill>
                <a:effectLst/>
                <a:uLnTx/>
                <a:uFillTx/>
                <a:latin typeface="Museo Sans 500" panose="02000000000000000000" pitchFamily="50" charset="0"/>
              </a:rPr>
              <a:t>Dramatic Spirit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3D92AD"/>
                </a:solidFill>
                <a:effectLst/>
                <a:uLnTx/>
                <a:uFillTx/>
                <a:latin typeface="Museo Sans 700" panose="02000000000000000000" pitchFamily="50" charset="0"/>
                <a:ea typeface="+mn-ea"/>
                <a:cs typeface="+mn-cs"/>
              </a:rPr>
              <a:t>P0242524</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3D92AD"/>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3D92AD"/>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3D92AD"/>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Eucalyptus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368580" y="1916890"/>
            <a:ext cx="84670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a:t>
            </a:r>
          </a:p>
        </p:txBody>
      </p:sp>
      <p:sp>
        <p:nvSpPr>
          <p:cNvPr id="51" name="Textfeld 50">
            <a:extLst>
              <a:ext uri="{FF2B5EF4-FFF2-40B4-BE49-F238E27FC236}">
                <a16:creationId xmlns:a16="http://schemas.microsoft.com/office/drawing/2014/main" id="{89D28300-965C-4C8B-8CC7-356420AE9BB1}"/>
              </a:ext>
            </a:extLst>
          </p:cNvPr>
          <p:cNvSpPr txBox="1"/>
          <p:nvPr/>
        </p:nvSpPr>
        <p:spPr>
          <a:xfrm>
            <a:off x="9486428" y="5367481"/>
            <a:ext cx="136287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466965" y="3967133"/>
            <a:ext cx="73129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Clove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84055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Vetiver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51328" y="1395750"/>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warm</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107530" y="2222847"/>
            <a:ext cx="11256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0" name="Textfeld 11">
            <a:extLst>
              <a:ext uri="{FF2B5EF4-FFF2-40B4-BE49-F238E27FC236}">
                <a16:creationId xmlns:a16="http://schemas.microsoft.com/office/drawing/2014/main" id="{0E4E4E16-D9AA-484C-BC14-9023F234EEE5}"/>
              </a:ext>
            </a:extLst>
          </p:cNvPr>
          <p:cNvSpPr txBox="1"/>
          <p:nvPr/>
        </p:nvSpPr>
        <p:spPr>
          <a:xfrm>
            <a:off x="7365812" y="5437676"/>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327645" y="4389541"/>
            <a:ext cx="96051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Nutmeg</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7908518" y="2782494"/>
            <a:ext cx="168828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Rhubarb</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Leaves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08491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Patchouli</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040131" y="4317911"/>
            <a:ext cx="59984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Oud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8360593" y="3655101"/>
            <a:ext cx="8098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Honey</a:t>
            </a:r>
          </a:p>
        </p:txBody>
      </p:sp>
      <p:sp>
        <p:nvSpPr>
          <p:cNvPr id="31" name="Textfeld 30">
            <a:extLst>
              <a:ext uri="{FF2B5EF4-FFF2-40B4-BE49-F238E27FC236}">
                <a16:creationId xmlns:a16="http://schemas.microsoft.com/office/drawing/2014/main" id="{76D897DF-6CD2-46FE-B560-81F8F87370E7}"/>
              </a:ext>
            </a:extLst>
          </p:cNvPr>
          <p:cNvSpPr txBox="1"/>
          <p:nvPr/>
        </p:nvSpPr>
        <p:spPr>
          <a:xfrm>
            <a:off x="8280970" y="5738331"/>
            <a:ext cx="7441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sweet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6" name="Textfeld 35">
            <a:extLst>
              <a:ext uri="{FF2B5EF4-FFF2-40B4-BE49-F238E27FC236}">
                <a16:creationId xmlns:a16="http://schemas.microsoft.com/office/drawing/2014/main" id="{CB85206E-33ED-4B95-816F-2003640A257C}"/>
              </a:ext>
            </a:extLst>
          </p:cNvPr>
          <p:cNvSpPr txBox="1"/>
          <p:nvPr/>
        </p:nvSpPr>
        <p:spPr>
          <a:xfrm>
            <a:off x="8136377" y="1623268"/>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agrumic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35372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Competitive</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79" name="Textfeld 78">
            <a:extLst>
              <a:ext uri="{FF2B5EF4-FFF2-40B4-BE49-F238E27FC236}">
                <a16:creationId xmlns:a16="http://schemas.microsoft.com/office/drawing/2014/main" id="{7B319A78-C3AD-404C-8F7C-34FCD121BA5C}"/>
              </a:ext>
            </a:extLst>
          </p:cNvPr>
          <p:cNvSpPr txBox="1"/>
          <p:nvPr/>
        </p:nvSpPr>
        <p:spPr>
          <a:xfrm>
            <a:off x="8280970" y="5099171"/>
            <a:ext cx="130195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Cedarwood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267110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16B3C13D-4A1E-4252-BCD6-DE231CEDBEDB}"/>
              </a:ext>
            </a:extLst>
          </p:cNvPr>
          <p:cNvGrpSpPr/>
          <p:nvPr/>
        </p:nvGrpSpPr>
        <p:grpSpPr>
          <a:xfrm>
            <a:off x="836401" y="1241391"/>
            <a:ext cx="6808088" cy="5192064"/>
            <a:chOff x="490876" y="174836"/>
            <a:chExt cx="8125405" cy="6196692"/>
          </a:xfrm>
        </p:grpSpPr>
        <p:sp>
          <p:nvSpPr>
            <p:cNvPr id="2" name="Ellipse 1">
              <a:extLst>
                <a:ext uri="{FF2B5EF4-FFF2-40B4-BE49-F238E27FC236}">
                  <a16:creationId xmlns:a16="http://schemas.microsoft.com/office/drawing/2014/main" id="{4E8462CC-7B10-4724-BE1E-ABA4CCE82FAD}"/>
                </a:ext>
              </a:extLst>
            </p:cNvPr>
            <p:cNvSpPr/>
            <p:nvPr/>
          </p:nvSpPr>
          <p:spPr>
            <a:xfrm>
              <a:off x="3646280" y="733321"/>
              <a:ext cx="3299470" cy="3299470"/>
            </a:xfrm>
            <a:prstGeom prst="ellipse">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1" name="Ellipse 50">
              <a:extLst>
                <a:ext uri="{FF2B5EF4-FFF2-40B4-BE49-F238E27FC236}">
                  <a16:creationId xmlns:a16="http://schemas.microsoft.com/office/drawing/2014/main" id="{6696B9E0-1D06-432B-9333-3B1246D6120C}"/>
                </a:ext>
              </a:extLst>
            </p:cNvPr>
            <p:cNvSpPr/>
            <p:nvPr/>
          </p:nvSpPr>
          <p:spPr>
            <a:xfrm>
              <a:off x="740384" y="1834462"/>
              <a:ext cx="3299470" cy="3299470"/>
            </a:xfrm>
            <a:prstGeom prst="ellipse">
              <a:avLst/>
            </a:prstGeom>
            <a:blipFill>
              <a:blip r:embed="rId5"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2" name="Ellipse 51">
              <a:extLst>
                <a:ext uri="{FF2B5EF4-FFF2-40B4-BE49-F238E27FC236}">
                  <a16:creationId xmlns:a16="http://schemas.microsoft.com/office/drawing/2014/main" id="{454B5A09-18CE-4B4B-ABBF-9AA4AB49A71A}"/>
                </a:ext>
              </a:extLst>
            </p:cNvPr>
            <p:cNvSpPr/>
            <p:nvPr/>
          </p:nvSpPr>
          <p:spPr>
            <a:xfrm>
              <a:off x="3471270" y="3072058"/>
              <a:ext cx="3299470" cy="3299470"/>
            </a:xfrm>
            <a:prstGeom prst="ellipse">
              <a:avLst/>
            </a:prstGeom>
            <a:blipFill>
              <a:blip r:embed="rId6"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53" name="Grafik 52">
              <a:extLst>
                <a:ext uri="{FF2B5EF4-FFF2-40B4-BE49-F238E27FC236}">
                  <a16:creationId xmlns:a16="http://schemas.microsoft.com/office/drawing/2014/main" id="{FCF94C78-B5E0-4404-9E16-EE08D0E7C8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54" name="Grafik 53">
              <a:extLst>
                <a:ext uri="{FF2B5EF4-FFF2-40B4-BE49-F238E27FC236}">
                  <a16:creationId xmlns:a16="http://schemas.microsoft.com/office/drawing/2014/main" id="{500F6604-D740-405C-96DA-4EE06D299480}"/>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55" name="Gruppieren 54">
              <a:extLst>
                <a:ext uri="{FF2B5EF4-FFF2-40B4-BE49-F238E27FC236}">
                  <a16:creationId xmlns:a16="http://schemas.microsoft.com/office/drawing/2014/main" id="{D0C4DA8A-4F32-45F4-A427-A1A046F3D626}"/>
                </a:ext>
              </a:extLst>
            </p:cNvPr>
            <p:cNvGrpSpPr/>
            <p:nvPr/>
          </p:nvGrpSpPr>
          <p:grpSpPr>
            <a:xfrm>
              <a:off x="6580067" y="3484197"/>
              <a:ext cx="2036214" cy="581607"/>
              <a:chOff x="424540" y="1292807"/>
              <a:chExt cx="3425651" cy="978474"/>
            </a:xfrm>
          </p:grpSpPr>
          <p:pic>
            <p:nvPicPr>
              <p:cNvPr id="56" name="Grafik 55">
                <a:extLst>
                  <a:ext uri="{FF2B5EF4-FFF2-40B4-BE49-F238E27FC236}">
                    <a16:creationId xmlns:a16="http://schemas.microsoft.com/office/drawing/2014/main" id="{DAC293A4-0BE2-47CB-9AE6-472BDEAB74C5}"/>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57" name="Grafik 56">
                <a:extLst>
                  <a:ext uri="{FF2B5EF4-FFF2-40B4-BE49-F238E27FC236}">
                    <a16:creationId xmlns:a16="http://schemas.microsoft.com/office/drawing/2014/main" id="{4B796DB6-3D5F-4713-8380-1FB7110C5926}"/>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sp>
        <p:nvSpPr>
          <p:cNvPr id="18" name="Rechteck 17">
            <a:extLst>
              <a:ext uri="{FF2B5EF4-FFF2-40B4-BE49-F238E27FC236}">
                <a16:creationId xmlns:a16="http://schemas.microsoft.com/office/drawing/2014/main" id="{F130E40B-5BA8-44ED-94C9-918880A37665}"/>
              </a:ext>
            </a:extLst>
          </p:cNvPr>
          <p:cNvSpPr/>
          <p:nvPr/>
        </p:nvSpPr>
        <p:spPr>
          <a:xfrm>
            <a:off x="8650604" y="1253750"/>
            <a:ext cx="3259723"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a:ln>
                  <a:noFill/>
                </a:ln>
                <a:solidFill>
                  <a:prstClr val="white"/>
                </a:solidFill>
                <a:effectLst/>
                <a:uLnTx/>
                <a:uFillTx/>
                <a:latin typeface="Museo Sans 300"/>
                <a:ea typeface="+mn-ea"/>
                <a:cs typeface="+mn-cs"/>
              </a:rPr>
              <a:t>THANK YOU!</a:t>
            </a:r>
            <a:endParaRPr kumimoji="0" lang="en-US" sz="3200" b="0" i="0" u="none" strike="noStrike" kern="1200" cap="none" spc="0" normalizeH="0" baseline="0" noProof="0">
              <a:ln>
                <a:noFill/>
              </a:ln>
              <a:solidFill>
                <a:prstClr val="white"/>
              </a:solidFill>
              <a:effectLst/>
              <a:uLnTx/>
              <a:uFillTx/>
              <a:latin typeface="Museo Sans 300"/>
              <a:ea typeface="+mn-ea"/>
              <a:cs typeface="+mn-cs"/>
            </a:endParaRPr>
          </a:p>
        </p:txBody>
      </p:sp>
    </p:spTree>
    <p:extLst>
      <p:ext uri="{BB962C8B-B14F-4D97-AF65-F5344CB8AC3E}">
        <p14:creationId xmlns:p14="http://schemas.microsoft.com/office/powerpoint/2010/main" val="300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2C6BFD-91D0-40A6-8C50-DD81D56F481A}"/>
              </a:ext>
            </a:extLst>
          </p:cNvPr>
          <p:cNvSpPr>
            <a:spLocks noGrp="1"/>
          </p:cNvSpPr>
          <p:nvPr>
            <p:ph type="ctrTitle" idx="4294967295"/>
          </p:nvPr>
        </p:nvSpPr>
        <p:spPr>
          <a:xfrm>
            <a:off x="2063753" y="820641"/>
            <a:ext cx="9001125" cy="3206751"/>
          </a:xfrm>
          <a:ln>
            <a:noFill/>
          </a:ln>
        </p:spPr>
        <p:txBody>
          <a:bodyPr/>
          <a:lstStyle/>
          <a:p>
            <a:pPr>
              <a:lnSpc>
                <a:spcPct val="100000"/>
              </a:lnSpc>
            </a:pPr>
            <a:br>
              <a:rPr lang="en-GB" sz="4400"/>
            </a:br>
            <a:r>
              <a:rPr lang="en-GB" sz="4400"/>
              <a:t>Fragrance</a:t>
            </a:r>
            <a:br>
              <a:rPr lang="en-GB" sz="4400"/>
            </a:br>
            <a:r>
              <a:rPr lang="en-GB" sz="4400" i="0">
                <a:solidFill>
                  <a:schemeClr val="bg1"/>
                </a:solidFill>
              </a:rPr>
              <a:t>Trends 2025</a:t>
            </a:r>
            <a:endParaRPr lang="en-GB" sz="4400">
              <a:highlight>
                <a:srgbClr val="F49700"/>
              </a:highlight>
            </a:endParaRPr>
          </a:p>
        </p:txBody>
      </p:sp>
      <p:pic>
        <p:nvPicPr>
          <p:cNvPr id="17" name="Grafik 16">
            <a:extLst>
              <a:ext uri="{FF2B5EF4-FFF2-40B4-BE49-F238E27FC236}">
                <a16:creationId xmlns:a16="http://schemas.microsoft.com/office/drawing/2014/main" id="{04FB1EEF-C06D-4885-8781-818F0DF554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60170" y="0"/>
            <a:ext cx="6133885" cy="6858000"/>
          </a:xfrm>
          <a:prstGeom prst="rect">
            <a:avLst/>
          </a:prstGeom>
        </p:spPr>
      </p:pic>
    </p:spTree>
    <p:extLst>
      <p:ext uri="{BB962C8B-B14F-4D97-AF65-F5344CB8AC3E}">
        <p14:creationId xmlns:p14="http://schemas.microsoft.com/office/powerpoint/2010/main" val="286724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CFBEF"/>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8FDED20-ECA5-4F86-B3FF-55796AF671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8055" cy="6858000"/>
          </a:xfrm>
          <a:prstGeom prst="rect">
            <a:avLst/>
          </a:prstGeom>
        </p:spPr>
      </p:pic>
      <p:pic>
        <p:nvPicPr>
          <p:cNvPr id="30" name="Grafik 29">
            <a:extLst>
              <a:ext uri="{FF2B5EF4-FFF2-40B4-BE49-F238E27FC236}">
                <a16:creationId xmlns:a16="http://schemas.microsoft.com/office/drawing/2014/main" id="{29AEF7BD-6574-4CCD-8D05-4DE90A1F9A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1593713" y="4797152"/>
            <a:ext cx="2827163" cy="426275"/>
          </a:xfrm>
          <a:prstGeom prst="rect">
            <a:avLst/>
          </a:prstGeom>
        </p:spPr>
      </p:pic>
      <p:sp>
        <p:nvSpPr>
          <p:cNvPr id="7" name="Titel 2">
            <a:extLst>
              <a:ext uri="{FF2B5EF4-FFF2-40B4-BE49-F238E27FC236}">
                <a16:creationId xmlns:a16="http://schemas.microsoft.com/office/drawing/2014/main" id="{F647E60F-DA42-4155-B5F5-7657D652677D}"/>
              </a:ext>
            </a:extLst>
          </p:cNvPr>
          <p:cNvSpPr txBox="1">
            <a:spLocks/>
          </p:cNvSpPr>
          <p:nvPr/>
        </p:nvSpPr>
        <p:spPr bwMode="gray">
          <a:xfrm>
            <a:off x="911424" y="1268760"/>
            <a:ext cx="6605329" cy="329635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marL="0" marR="0" lvl="0" indent="0" algn="l" defTabSz="914400" rtl="0" eaLnBrk="1" fontAlgn="auto" latinLnBrk="0" hangingPunct="1">
              <a:lnSpc>
                <a:spcPts val="7560"/>
              </a:lnSpc>
              <a:spcBef>
                <a:spcPct val="0"/>
              </a:spcBef>
              <a:spcAft>
                <a:spcPts val="0"/>
              </a:spcAft>
              <a:buClrTx/>
              <a:buSzTx/>
              <a:buFontTx/>
              <a:buNone/>
              <a:tabLst/>
              <a:defRPr/>
            </a:pPr>
            <a:r>
              <a:rPr kumimoji="0" lang="de-DE" sz="66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explore</a:t>
            </a:r>
            <a:br>
              <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br>
            <a:r>
              <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t>         </a:t>
            </a:r>
            <a:r>
              <a:rPr kumimoji="0" lang="de-DE" sz="66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your</a:t>
            </a:r>
            <a:br>
              <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br>
            <a:r>
              <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t>   </a:t>
            </a:r>
            <a:r>
              <a:rPr kumimoji="0" lang="de-DE" sz="66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senses</a:t>
            </a:r>
            <a:endPar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endParaRPr>
          </a:p>
        </p:txBody>
      </p:sp>
    </p:spTree>
    <p:extLst>
      <p:ext uri="{BB962C8B-B14F-4D97-AF65-F5344CB8AC3E}">
        <p14:creationId xmlns:p14="http://schemas.microsoft.com/office/powerpoint/2010/main" val="202376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51556" y="1423286"/>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0" name="Textfeld 69">
              <a:extLst>
                <a:ext uri="{FF2B5EF4-FFF2-40B4-BE49-F238E27FC236}">
                  <a16:creationId xmlns:a16="http://schemas.microsoft.com/office/drawing/2014/main" id="{D3B38149-2751-4CDD-B447-C643FAAE936D}"/>
                </a:ext>
              </a:extLst>
            </p:cNvPr>
            <p:cNvSpPr txBox="1"/>
            <p:nvPr/>
          </p:nvSpPr>
          <p:spPr>
            <a:xfrm>
              <a:off x="95769" y="2311425"/>
              <a:ext cx="893193" cy="341697"/>
            </a:xfrm>
            <a:prstGeom prst="rect">
              <a:avLst/>
            </a:prstGeom>
            <a:noFill/>
          </p:spPr>
          <p:txBody>
            <a:bodyPr wrap="none" rtlCol="0">
              <a:spAutoFit/>
            </a:bodyPr>
            <a:lstStyle/>
            <a:p>
              <a:pPr algn="l">
                <a:lnSpc>
                  <a:spcPct val="125000"/>
                </a:lnSpc>
              </a:pPr>
              <a:r>
                <a:rPr lang="de-DE" sz="1400">
                  <a:solidFill>
                    <a:schemeClr val="bg1"/>
                  </a:solidFill>
                </a:rPr>
                <a:t>CONTENT</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16B3C13D-4A1E-4252-BCD6-DE231CEDBEDB}"/>
              </a:ext>
            </a:extLst>
          </p:cNvPr>
          <p:cNvGrpSpPr/>
          <p:nvPr/>
        </p:nvGrpSpPr>
        <p:grpSpPr>
          <a:xfrm>
            <a:off x="836401" y="1241391"/>
            <a:ext cx="6808088" cy="5192064"/>
            <a:chOff x="490876" y="174836"/>
            <a:chExt cx="8125405" cy="6196692"/>
          </a:xfrm>
        </p:grpSpPr>
        <p:sp>
          <p:nvSpPr>
            <p:cNvPr id="2" name="Ellipse 1">
              <a:extLst>
                <a:ext uri="{FF2B5EF4-FFF2-40B4-BE49-F238E27FC236}">
                  <a16:creationId xmlns:a16="http://schemas.microsoft.com/office/drawing/2014/main" id="{4E8462CC-7B10-4724-BE1E-ABA4CCE82FAD}"/>
                </a:ext>
              </a:extLst>
            </p:cNvPr>
            <p:cNvSpPr/>
            <p:nvPr/>
          </p:nvSpPr>
          <p:spPr>
            <a:xfrm>
              <a:off x="3646280" y="733321"/>
              <a:ext cx="3299470" cy="3299470"/>
            </a:xfrm>
            <a:prstGeom prst="ellipse">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1" name="Ellipse 50">
              <a:extLst>
                <a:ext uri="{FF2B5EF4-FFF2-40B4-BE49-F238E27FC236}">
                  <a16:creationId xmlns:a16="http://schemas.microsoft.com/office/drawing/2014/main" id="{6696B9E0-1D06-432B-9333-3B1246D6120C}"/>
                </a:ext>
              </a:extLst>
            </p:cNvPr>
            <p:cNvSpPr/>
            <p:nvPr/>
          </p:nvSpPr>
          <p:spPr>
            <a:xfrm>
              <a:off x="740384" y="1834462"/>
              <a:ext cx="3299470" cy="3299470"/>
            </a:xfrm>
            <a:prstGeom prst="ellipse">
              <a:avLst/>
            </a:prstGeom>
            <a:blipFill>
              <a:blip r:embed="rId5"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2" name="Ellipse 51">
              <a:extLst>
                <a:ext uri="{FF2B5EF4-FFF2-40B4-BE49-F238E27FC236}">
                  <a16:creationId xmlns:a16="http://schemas.microsoft.com/office/drawing/2014/main" id="{454B5A09-18CE-4B4B-ABBF-9AA4AB49A71A}"/>
                </a:ext>
              </a:extLst>
            </p:cNvPr>
            <p:cNvSpPr/>
            <p:nvPr/>
          </p:nvSpPr>
          <p:spPr>
            <a:xfrm>
              <a:off x="3471270" y="3072058"/>
              <a:ext cx="3299470" cy="3299470"/>
            </a:xfrm>
            <a:prstGeom prst="ellipse">
              <a:avLst/>
            </a:prstGeom>
            <a:blipFill>
              <a:blip r:embed="rId6"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53" name="Grafik 52">
              <a:extLst>
                <a:ext uri="{FF2B5EF4-FFF2-40B4-BE49-F238E27FC236}">
                  <a16:creationId xmlns:a16="http://schemas.microsoft.com/office/drawing/2014/main" id="{FCF94C78-B5E0-4404-9E16-EE08D0E7C8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54" name="Grafik 53">
              <a:extLst>
                <a:ext uri="{FF2B5EF4-FFF2-40B4-BE49-F238E27FC236}">
                  <a16:creationId xmlns:a16="http://schemas.microsoft.com/office/drawing/2014/main" id="{500F6604-D740-405C-96DA-4EE06D299480}"/>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55" name="Gruppieren 54">
              <a:extLst>
                <a:ext uri="{FF2B5EF4-FFF2-40B4-BE49-F238E27FC236}">
                  <a16:creationId xmlns:a16="http://schemas.microsoft.com/office/drawing/2014/main" id="{D0C4DA8A-4F32-45F4-A427-A1A046F3D626}"/>
                </a:ext>
              </a:extLst>
            </p:cNvPr>
            <p:cNvGrpSpPr/>
            <p:nvPr/>
          </p:nvGrpSpPr>
          <p:grpSpPr>
            <a:xfrm>
              <a:off x="6580067" y="3484197"/>
              <a:ext cx="2036214" cy="581607"/>
              <a:chOff x="424540" y="1292807"/>
              <a:chExt cx="3425651" cy="978474"/>
            </a:xfrm>
          </p:grpSpPr>
          <p:pic>
            <p:nvPicPr>
              <p:cNvPr id="56" name="Grafik 55">
                <a:extLst>
                  <a:ext uri="{FF2B5EF4-FFF2-40B4-BE49-F238E27FC236}">
                    <a16:creationId xmlns:a16="http://schemas.microsoft.com/office/drawing/2014/main" id="{DAC293A4-0BE2-47CB-9AE6-472BDEAB74C5}"/>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57" name="Grafik 56">
                <a:extLst>
                  <a:ext uri="{FF2B5EF4-FFF2-40B4-BE49-F238E27FC236}">
                    <a16:creationId xmlns:a16="http://schemas.microsoft.com/office/drawing/2014/main" id="{4B796DB6-3D5F-4713-8380-1FB7110C5926}"/>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sp>
        <p:nvSpPr>
          <p:cNvPr id="59" name="Rechteck 58">
            <a:extLst>
              <a:ext uri="{FF2B5EF4-FFF2-40B4-BE49-F238E27FC236}">
                <a16:creationId xmlns:a16="http://schemas.microsoft.com/office/drawing/2014/main" id="{10D2B7A7-19BE-48F5-90D5-174BEA161A15}"/>
              </a:ext>
            </a:extLst>
          </p:cNvPr>
          <p:cNvSpPr/>
          <p:nvPr/>
        </p:nvSpPr>
        <p:spPr>
          <a:xfrm>
            <a:off x="8650604" y="1253750"/>
            <a:ext cx="3259723" cy="4247317"/>
          </a:xfrm>
          <a:prstGeom prst="rect">
            <a:avLst/>
          </a:prstGeom>
        </p:spPr>
        <p:txBody>
          <a:bodyPr wrap="square">
            <a:spAutoFit/>
          </a:bodyPr>
          <a:lstStyle/>
          <a:p>
            <a:pPr algn="r"/>
            <a:r>
              <a:rPr lang="de-DE">
                <a:solidFill>
                  <a:schemeClr val="bg1"/>
                </a:solidFill>
              </a:rPr>
              <a:t>DEFINITION</a:t>
            </a:r>
          </a:p>
          <a:p>
            <a:pPr algn="r"/>
            <a:endParaRPr lang="de-DE">
              <a:solidFill>
                <a:schemeClr val="bg1"/>
              </a:solidFill>
            </a:endParaRPr>
          </a:p>
          <a:p>
            <a:pPr algn="r"/>
            <a:r>
              <a:rPr lang="de-DE">
                <a:solidFill>
                  <a:schemeClr val="bg1"/>
                </a:solidFill>
              </a:rPr>
              <a:t>CONSUMER NEEDS</a:t>
            </a:r>
          </a:p>
          <a:p>
            <a:pPr algn="r"/>
            <a:endParaRPr lang="de-DE">
              <a:solidFill>
                <a:schemeClr val="bg1"/>
              </a:solidFill>
            </a:endParaRPr>
          </a:p>
          <a:p>
            <a:pPr algn="r"/>
            <a:r>
              <a:rPr lang="de-DE">
                <a:solidFill>
                  <a:schemeClr val="bg1"/>
                </a:solidFill>
              </a:rPr>
              <a:t>COLOUR CODES</a:t>
            </a:r>
          </a:p>
          <a:p>
            <a:pPr algn="r"/>
            <a:endParaRPr lang="de-DE">
              <a:solidFill>
                <a:schemeClr val="bg1"/>
              </a:solidFill>
            </a:endParaRPr>
          </a:p>
          <a:p>
            <a:pPr algn="r"/>
            <a:r>
              <a:rPr lang="de-DE">
                <a:solidFill>
                  <a:schemeClr val="bg1"/>
                </a:solidFill>
              </a:rPr>
              <a:t>KEY WORDS</a:t>
            </a:r>
          </a:p>
          <a:p>
            <a:pPr algn="r"/>
            <a:endParaRPr lang="de-DE">
              <a:solidFill>
                <a:schemeClr val="bg1"/>
              </a:solidFill>
            </a:endParaRPr>
          </a:p>
          <a:p>
            <a:pPr algn="r"/>
            <a:r>
              <a:rPr lang="de-DE">
                <a:solidFill>
                  <a:schemeClr val="bg1"/>
                </a:solidFill>
              </a:rPr>
              <a:t>ELEMENTS &amp; MOOD</a:t>
            </a:r>
          </a:p>
          <a:p>
            <a:pPr algn="r"/>
            <a:endParaRPr lang="de-DE">
              <a:solidFill>
                <a:schemeClr val="bg1"/>
              </a:solidFill>
            </a:endParaRPr>
          </a:p>
          <a:p>
            <a:pPr algn="r"/>
            <a:r>
              <a:rPr lang="de-DE">
                <a:solidFill>
                  <a:schemeClr val="bg1"/>
                </a:solidFill>
              </a:rPr>
              <a:t>BRAND OPPORTUNITY</a:t>
            </a:r>
          </a:p>
          <a:p>
            <a:pPr algn="r"/>
            <a:endParaRPr lang="de-DE">
              <a:solidFill>
                <a:schemeClr val="bg1"/>
              </a:solidFill>
            </a:endParaRPr>
          </a:p>
          <a:p>
            <a:pPr algn="r"/>
            <a:r>
              <a:rPr lang="de-DE">
                <a:solidFill>
                  <a:schemeClr val="bg1"/>
                </a:solidFill>
              </a:rPr>
              <a:t>INGREDIENT INSPIRATION</a:t>
            </a:r>
          </a:p>
          <a:p>
            <a:pPr algn="r"/>
            <a:endParaRPr lang="de-DE">
              <a:solidFill>
                <a:schemeClr val="bg1"/>
              </a:solidFill>
            </a:endParaRPr>
          </a:p>
          <a:p>
            <a:pPr algn="r"/>
            <a:r>
              <a:rPr lang="de-DE">
                <a:solidFill>
                  <a:schemeClr val="bg1"/>
                </a:solidFill>
              </a:rPr>
              <a:t>FRAGRANCE COLLECTION</a:t>
            </a:r>
            <a:endParaRPr lang="en-US">
              <a:solidFill>
                <a:schemeClr val="bg1"/>
              </a:solidFill>
            </a:endParaRPr>
          </a:p>
        </p:txBody>
      </p:sp>
    </p:spTree>
    <p:extLst>
      <p:ext uri="{BB962C8B-B14F-4D97-AF65-F5344CB8AC3E}">
        <p14:creationId xmlns:p14="http://schemas.microsoft.com/office/powerpoint/2010/main" val="399329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51556" y="1423286"/>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0" name="Textfeld 69">
              <a:extLst>
                <a:ext uri="{FF2B5EF4-FFF2-40B4-BE49-F238E27FC236}">
                  <a16:creationId xmlns:a16="http://schemas.microsoft.com/office/drawing/2014/main" id="{D3B38149-2751-4CDD-B447-C643FAAE936D}"/>
                </a:ext>
              </a:extLst>
            </p:cNvPr>
            <p:cNvSpPr txBox="1"/>
            <p:nvPr/>
          </p:nvSpPr>
          <p:spPr>
            <a:xfrm>
              <a:off x="95769" y="2311425"/>
              <a:ext cx="893193" cy="341697"/>
            </a:xfrm>
            <a:prstGeom prst="rect">
              <a:avLst/>
            </a:prstGeom>
            <a:noFill/>
          </p:spPr>
          <p:txBody>
            <a:bodyPr wrap="none" rtlCol="0">
              <a:spAutoFit/>
            </a:bodyPr>
            <a:lstStyle/>
            <a:p>
              <a:pPr algn="l">
                <a:lnSpc>
                  <a:spcPct val="125000"/>
                </a:lnSpc>
              </a:pPr>
              <a:r>
                <a:rPr lang="de-DE" sz="1400">
                  <a:solidFill>
                    <a:schemeClr val="bg1"/>
                  </a:solidFill>
                </a:rPr>
                <a:t>CONTENT</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16B3C13D-4A1E-4252-BCD6-DE231CEDBEDB}"/>
              </a:ext>
            </a:extLst>
          </p:cNvPr>
          <p:cNvGrpSpPr/>
          <p:nvPr/>
        </p:nvGrpSpPr>
        <p:grpSpPr>
          <a:xfrm>
            <a:off x="836401" y="1241391"/>
            <a:ext cx="6808088" cy="5192064"/>
            <a:chOff x="490876" y="174836"/>
            <a:chExt cx="8125405" cy="6196692"/>
          </a:xfrm>
        </p:grpSpPr>
        <p:sp>
          <p:nvSpPr>
            <p:cNvPr id="2" name="Ellipse 1">
              <a:extLst>
                <a:ext uri="{FF2B5EF4-FFF2-40B4-BE49-F238E27FC236}">
                  <a16:creationId xmlns:a16="http://schemas.microsoft.com/office/drawing/2014/main" id="{4E8462CC-7B10-4724-BE1E-ABA4CCE82FAD}"/>
                </a:ext>
              </a:extLst>
            </p:cNvPr>
            <p:cNvSpPr/>
            <p:nvPr/>
          </p:nvSpPr>
          <p:spPr>
            <a:xfrm>
              <a:off x="3646280" y="733321"/>
              <a:ext cx="3299470" cy="3299470"/>
            </a:xfrm>
            <a:prstGeom prst="ellipse">
              <a:avLst/>
            </a:prstGeom>
            <a: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1" name="Ellipse 50">
              <a:extLst>
                <a:ext uri="{FF2B5EF4-FFF2-40B4-BE49-F238E27FC236}">
                  <a16:creationId xmlns:a16="http://schemas.microsoft.com/office/drawing/2014/main" id="{6696B9E0-1D06-432B-9333-3B1246D6120C}"/>
                </a:ext>
              </a:extLst>
            </p:cNvPr>
            <p:cNvSpPr/>
            <p:nvPr/>
          </p:nvSpPr>
          <p:spPr>
            <a:xfrm>
              <a:off x="740384" y="1834462"/>
              <a:ext cx="3299470" cy="3299470"/>
            </a:xfrm>
            <a:prstGeom prst="ellipse">
              <a:avLst/>
            </a:prstGeom>
            <a:blipFill>
              <a:blip r:embed="rId5"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2" name="Ellipse 51">
              <a:extLst>
                <a:ext uri="{FF2B5EF4-FFF2-40B4-BE49-F238E27FC236}">
                  <a16:creationId xmlns:a16="http://schemas.microsoft.com/office/drawing/2014/main" id="{454B5A09-18CE-4B4B-ABBF-9AA4AB49A71A}"/>
                </a:ext>
              </a:extLst>
            </p:cNvPr>
            <p:cNvSpPr/>
            <p:nvPr/>
          </p:nvSpPr>
          <p:spPr>
            <a:xfrm>
              <a:off x="3471270" y="3072058"/>
              <a:ext cx="3299470" cy="3299470"/>
            </a:xfrm>
            <a:prstGeom prst="ellipse">
              <a:avLst/>
            </a:prstGeom>
            <a:blipFill>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53" name="Grafik 52">
              <a:extLst>
                <a:ext uri="{FF2B5EF4-FFF2-40B4-BE49-F238E27FC236}">
                  <a16:creationId xmlns:a16="http://schemas.microsoft.com/office/drawing/2014/main" id="{FCF94C78-B5E0-4404-9E16-EE08D0E7C8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54" name="Grafik 53">
              <a:extLst>
                <a:ext uri="{FF2B5EF4-FFF2-40B4-BE49-F238E27FC236}">
                  <a16:creationId xmlns:a16="http://schemas.microsoft.com/office/drawing/2014/main" id="{500F6604-D740-405C-96DA-4EE06D299480}"/>
                </a:ext>
              </a:extLst>
            </p:cNvPr>
            <p:cNvPicPr>
              <a:picLocks noChangeAspect="1"/>
            </p:cNvPicPr>
            <p:nvPr/>
          </p:nvPicPr>
          <p:blipFill>
            <a:blip r:embed="rId8"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55" name="Gruppieren 54">
              <a:extLst>
                <a:ext uri="{FF2B5EF4-FFF2-40B4-BE49-F238E27FC236}">
                  <a16:creationId xmlns:a16="http://schemas.microsoft.com/office/drawing/2014/main" id="{D0C4DA8A-4F32-45F4-A427-A1A046F3D626}"/>
                </a:ext>
              </a:extLst>
            </p:cNvPr>
            <p:cNvGrpSpPr/>
            <p:nvPr/>
          </p:nvGrpSpPr>
          <p:grpSpPr>
            <a:xfrm>
              <a:off x="6580067" y="3484197"/>
              <a:ext cx="2036214" cy="581607"/>
              <a:chOff x="424540" y="1292807"/>
              <a:chExt cx="3425651" cy="978474"/>
            </a:xfrm>
          </p:grpSpPr>
          <p:pic>
            <p:nvPicPr>
              <p:cNvPr id="56" name="Grafik 55">
                <a:extLst>
                  <a:ext uri="{FF2B5EF4-FFF2-40B4-BE49-F238E27FC236}">
                    <a16:creationId xmlns:a16="http://schemas.microsoft.com/office/drawing/2014/main" id="{DAC293A4-0BE2-47CB-9AE6-472BDEAB74C5}"/>
                  </a:ext>
                </a:extLst>
              </p:cNvPr>
              <p:cNvPicPr>
                <a:picLocks noChangeAspect="1"/>
              </p:cNvPicPr>
              <p:nvPr/>
            </p:nvPicPr>
            <p:blipFill>
              <a:blip r:embed="rId9"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57" name="Grafik 56">
                <a:extLst>
                  <a:ext uri="{FF2B5EF4-FFF2-40B4-BE49-F238E27FC236}">
                    <a16:creationId xmlns:a16="http://schemas.microsoft.com/office/drawing/2014/main" id="{4B796DB6-3D5F-4713-8380-1FB7110C5926}"/>
                  </a:ext>
                </a:extLst>
              </p:cNvPr>
              <p:cNvPicPr>
                <a:picLocks noChangeAspect="1"/>
              </p:cNvPicPr>
              <p:nvPr/>
            </p:nvPicPr>
            <p:blipFill>
              <a:blip r:embed="rId10"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sp>
        <p:nvSpPr>
          <p:cNvPr id="18" name="Rechteck 17">
            <a:extLst>
              <a:ext uri="{FF2B5EF4-FFF2-40B4-BE49-F238E27FC236}">
                <a16:creationId xmlns:a16="http://schemas.microsoft.com/office/drawing/2014/main" id="{CB51C3A8-3103-4956-80A8-F36DE907BC0B}"/>
              </a:ext>
            </a:extLst>
          </p:cNvPr>
          <p:cNvSpPr/>
          <p:nvPr/>
        </p:nvSpPr>
        <p:spPr>
          <a:xfrm>
            <a:off x="8650604" y="1253750"/>
            <a:ext cx="3259723" cy="4247317"/>
          </a:xfrm>
          <a:prstGeom prst="rect">
            <a:avLst/>
          </a:prstGeom>
        </p:spPr>
        <p:txBody>
          <a:bodyPr wrap="square">
            <a:spAutoFit/>
          </a:bodyPr>
          <a:lstStyle/>
          <a:p>
            <a:pPr algn="r"/>
            <a:r>
              <a:rPr lang="de-DE">
                <a:solidFill>
                  <a:schemeClr val="bg1"/>
                </a:solidFill>
              </a:rPr>
              <a:t>DEFINITION</a:t>
            </a:r>
          </a:p>
          <a:p>
            <a:pPr algn="r"/>
            <a:endParaRPr lang="de-DE">
              <a:solidFill>
                <a:schemeClr val="bg1"/>
              </a:solidFill>
            </a:endParaRPr>
          </a:p>
          <a:p>
            <a:pPr algn="r"/>
            <a:r>
              <a:rPr lang="de-DE">
                <a:solidFill>
                  <a:schemeClr val="bg1"/>
                </a:solidFill>
              </a:rPr>
              <a:t>CONSUMER NEEDS</a:t>
            </a:r>
          </a:p>
          <a:p>
            <a:pPr algn="r"/>
            <a:endParaRPr lang="de-DE">
              <a:solidFill>
                <a:schemeClr val="bg1"/>
              </a:solidFill>
            </a:endParaRPr>
          </a:p>
          <a:p>
            <a:pPr algn="r"/>
            <a:r>
              <a:rPr lang="de-DE">
                <a:solidFill>
                  <a:schemeClr val="bg1"/>
                </a:solidFill>
              </a:rPr>
              <a:t>COLOUR CODES</a:t>
            </a:r>
          </a:p>
          <a:p>
            <a:pPr algn="r"/>
            <a:endParaRPr lang="de-DE">
              <a:solidFill>
                <a:schemeClr val="bg1"/>
              </a:solidFill>
            </a:endParaRPr>
          </a:p>
          <a:p>
            <a:pPr algn="r"/>
            <a:r>
              <a:rPr lang="de-DE">
                <a:solidFill>
                  <a:schemeClr val="bg1"/>
                </a:solidFill>
              </a:rPr>
              <a:t>KEY WORDS</a:t>
            </a:r>
          </a:p>
          <a:p>
            <a:pPr algn="r"/>
            <a:endParaRPr lang="de-DE">
              <a:solidFill>
                <a:schemeClr val="bg1"/>
              </a:solidFill>
            </a:endParaRPr>
          </a:p>
          <a:p>
            <a:pPr algn="r"/>
            <a:r>
              <a:rPr lang="de-DE">
                <a:solidFill>
                  <a:schemeClr val="bg1"/>
                </a:solidFill>
              </a:rPr>
              <a:t>ELEMENTS &amp; MOOD</a:t>
            </a:r>
          </a:p>
          <a:p>
            <a:pPr algn="r"/>
            <a:endParaRPr lang="de-DE">
              <a:solidFill>
                <a:schemeClr val="bg1"/>
              </a:solidFill>
            </a:endParaRPr>
          </a:p>
          <a:p>
            <a:pPr algn="r"/>
            <a:r>
              <a:rPr lang="de-DE">
                <a:solidFill>
                  <a:schemeClr val="bg1"/>
                </a:solidFill>
              </a:rPr>
              <a:t>BRAND OPPORTUNITY</a:t>
            </a:r>
          </a:p>
          <a:p>
            <a:pPr algn="r"/>
            <a:endParaRPr lang="de-DE">
              <a:solidFill>
                <a:schemeClr val="bg1"/>
              </a:solidFill>
            </a:endParaRPr>
          </a:p>
          <a:p>
            <a:pPr algn="r"/>
            <a:r>
              <a:rPr lang="de-DE">
                <a:solidFill>
                  <a:schemeClr val="bg1"/>
                </a:solidFill>
              </a:rPr>
              <a:t>INGREDIENT INSPIRATION</a:t>
            </a:r>
          </a:p>
          <a:p>
            <a:pPr algn="r"/>
            <a:endParaRPr lang="de-DE">
              <a:solidFill>
                <a:schemeClr val="bg1"/>
              </a:solidFill>
            </a:endParaRPr>
          </a:p>
          <a:p>
            <a:pPr algn="r"/>
            <a:r>
              <a:rPr lang="de-DE">
                <a:solidFill>
                  <a:schemeClr val="bg1"/>
                </a:solidFill>
              </a:rPr>
              <a:t>FRAGRANCE COLLECTION</a:t>
            </a:r>
            <a:endParaRPr lang="en-US">
              <a:solidFill>
                <a:schemeClr val="bg1"/>
              </a:solidFill>
            </a:endParaRPr>
          </a:p>
        </p:txBody>
      </p:sp>
    </p:spTree>
    <p:extLst>
      <p:ext uri="{BB962C8B-B14F-4D97-AF65-F5344CB8AC3E}">
        <p14:creationId xmlns:p14="http://schemas.microsoft.com/office/powerpoint/2010/main" val="39285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4" name="Titel 3">
            <a:extLst>
              <a:ext uri="{FF2B5EF4-FFF2-40B4-BE49-F238E27FC236}">
                <a16:creationId xmlns:a16="http://schemas.microsoft.com/office/drawing/2014/main" id="{98FD7B67-D0CF-4DD0-9F41-AAB6ED778DE6}"/>
              </a:ext>
            </a:extLst>
          </p:cNvPr>
          <p:cNvSpPr>
            <a:spLocks noGrp="1"/>
          </p:cNvSpPr>
          <p:nvPr>
            <p:ph type="title"/>
          </p:nvPr>
        </p:nvSpPr>
        <p:spPr>
          <a:xfrm>
            <a:off x="395348" y="-186888"/>
            <a:ext cx="3907624" cy="1872755"/>
          </a:xfrm>
        </p:spPr>
        <p:txBody>
          <a:bodyPr/>
          <a:lstStyle/>
          <a:p>
            <a:br>
              <a:rPr lang="en-GB" i="0">
                <a:solidFill>
                  <a:srgbClr val="6D5854"/>
                </a:solidFill>
                <a:latin typeface="Segoe UI Black" panose="020B0A02040204020203" pitchFamily="34" charset="0"/>
                <a:ea typeface="Segoe UI Black" panose="020B0A02040204020203" pitchFamily="34" charset="0"/>
              </a:rPr>
            </a:br>
            <a:r>
              <a:rPr lang="en-GB" i="0">
                <a:solidFill>
                  <a:srgbClr val="B1A992"/>
                </a:solidFill>
                <a:latin typeface="Segoe UI Black" panose="020B0A02040204020203" pitchFamily="34" charset="0"/>
                <a:ea typeface="Segoe UI Black" panose="020B0A02040204020203" pitchFamily="34" charset="0"/>
              </a:rPr>
              <a:t>HA  </a:t>
            </a:r>
            <a:r>
              <a:rPr lang="en-GB" i="0">
                <a:solidFill>
                  <a:srgbClr val="6D5854"/>
                </a:solidFill>
                <a:latin typeface="Segoe UI Black" panose="020B0A02040204020203" pitchFamily="34" charset="0"/>
                <a:ea typeface="Segoe UI Black" panose="020B0A02040204020203" pitchFamily="34" charset="0"/>
              </a:rPr>
              <a:t> </a:t>
            </a:r>
            <a:r>
              <a:rPr lang="en-GB" i="0">
                <a:solidFill>
                  <a:srgbClr val="B1A992"/>
                </a:solidFill>
                <a:latin typeface="Segoe UI Black" panose="020B0A02040204020203" pitchFamily="34" charset="0"/>
                <a:ea typeface="Segoe UI Black" panose="020B0A02040204020203" pitchFamily="34" charset="0"/>
              </a:rPr>
              <a:t>EN</a:t>
            </a:r>
          </a:p>
        </p:txBody>
      </p:sp>
      <p:sp>
        <p:nvSpPr>
          <p:cNvPr id="8" name="Titel 3">
            <a:extLst>
              <a:ext uri="{FF2B5EF4-FFF2-40B4-BE49-F238E27FC236}">
                <a16:creationId xmlns:a16="http://schemas.microsoft.com/office/drawing/2014/main" id="{B9616448-6161-4953-A5B1-5ED8D3B0CD74}"/>
              </a:ext>
            </a:extLst>
          </p:cNvPr>
          <p:cNvSpPr txBox="1">
            <a:spLocks/>
          </p:cNvSpPr>
          <p:nvPr/>
        </p:nvSpPr>
        <p:spPr bwMode="gray">
          <a:xfrm>
            <a:off x="1439392" y="45289"/>
            <a:ext cx="755984" cy="1872755"/>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br>
              <a:rPr lang="en-GB" i="0">
                <a:solidFill>
                  <a:srgbClr val="6D5854"/>
                </a:solidFill>
                <a:latin typeface="Segoe UI Black" panose="020B0A02040204020203" pitchFamily="34" charset="0"/>
                <a:ea typeface="Segoe UI Black" panose="020B0A02040204020203" pitchFamily="34" charset="0"/>
              </a:rPr>
            </a:br>
            <a:r>
              <a:rPr lang="en-GB" sz="9600" i="0">
                <a:solidFill>
                  <a:srgbClr val="F4BBA8"/>
                </a:solidFill>
                <a:latin typeface="Segoe UI Black" panose="020B0A02040204020203" pitchFamily="34" charset="0"/>
                <a:ea typeface="Segoe UI Black" panose="020B0A02040204020203" pitchFamily="34" charset="0"/>
              </a:rPr>
              <a:t>V</a:t>
            </a:r>
            <a:endParaRPr lang="en-GB" i="0">
              <a:solidFill>
                <a:srgbClr val="F4BBA8"/>
              </a:solidFill>
              <a:latin typeface="Segoe UI Black" panose="020B0A02040204020203" pitchFamily="34" charset="0"/>
              <a:ea typeface="Segoe UI Black" panose="020B0A02040204020203" pitchFamily="34" charset="0"/>
            </a:endParaRPr>
          </a:p>
        </p:txBody>
      </p:sp>
      <p:sp>
        <p:nvSpPr>
          <p:cNvPr id="15" name="Titel 3">
            <a:extLst>
              <a:ext uri="{FF2B5EF4-FFF2-40B4-BE49-F238E27FC236}">
                <a16:creationId xmlns:a16="http://schemas.microsoft.com/office/drawing/2014/main" id="{D180CDE4-A479-4E78-AA01-DFD8AA57648F}"/>
              </a:ext>
            </a:extLst>
          </p:cNvPr>
          <p:cNvSpPr txBox="1">
            <a:spLocks/>
          </p:cNvSpPr>
          <p:nvPr/>
        </p:nvSpPr>
        <p:spPr bwMode="gray">
          <a:xfrm>
            <a:off x="414740" y="-845482"/>
            <a:ext cx="3024136" cy="1872755"/>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3200" i="0">
                <a:solidFill>
                  <a:srgbClr val="B1A992"/>
                </a:solidFill>
                <a:latin typeface="Segoe UI Black" panose="020B0A02040204020203" pitchFamily="34" charset="0"/>
                <a:ea typeface="Segoe UI Black" panose="020B0A02040204020203" pitchFamily="34" charset="0"/>
              </a:rPr>
              <a:t>true</a:t>
            </a:r>
            <a:endParaRPr lang="en-GB" i="0">
              <a:solidFill>
                <a:srgbClr val="B1A992"/>
              </a:solidFill>
              <a:latin typeface="Segoe UI Black" panose="020B0A02040204020203" pitchFamily="34" charset="0"/>
              <a:ea typeface="Segoe UI Black" panose="020B0A02040204020203" pitchFamily="34" charset="0"/>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18973" y="1833565"/>
            <a:ext cx="3300764" cy="1021792"/>
          </a:xfrm>
        </p:spPr>
        <p:txBody>
          <a:bodyPr numCol="1" spcCol="180000"/>
          <a:lstStyle/>
          <a:p>
            <a:pPr algn="just"/>
            <a:r>
              <a:rPr lang="en-US" sz="1400">
                <a:solidFill>
                  <a:schemeClr val="tx1">
                    <a:lumMod val="65000"/>
                    <a:lumOff val="35000"/>
                  </a:schemeClr>
                </a:solidFill>
              </a:rPr>
              <a:t>In the noise of our times, full of uncertainty and fast-moving changes, we find a place of refuge that allows us to rest, ground and comfort ourselves. </a:t>
            </a:r>
          </a:p>
          <a:p>
            <a:pPr algn="just"/>
            <a:endParaRPr lang="en-US" sz="1400">
              <a:solidFill>
                <a:schemeClr val="tx1">
                  <a:lumMod val="65000"/>
                  <a:lumOff val="35000"/>
                </a:schemeClr>
              </a:solidFill>
            </a:endParaRPr>
          </a:p>
          <a:p>
            <a:pPr algn="just"/>
            <a:r>
              <a:rPr lang="en-US" sz="1400">
                <a:solidFill>
                  <a:schemeClr val="tx1">
                    <a:lumMod val="65000"/>
                    <a:lumOff val="35000"/>
                  </a:schemeClr>
                </a:solidFill>
              </a:rPr>
              <a:t>The honest simplicity of everything</a:t>
            </a:r>
          </a:p>
          <a:p>
            <a:pPr algn="just"/>
            <a:r>
              <a:rPr lang="en-US" sz="1400">
                <a:solidFill>
                  <a:schemeClr val="tx1">
                    <a:lumMod val="65000"/>
                    <a:lumOff val="35000"/>
                  </a:schemeClr>
                </a:solidFill>
              </a:rPr>
              <a:t>around us allows us to slow down, </a:t>
            </a:r>
          </a:p>
          <a:p>
            <a:pPr algn="just"/>
            <a:r>
              <a:rPr lang="en-US" sz="1400">
                <a:solidFill>
                  <a:schemeClr val="tx1">
                    <a:lumMod val="65000"/>
                    <a:lumOff val="35000"/>
                  </a:schemeClr>
                </a:solidFill>
              </a:rPr>
              <a:t>gives peace and clarity.</a:t>
            </a:r>
            <a:endParaRPr lang="de-DE" sz="140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5"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8439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ue Haven Final">
            <a:hlinkClick r:id="" action="ppaction://media"/>
            <a:extLst>
              <a:ext uri="{FF2B5EF4-FFF2-40B4-BE49-F238E27FC236}">
                <a16:creationId xmlns:a16="http://schemas.microsoft.com/office/drawing/2014/main" id="{EECDB607-D365-4CFA-AE9A-EEF1C00B12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033562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Frey+Lau GmbH">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25000"/>
          </a:lnSpc>
          <a:defRPr sz="1400" dirty="0" err="1" smtClean="0"/>
        </a:defPPr>
      </a:lstStyle>
    </a:txDef>
  </a:objectDefaults>
  <a:extraClrSchemeLst/>
  <a:custClrLst>
    <a:custClr>
      <a:srgbClr val="F49700"/>
    </a:custClr>
    <a:custClr>
      <a:srgbClr val="AFCA05"/>
    </a:custClr>
    <a:custClr>
      <a:srgbClr val="3EC0F0"/>
    </a:custClr>
    <a:custClr>
      <a:srgbClr val="A6A2D1"/>
    </a:custClr>
    <a:custClr>
      <a:srgbClr val="E8414F"/>
    </a:custClr>
    <a:custClr>
      <a:srgbClr val="FFDF42"/>
    </a:custClr>
    <a:custClr>
      <a:srgbClr val="4EBCBD"/>
    </a:custClr>
    <a:custClr>
      <a:srgbClr val="D0A9CF"/>
    </a:custClr>
    <a:custClr>
      <a:srgbClr val="E8E000"/>
    </a:custClr>
    <a:custClr>
      <a:srgbClr val="99B8D3"/>
    </a:custClr>
  </a:custClrLst>
  <a:extLst>
    <a:ext uri="{05A4C25C-085E-4340-85A3-A5531E510DB2}">
      <thm15:themeFamily xmlns:thm15="http://schemas.microsoft.com/office/thememl/2012/main" name="FreyLau_Powerpoint-Master.potx" id="{7B5D2D05-B939-4597-A7EE-E452DB085A5B}" vid="{9A576431-1FCA-4BCD-B7F0-20B6B2C9C09F}"/>
    </a:ext>
  </a:extLst>
</a:theme>
</file>

<file path=ppt/theme/theme2.xml><?xml version="1.0" encoding="utf-8"?>
<a:theme xmlns:a="http://schemas.openxmlformats.org/drawingml/2006/main" name="1_Frey+Lau GmbH">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25000"/>
          </a:lnSpc>
          <a:defRPr sz="1400" dirty="0" err="1" smtClean="0"/>
        </a:defPPr>
      </a:lstStyle>
    </a:txDef>
  </a:objectDefaults>
  <a:extraClrSchemeLst/>
  <a:custClrLst>
    <a:custClr>
      <a:srgbClr val="F49700"/>
    </a:custClr>
    <a:custClr>
      <a:srgbClr val="AFCA05"/>
    </a:custClr>
    <a:custClr>
      <a:srgbClr val="3EC0F0"/>
    </a:custClr>
    <a:custClr>
      <a:srgbClr val="A6A2D1"/>
    </a:custClr>
    <a:custClr>
      <a:srgbClr val="E8414F"/>
    </a:custClr>
    <a:custClr>
      <a:srgbClr val="FFDF42"/>
    </a:custClr>
    <a:custClr>
      <a:srgbClr val="4EBCBD"/>
    </a:custClr>
    <a:custClr>
      <a:srgbClr val="D0A9CF"/>
    </a:custClr>
    <a:custClr>
      <a:srgbClr val="E8E000"/>
    </a:custClr>
    <a:custClr>
      <a:srgbClr val="99B8D3"/>
    </a:custClr>
  </a:custClrLst>
  <a:extLst>
    <a:ext uri="{05A4C25C-085E-4340-85A3-A5531E510DB2}">
      <thm15:themeFamily xmlns:thm15="http://schemas.microsoft.com/office/thememl/2012/main" name="FreyLau_Powerpoint-Master-Muster" id="{734DA3EA-2AA2-3847-8A62-25DF15AF4C26}" vid="{2B5454EA-7065-C948-9F3B-56094E12DBBA}"/>
    </a:ext>
  </a:extLst>
</a:theme>
</file>

<file path=ppt/theme/theme3.xml><?xml version="1.0" encoding="utf-8"?>
<a:theme xmlns:a="http://schemas.openxmlformats.org/drawingml/2006/main" name="2_Frey+Lau GmbH">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25000"/>
          </a:lnSpc>
          <a:defRPr sz="1400" dirty="0" err="1" smtClean="0"/>
        </a:defPPr>
      </a:lstStyle>
    </a:txDef>
  </a:objectDefaults>
  <a:extraClrSchemeLst/>
  <a:custClrLst>
    <a:custClr>
      <a:srgbClr val="F49700"/>
    </a:custClr>
    <a:custClr>
      <a:srgbClr val="AFCA05"/>
    </a:custClr>
    <a:custClr>
      <a:srgbClr val="3EC0F0"/>
    </a:custClr>
    <a:custClr>
      <a:srgbClr val="A6A2D1"/>
    </a:custClr>
    <a:custClr>
      <a:srgbClr val="E8414F"/>
    </a:custClr>
    <a:custClr>
      <a:srgbClr val="FFDF42"/>
    </a:custClr>
    <a:custClr>
      <a:srgbClr val="4EBCBD"/>
    </a:custClr>
    <a:custClr>
      <a:srgbClr val="D0A9CF"/>
    </a:custClr>
    <a:custClr>
      <a:srgbClr val="E8E000"/>
    </a:custClr>
    <a:custClr>
      <a:srgbClr val="99B8D3"/>
    </a:custClr>
  </a:custClrLst>
  <a:extLst>
    <a:ext uri="{05A4C25C-085E-4340-85A3-A5531E510DB2}">
      <thm15:themeFamily xmlns:thm15="http://schemas.microsoft.com/office/thememl/2012/main" name="FreyLau_Powerpoint-Master.potx" id="{7B5D2D05-B939-4597-A7EE-E452DB085A5B}" vid="{9A576431-1FCA-4BCD-B7F0-20B6B2C9C09F}"/>
    </a:ext>
  </a:extLst>
</a:theme>
</file>

<file path=ppt/theme/theme4.xml><?xml version="1.0" encoding="utf-8"?>
<a:theme xmlns:a="http://schemas.openxmlformats.org/drawingml/2006/main" name="Office">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6975</Words>
  <Application>Microsoft Office PowerPoint</Application>
  <PresentationFormat>Breitbild</PresentationFormat>
  <Paragraphs>1335</Paragraphs>
  <Slides>50</Slides>
  <Notes>50</Notes>
  <HiddenSlides>0</HiddenSlides>
  <MMClips>3</MMClips>
  <ScaleCrop>false</ScaleCrop>
  <HeadingPairs>
    <vt:vector size="6" baseType="variant">
      <vt:variant>
        <vt:lpstr>Verwendete Schriftarten</vt:lpstr>
      </vt:variant>
      <vt:variant>
        <vt:i4>12</vt:i4>
      </vt:variant>
      <vt:variant>
        <vt:lpstr>Design</vt:lpstr>
      </vt:variant>
      <vt:variant>
        <vt:i4>3</vt:i4>
      </vt:variant>
      <vt:variant>
        <vt:lpstr>Folientitel</vt:lpstr>
      </vt:variant>
      <vt:variant>
        <vt:i4>50</vt:i4>
      </vt:variant>
    </vt:vector>
  </HeadingPairs>
  <TitlesOfParts>
    <vt:vector size="65" baseType="lpstr">
      <vt:lpstr>Arial</vt:lpstr>
      <vt:lpstr>Symbol</vt:lpstr>
      <vt:lpstr>Wingdings</vt:lpstr>
      <vt:lpstr>Museo Sans 500</vt:lpstr>
      <vt:lpstr>Museo Sans 300</vt:lpstr>
      <vt:lpstr>PMingLiU</vt:lpstr>
      <vt:lpstr>Segoe UI Black</vt:lpstr>
      <vt:lpstr>Museo Sans 100</vt:lpstr>
      <vt:lpstr>Museo Sans 700</vt:lpstr>
      <vt:lpstr>Ink Free</vt:lpstr>
      <vt:lpstr>Helve-Neue</vt:lpstr>
      <vt:lpstr>Impact</vt:lpstr>
      <vt:lpstr>Frey+Lau GmbH</vt:lpstr>
      <vt:lpstr>1_Frey+Lau GmbH</vt:lpstr>
      <vt:lpstr>2_Frey+Lau GmbH</vt:lpstr>
      <vt:lpstr> Fragrance Trend Book  2025 </vt:lpstr>
      <vt:lpstr>PowerPoint-Präsentation</vt:lpstr>
      <vt:lpstr> Emergence of Trends</vt:lpstr>
      <vt:lpstr>Emergence of Trends</vt:lpstr>
      <vt:lpstr> Fragrance Trends 2025</vt:lpstr>
      <vt:lpstr>Fragrance Trends 2025</vt:lpstr>
      <vt:lpstr>Fragrance Trends 2025</vt:lpstr>
      <vt:lpstr> HA   EN</vt:lpstr>
      <vt:lpstr>PowerPoint-Präsentation</vt:lpstr>
      <vt:lpstr>PowerPoint-Präsentation</vt:lpstr>
      <vt:lpstr>PowerPoint-Präsentation</vt:lpstr>
      <vt:lpstr>HA   EN</vt:lpstr>
      <vt:lpstr>HA   EN</vt:lpstr>
      <vt:lpstr>HA   EN</vt:lpstr>
      <vt:lpstr>HA   EN</vt:lpstr>
      <vt:lpstr>PowerPoint-Präsentation</vt:lpstr>
      <vt:lpstr>PowerPoint-Präsentation</vt:lpstr>
      <vt:lpstr>PowerPoint-Präsentation</vt:lpstr>
      <vt:lpstr>PowerPoint-Präsentation</vt:lpstr>
      <vt:lpstr>PowerPoint-Präsentation</vt:lpstr>
      <vt:lpstr>Fragrance Trends 2025</vt:lpstr>
      <vt:lpstr> EN  GMA</vt:lpstr>
      <vt:lpstr>PowerPoint-Präsentation</vt:lpstr>
      <vt:lpstr>PowerPoint-Präsentation</vt:lpstr>
      <vt:lpstr>PowerPoint-Präsentation</vt:lpstr>
      <vt:lpstr>PowerPoint-Präsentation</vt:lpstr>
      <vt:lpstr>PowerPoint-Präsentation</vt:lpstr>
      <vt:lpstr>PowerPoint-Präsentation</vt:lpstr>
      <vt:lpstr> EN  GMA</vt:lpstr>
      <vt:lpstr>PowerPoint-Präsentation</vt:lpstr>
      <vt:lpstr>PowerPoint-Präsentation</vt:lpstr>
      <vt:lpstr>PowerPoint-Präsentation</vt:lpstr>
      <vt:lpstr>PowerPoint-Präsentation</vt:lpstr>
      <vt:lpstr>PowerPoint-Präsentation</vt:lpstr>
      <vt:lpstr>Fragrance Trends 2025</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Fragrance Trends 2025</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Fragrance Trend Book  2025 </dc:title>
  <dc:creator/>
  <cp:lastModifiedBy>Britta Matzat</cp:lastModifiedBy>
  <cp:revision>1831</cp:revision>
  <cp:lastPrinted>2023-12-07T11:11:47Z</cp:lastPrinted>
  <dcterms:created xsi:type="dcterms:W3CDTF">2018-02-23T11:18:04Z</dcterms:created>
  <dcterms:modified xsi:type="dcterms:W3CDTF">2024-01-29T16:10:54Z</dcterms:modified>
</cp:coreProperties>
</file>